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326" r:id="rId2"/>
    <p:sldId id="327" r:id="rId3"/>
    <p:sldId id="328" r:id="rId4"/>
    <p:sldId id="329" r:id="rId5"/>
    <p:sldId id="330" r:id="rId6"/>
    <p:sldId id="261" r:id="rId7"/>
    <p:sldId id="331" r:id="rId8"/>
    <p:sldId id="285" r:id="rId9"/>
    <p:sldId id="332" r:id="rId10"/>
    <p:sldId id="333" r:id="rId11"/>
    <p:sldId id="334" r:id="rId12"/>
    <p:sldId id="335" r:id="rId13"/>
    <p:sldId id="336" r:id="rId14"/>
    <p:sldId id="337" r:id="rId15"/>
    <p:sldId id="338" r:id="rId16"/>
    <p:sldId id="339" r:id="rId17"/>
    <p:sldId id="260" r:id="rId18"/>
    <p:sldId id="271" r:id="rId19"/>
    <p:sldId id="272" r:id="rId20"/>
    <p:sldId id="263" r:id="rId21"/>
    <p:sldId id="340" r:id="rId22"/>
    <p:sldId id="275" r:id="rId23"/>
    <p:sldId id="265" r:id="rId24"/>
    <p:sldId id="341" r:id="rId25"/>
    <p:sldId id="278" r:id="rId26"/>
    <p:sldId id="342" r:id="rId27"/>
    <p:sldId id="266"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71440A-27DF-4AA4-BA89-1D3961D6FB86}" type="datetimeFigureOut">
              <a:rPr lang="en-GB" smtClean="0"/>
              <a:t>11/10/2022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AE23B9-6ABB-4FAE-9299-8E32682B312E}" type="slidenum">
              <a:rPr lang="en-GB" smtClean="0"/>
              <a:t>‹#›</a:t>
            </a:fld>
            <a:endParaRPr lang="en-GB"/>
          </a:p>
        </p:txBody>
      </p:sp>
    </p:spTree>
    <p:extLst>
      <p:ext uri="{BB962C8B-B14F-4D97-AF65-F5344CB8AC3E}">
        <p14:creationId xmlns:p14="http://schemas.microsoft.com/office/powerpoint/2010/main" val="3208597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8945B8A-8DB1-DE4D-88FD-212EC0A87B53}" type="slidenum">
              <a:rPr lang="en-US" smtClean="0"/>
              <a:t>1</a:t>
            </a:fld>
            <a:endParaRPr lang="en-US"/>
          </a:p>
        </p:txBody>
      </p:sp>
    </p:spTree>
    <p:extLst>
      <p:ext uri="{BB962C8B-B14F-4D97-AF65-F5344CB8AC3E}">
        <p14:creationId xmlns:p14="http://schemas.microsoft.com/office/powerpoint/2010/main" val="2732958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9da518b884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g9da518b884_0_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9da518b884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g9da518b884_0_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959083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9cc4d0cb75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9" name="Google Shape;129;g9cc4d0cb75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9cc4d0cb75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5" name="Google Shape;135;g9cc4d0cb75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9cc4d0cb75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5" name="Google Shape;135;g9cc4d0cb75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157403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9da518b884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9da518b884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857554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9da518b884_0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9da518b884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a7901c760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a7901c760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a7901c7601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a7901c7601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9da518b884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9da518b884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9da518b884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9da518b884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a7901c7601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a7901c7601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3" name="Google Shape;21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9d9f9c3ec5_0_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9d9f9c3ec5_0_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2"/>
        <p:cNvGrpSpPr/>
        <p:nvPr/>
      </p:nvGrpSpPr>
      <p:grpSpPr>
        <a:xfrm>
          <a:off x="0" y="0"/>
          <a:ext cx="0" cy="0"/>
          <a:chOff x="0" y="0"/>
          <a:chExt cx="0" cy="0"/>
        </a:xfrm>
      </p:grpSpPr>
      <p:sp>
        <p:nvSpPr>
          <p:cNvPr id="373" name="Google Shape;373;gb054894b85_0_1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74" name="Google Shape;374;gb054894b85_0_1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80413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9da518b884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9da518b884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9da518b884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9da518b884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9da518b884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9da518b884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9da518b884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9da518b884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9da518b884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9da518b884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9da518b884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9da518b884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920109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7" name="Google Shape;11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8F0B2-C540-4C43-847A-4E1F9F5F2B6B}"/>
              </a:ext>
            </a:extLst>
          </p:cNvPr>
          <p:cNvSpPr>
            <a:spLocks noGrp="1"/>
          </p:cNvSpPr>
          <p:nvPr>
            <p:ph type="ctrTitle"/>
          </p:nvPr>
        </p:nvSpPr>
        <p:spPr>
          <a:xfrm>
            <a:off x="1524000" y="1122363"/>
            <a:ext cx="9144000" cy="2387600"/>
          </a:xfrm>
        </p:spPr>
        <p:txBody>
          <a:bodyPr anchor="b"/>
          <a:lstStyle>
            <a:lvl1pPr algn="ctr">
              <a:defRPr sz="6000">
                <a:latin typeface="Futura Std Book" panose="020B0802020204020204" pitchFamily="34" charset="0"/>
              </a:defRPr>
            </a:lvl1pPr>
          </a:lstStyle>
          <a:p>
            <a:r>
              <a:rPr lang="en-US"/>
              <a:t>Click to edit Master title style</a:t>
            </a:r>
            <a:endParaRPr lang="en-GB" dirty="0"/>
          </a:p>
        </p:txBody>
      </p:sp>
      <p:sp>
        <p:nvSpPr>
          <p:cNvPr id="3" name="Subtitle 2">
            <a:extLst>
              <a:ext uri="{FF2B5EF4-FFF2-40B4-BE49-F238E27FC236}">
                <a16:creationId xmlns:a16="http://schemas.microsoft.com/office/drawing/2014/main" id="{17FDD0B0-22A7-4C2B-B80E-80A2D41B5470}"/>
              </a:ext>
            </a:extLst>
          </p:cNvPr>
          <p:cNvSpPr>
            <a:spLocks noGrp="1"/>
          </p:cNvSpPr>
          <p:nvPr>
            <p:ph type="subTitle" idx="1"/>
          </p:nvPr>
        </p:nvSpPr>
        <p:spPr>
          <a:xfrm>
            <a:off x="1524000" y="3602038"/>
            <a:ext cx="9144000" cy="1655762"/>
          </a:xfrm>
        </p:spPr>
        <p:txBody>
          <a:bodyPr/>
          <a:lstStyle>
            <a:lvl1pPr marL="0" indent="0" algn="ctr">
              <a:buNone/>
              <a:defRPr sz="2400">
                <a:latin typeface="Futura Std Book" panose="020B08020202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4" name="Date Placeholder 3">
            <a:extLst>
              <a:ext uri="{FF2B5EF4-FFF2-40B4-BE49-F238E27FC236}">
                <a16:creationId xmlns:a16="http://schemas.microsoft.com/office/drawing/2014/main" id="{677C8B65-2476-486A-8942-597DF58A67F3}"/>
              </a:ext>
            </a:extLst>
          </p:cNvPr>
          <p:cNvSpPr>
            <a:spLocks noGrp="1"/>
          </p:cNvSpPr>
          <p:nvPr>
            <p:ph type="dt" sz="half" idx="10"/>
          </p:nvPr>
        </p:nvSpPr>
        <p:spPr/>
        <p:txBody>
          <a:bodyPr/>
          <a:lstStyle/>
          <a:p>
            <a:fld id="{E326B948-A972-4CDE-A1DE-4E930CCED007}" type="datetimeFigureOut">
              <a:rPr lang="en-GB" smtClean="0"/>
              <a:t>11/10/2022</a:t>
            </a:fld>
            <a:endParaRPr lang="en-GB"/>
          </a:p>
        </p:txBody>
      </p:sp>
      <p:sp>
        <p:nvSpPr>
          <p:cNvPr id="5" name="Footer Placeholder 4">
            <a:extLst>
              <a:ext uri="{FF2B5EF4-FFF2-40B4-BE49-F238E27FC236}">
                <a16:creationId xmlns:a16="http://schemas.microsoft.com/office/drawing/2014/main" id="{9E637F04-F1DF-4FD3-BCEA-8362DA2CDC2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4997F6-3DC5-41B1-BBBD-6B881A0CAECB}"/>
              </a:ext>
            </a:extLst>
          </p:cNvPr>
          <p:cNvSpPr>
            <a:spLocks noGrp="1"/>
          </p:cNvSpPr>
          <p:nvPr>
            <p:ph type="sldNum" sz="quarter" idx="12"/>
          </p:nvPr>
        </p:nvSpPr>
        <p:spPr/>
        <p:txBody>
          <a:bodyPr/>
          <a:lstStyle/>
          <a:p>
            <a:fld id="{C9C3C185-07F4-4968-A01B-CB4B0BC64100}" type="slidenum">
              <a:rPr lang="en-GB" smtClean="0"/>
              <a:t>‹#›</a:t>
            </a:fld>
            <a:endParaRPr lang="en-GB"/>
          </a:p>
        </p:txBody>
      </p:sp>
    </p:spTree>
    <p:extLst>
      <p:ext uri="{BB962C8B-B14F-4D97-AF65-F5344CB8AC3E}">
        <p14:creationId xmlns:p14="http://schemas.microsoft.com/office/powerpoint/2010/main" val="2388480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67240-712C-4838-A506-C3434916C78F}"/>
              </a:ext>
            </a:extLst>
          </p:cNvPr>
          <p:cNvSpPr>
            <a:spLocks noGrp="1"/>
          </p:cNvSpPr>
          <p:nvPr>
            <p:ph type="title"/>
          </p:nvPr>
        </p:nvSpPr>
        <p:spPr/>
        <p:txBody>
          <a:bodyPr/>
          <a:lstStyle>
            <a:lvl1pPr>
              <a:defRPr>
                <a:latin typeface="Futura Std Book" panose="020B0802020204020204" pitchFamily="34" charset="0"/>
              </a:defRPr>
            </a:lvl1p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0771998-A6D2-4EFE-9D4A-FAA2C8426044}"/>
              </a:ext>
            </a:extLst>
          </p:cNvPr>
          <p:cNvSpPr>
            <a:spLocks noGrp="1"/>
          </p:cNvSpPr>
          <p:nvPr>
            <p:ph type="body" orient="vert" idx="1"/>
          </p:nvPr>
        </p:nvSpPr>
        <p:spPr/>
        <p:txBody>
          <a:bodyPr vert="eaVert"/>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076AE57-9858-4CF6-A224-0A1FC3708D1D}"/>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5" name="Footer Placeholder 4">
            <a:extLst>
              <a:ext uri="{FF2B5EF4-FFF2-40B4-BE49-F238E27FC236}">
                <a16:creationId xmlns:a16="http://schemas.microsoft.com/office/drawing/2014/main" id="{476AC64B-FB58-47A8-82AE-7C57D442EC0C}"/>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6" name="Slide Number Placeholder 5">
            <a:extLst>
              <a:ext uri="{FF2B5EF4-FFF2-40B4-BE49-F238E27FC236}">
                <a16:creationId xmlns:a16="http://schemas.microsoft.com/office/drawing/2014/main" id="{DACAC21F-E140-4B31-B338-56844E77B4FF}"/>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2605403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774D60-86CD-42D8-AB59-CEDE851D1984}"/>
              </a:ext>
            </a:extLst>
          </p:cNvPr>
          <p:cNvSpPr>
            <a:spLocks noGrp="1"/>
          </p:cNvSpPr>
          <p:nvPr>
            <p:ph type="title" orient="vert"/>
          </p:nvPr>
        </p:nvSpPr>
        <p:spPr>
          <a:xfrm>
            <a:off x="8724900" y="365125"/>
            <a:ext cx="2628900" cy="5811838"/>
          </a:xfrm>
        </p:spPr>
        <p:txBody>
          <a:bodyPr vert="eaVert"/>
          <a:lstStyle>
            <a:lvl1pPr>
              <a:defRPr>
                <a:latin typeface="Futura Std Book" panose="020B0802020204020204" pitchFamily="34" charset="0"/>
              </a:defRPr>
            </a:lvl1p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C401D21-9D77-4F46-804B-25750EA608DC}"/>
              </a:ext>
            </a:extLst>
          </p:cNvPr>
          <p:cNvSpPr>
            <a:spLocks noGrp="1"/>
          </p:cNvSpPr>
          <p:nvPr>
            <p:ph type="body" orient="vert" idx="1"/>
          </p:nvPr>
        </p:nvSpPr>
        <p:spPr>
          <a:xfrm>
            <a:off x="838200" y="365125"/>
            <a:ext cx="7734300" cy="5811838"/>
          </a:xfrm>
        </p:spPr>
        <p:txBody>
          <a:bodyPr vert="eaVert"/>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DE1220D-FA09-47CD-BD71-DD0D708A6ADE}"/>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5" name="Footer Placeholder 4">
            <a:extLst>
              <a:ext uri="{FF2B5EF4-FFF2-40B4-BE49-F238E27FC236}">
                <a16:creationId xmlns:a16="http://schemas.microsoft.com/office/drawing/2014/main" id="{2A2E9512-AA3F-4524-AA00-2C2EE4A65253}"/>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6" name="Slide Number Placeholder 5">
            <a:extLst>
              <a:ext uri="{FF2B5EF4-FFF2-40B4-BE49-F238E27FC236}">
                <a16:creationId xmlns:a16="http://schemas.microsoft.com/office/drawing/2014/main" id="{D73DD4DB-A9EE-47B0-AE11-B91EEF083EF7}"/>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258800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FD956-DFE4-4AB4-A28E-1C9F823FD335}"/>
              </a:ext>
            </a:extLst>
          </p:cNvPr>
          <p:cNvSpPr>
            <a:spLocks noGrp="1"/>
          </p:cNvSpPr>
          <p:nvPr>
            <p:ph type="title"/>
          </p:nvPr>
        </p:nvSpPr>
        <p:spPr/>
        <p:txBody>
          <a:bodyPr/>
          <a:lstStyle>
            <a:lvl1pPr>
              <a:defRPr>
                <a:latin typeface="Futura Std Book" panose="020B0802020204020204" pitchFamily="34" charset="0"/>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15B97706-E26E-432C-A125-346AEB538F78}"/>
              </a:ext>
            </a:extLst>
          </p:cNvPr>
          <p:cNvSpPr>
            <a:spLocks noGrp="1"/>
          </p:cNvSpPr>
          <p:nvPr>
            <p:ph idx="1"/>
          </p:nvPr>
        </p:nvSpPr>
        <p:spPr/>
        <p:txBody>
          <a:bodyPr/>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3AB5AAB2-EDC3-41DB-A756-34EB07A0C680}"/>
              </a:ext>
            </a:extLst>
          </p:cNvPr>
          <p:cNvSpPr>
            <a:spLocks noGrp="1"/>
          </p:cNvSpPr>
          <p:nvPr>
            <p:ph type="dt" sz="half" idx="10"/>
          </p:nvPr>
        </p:nvSpPr>
        <p:spPr/>
        <p:txBody>
          <a:bodyPr/>
          <a:lstStyle/>
          <a:p>
            <a:fld id="{E326B948-A972-4CDE-A1DE-4E930CCED007}" type="datetimeFigureOut">
              <a:rPr lang="en-GB" smtClean="0"/>
              <a:t>11/10/2022</a:t>
            </a:fld>
            <a:endParaRPr lang="en-GB"/>
          </a:p>
        </p:txBody>
      </p:sp>
      <p:sp>
        <p:nvSpPr>
          <p:cNvPr id="5" name="Footer Placeholder 4">
            <a:extLst>
              <a:ext uri="{FF2B5EF4-FFF2-40B4-BE49-F238E27FC236}">
                <a16:creationId xmlns:a16="http://schemas.microsoft.com/office/drawing/2014/main" id="{E2160649-4F63-468F-A296-311EEB80C5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6FCF2F-0220-4C91-9B38-DCB11FC68E80}"/>
              </a:ext>
            </a:extLst>
          </p:cNvPr>
          <p:cNvSpPr>
            <a:spLocks noGrp="1"/>
          </p:cNvSpPr>
          <p:nvPr>
            <p:ph type="sldNum" sz="quarter" idx="12"/>
          </p:nvPr>
        </p:nvSpPr>
        <p:spPr/>
        <p:txBody>
          <a:bodyPr/>
          <a:lstStyle/>
          <a:p>
            <a:fld id="{C9C3C185-07F4-4968-A01B-CB4B0BC64100}" type="slidenum">
              <a:rPr lang="en-GB" smtClean="0"/>
              <a:t>‹#›</a:t>
            </a:fld>
            <a:endParaRPr lang="en-GB"/>
          </a:p>
        </p:txBody>
      </p:sp>
    </p:spTree>
    <p:extLst>
      <p:ext uri="{BB962C8B-B14F-4D97-AF65-F5344CB8AC3E}">
        <p14:creationId xmlns:p14="http://schemas.microsoft.com/office/powerpoint/2010/main" val="516015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AC6DC-319C-4C38-8BF3-A1711C2A4DDB}"/>
              </a:ext>
            </a:extLst>
          </p:cNvPr>
          <p:cNvSpPr>
            <a:spLocks noGrp="1"/>
          </p:cNvSpPr>
          <p:nvPr>
            <p:ph type="title"/>
          </p:nvPr>
        </p:nvSpPr>
        <p:spPr>
          <a:xfrm>
            <a:off x="831850" y="1709738"/>
            <a:ext cx="10515600" cy="2852737"/>
          </a:xfrm>
        </p:spPr>
        <p:txBody>
          <a:bodyPr anchor="b"/>
          <a:lstStyle>
            <a:lvl1pPr>
              <a:defRPr sz="6000">
                <a:latin typeface="Futura Std Book" panose="020B0802020204020204" pitchFamily="34" charset="0"/>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356CEEF9-F69A-4751-BC3D-A5F51D695D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Futura Std Book" panose="020B0802020204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347B277-B18E-43BD-9657-2FFAE7439AC5}"/>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dirty="0"/>
          </a:p>
        </p:txBody>
      </p:sp>
      <p:sp>
        <p:nvSpPr>
          <p:cNvPr id="5" name="Footer Placeholder 4">
            <a:extLst>
              <a:ext uri="{FF2B5EF4-FFF2-40B4-BE49-F238E27FC236}">
                <a16:creationId xmlns:a16="http://schemas.microsoft.com/office/drawing/2014/main" id="{4F467887-3EB2-4D8D-9ABF-7AA72E9E0C86}"/>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dirty="0"/>
          </a:p>
        </p:txBody>
      </p:sp>
      <p:sp>
        <p:nvSpPr>
          <p:cNvPr id="6" name="Slide Number Placeholder 5">
            <a:extLst>
              <a:ext uri="{FF2B5EF4-FFF2-40B4-BE49-F238E27FC236}">
                <a16:creationId xmlns:a16="http://schemas.microsoft.com/office/drawing/2014/main" id="{90A42675-BCFB-411B-8584-BAFE3A64E8E0}"/>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dirty="0"/>
          </a:p>
        </p:txBody>
      </p:sp>
    </p:spTree>
    <p:extLst>
      <p:ext uri="{BB962C8B-B14F-4D97-AF65-F5344CB8AC3E}">
        <p14:creationId xmlns:p14="http://schemas.microsoft.com/office/powerpoint/2010/main" val="2325680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C1ED2-238C-4F4E-BF35-ACDC5B4D9716}"/>
              </a:ext>
            </a:extLst>
          </p:cNvPr>
          <p:cNvSpPr>
            <a:spLocks noGrp="1"/>
          </p:cNvSpPr>
          <p:nvPr>
            <p:ph type="title"/>
          </p:nvPr>
        </p:nvSpPr>
        <p:spPr/>
        <p:txBody>
          <a:bodyPr/>
          <a:lstStyle>
            <a:lvl1pPr>
              <a:defRPr>
                <a:latin typeface="Futura Std Book" panose="020B0802020204020204" pitchFamily="34" charset="0"/>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0E5EAAF0-B985-4B43-9206-8539AE3015F4}"/>
              </a:ext>
            </a:extLst>
          </p:cNvPr>
          <p:cNvSpPr>
            <a:spLocks noGrp="1"/>
          </p:cNvSpPr>
          <p:nvPr>
            <p:ph sz="half" idx="1"/>
          </p:nvPr>
        </p:nvSpPr>
        <p:spPr>
          <a:xfrm>
            <a:off x="838200" y="1825625"/>
            <a:ext cx="5181600" cy="4351338"/>
          </a:xfrm>
        </p:spPr>
        <p:txBody>
          <a:bodyPr/>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FEFBB78D-33CE-4A9E-ADC4-919B45B2ED29}"/>
              </a:ext>
            </a:extLst>
          </p:cNvPr>
          <p:cNvSpPr>
            <a:spLocks noGrp="1"/>
          </p:cNvSpPr>
          <p:nvPr>
            <p:ph sz="half" idx="2"/>
          </p:nvPr>
        </p:nvSpPr>
        <p:spPr>
          <a:xfrm>
            <a:off x="6172200" y="1825625"/>
            <a:ext cx="5181600" cy="4351338"/>
          </a:xfrm>
        </p:spPr>
        <p:txBody>
          <a:bodyPr/>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B1E67525-F81D-47B7-B0A8-8D502595903F}"/>
              </a:ext>
            </a:extLst>
          </p:cNvPr>
          <p:cNvSpPr>
            <a:spLocks noGrp="1"/>
          </p:cNvSpPr>
          <p:nvPr>
            <p:ph type="dt" sz="half" idx="10"/>
          </p:nvPr>
        </p:nvSpPr>
        <p:spPr/>
        <p:txBody>
          <a:bodyPr/>
          <a:lstStyle/>
          <a:p>
            <a:fld id="{E326B948-A972-4CDE-A1DE-4E930CCED007}" type="datetimeFigureOut">
              <a:rPr lang="en-GB" smtClean="0"/>
              <a:t>11/10/2022</a:t>
            </a:fld>
            <a:endParaRPr lang="en-GB"/>
          </a:p>
        </p:txBody>
      </p:sp>
      <p:sp>
        <p:nvSpPr>
          <p:cNvPr id="6" name="Footer Placeholder 5">
            <a:extLst>
              <a:ext uri="{FF2B5EF4-FFF2-40B4-BE49-F238E27FC236}">
                <a16:creationId xmlns:a16="http://schemas.microsoft.com/office/drawing/2014/main" id="{99559C59-343A-40CC-8CD5-E64E98A6917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8933EA-E1EC-4941-BACA-CB302A62C03B}"/>
              </a:ext>
            </a:extLst>
          </p:cNvPr>
          <p:cNvSpPr>
            <a:spLocks noGrp="1"/>
          </p:cNvSpPr>
          <p:nvPr>
            <p:ph type="sldNum" sz="quarter" idx="12"/>
          </p:nvPr>
        </p:nvSpPr>
        <p:spPr/>
        <p:txBody>
          <a:bodyPr/>
          <a:lstStyle/>
          <a:p>
            <a:fld id="{C9C3C185-07F4-4968-A01B-CB4B0BC64100}" type="slidenum">
              <a:rPr lang="en-GB" smtClean="0"/>
              <a:t>‹#›</a:t>
            </a:fld>
            <a:endParaRPr lang="en-GB"/>
          </a:p>
        </p:txBody>
      </p:sp>
    </p:spTree>
    <p:extLst>
      <p:ext uri="{BB962C8B-B14F-4D97-AF65-F5344CB8AC3E}">
        <p14:creationId xmlns:p14="http://schemas.microsoft.com/office/powerpoint/2010/main" val="1094785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88552-9542-4C8E-8DBA-126770F2E096}"/>
              </a:ext>
            </a:extLst>
          </p:cNvPr>
          <p:cNvSpPr>
            <a:spLocks noGrp="1"/>
          </p:cNvSpPr>
          <p:nvPr>
            <p:ph type="title"/>
          </p:nvPr>
        </p:nvSpPr>
        <p:spPr>
          <a:xfrm>
            <a:off x="839788" y="365125"/>
            <a:ext cx="10515600" cy="1325563"/>
          </a:xfrm>
        </p:spPr>
        <p:txBody>
          <a:bodyPr/>
          <a:lstStyle>
            <a:lvl1pPr>
              <a:defRPr>
                <a:latin typeface="Futura Std Book" panose="020B0802020204020204" pitchFamily="34" charset="0"/>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5ECD02C1-0D6A-48FD-9027-A5B05D3CE4C5}"/>
              </a:ext>
            </a:extLst>
          </p:cNvPr>
          <p:cNvSpPr>
            <a:spLocks noGrp="1"/>
          </p:cNvSpPr>
          <p:nvPr>
            <p:ph type="body" idx="1"/>
          </p:nvPr>
        </p:nvSpPr>
        <p:spPr>
          <a:xfrm>
            <a:off x="839788" y="1681163"/>
            <a:ext cx="5157787" cy="823912"/>
          </a:xfrm>
        </p:spPr>
        <p:txBody>
          <a:bodyPr anchor="b"/>
          <a:lstStyle>
            <a:lvl1pPr marL="0" indent="0">
              <a:buNone/>
              <a:defRPr sz="2400" b="1">
                <a:latin typeface="Futura Std Book" panose="020B08020202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9EF59A-FA61-4F78-9F48-CF35F094FB9D}"/>
              </a:ext>
            </a:extLst>
          </p:cNvPr>
          <p:cNvSpPr>
            <a:spLocks noGrp="1"/>
          </p:cNvSpPr>
          <p:nvPr>
            <p:ph sz="half" idx="2"/>
          </p:nvPr>
        </p:nvSpPr>
        <p:spPr>
          <a:xfrm>
            <a:off x="839788" y="2505075"/>
            <a:ext cx="5157787" cy="3684588"/>
          </a:xfrm>
        </p:spPr>
        <p:txBody>
          <a:bodyPr/>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ADEF201-4AB9-4188-9243-C1ADEC93122D}"/>
              </a:ext>
            </a:extLst>
          </p:cNvPr>
          <p:cNvSpPr>
            <a:spLocks noGrp="1"/>
          </p:cNvSpPr>
          <p:nvPr>
            <p:ph type="body" sz="quarter" idx="3"/>
          </p:nvPr>
        </p:nvSpPr>
        <p:spPr>
          <a:xfrm>
            <a:off x="6172200" y="1681163"/>
            <a:ext cx="5183188" cy="823912"/>
          </a:xfrm>
        </p:spPr>
        <p:txBody>
          <a:bodyPr anchor="b"/>
          <a:lstStyle>
            <a:lvl1pPr marL="0" indent="0">
              <a:buNone/>
              <a:defRPr sz="2400" b="1">
                <a:latin typeface="Futura Std Book" panose="020B08020202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3D9472B-62C2-494B-A857-B01B41FD9CFA}"/>
              </a:ext>
            </a:extLst>
          </p:cNvPr>
          <p:cNvSpPr>
            <a:spLocks noGrp="1"/>
          </p:cNvSpPr>
          <p:nvPr>
            <p:ph sz="quarter" idx="4"/>
          </p:nvPr>
        </p:nvSpPr>
        <p:spPr>
          <a:xfrm>
            <a:off x="6172200" y="2505075"/>
            <a:ext cx="5183188" cy="3684588"/>
          </a:xfrm>
        </p:spPr>
        <p:txBody>
          <a:bodyPr/>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B8DA3DB-B5A3-4D51-817F-F9E5189C7E45}"/>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8" name="Footer Placeholder 7">
            <a:extLst>
              <a:ext uri="{FF2B5EF4-FFF2-40B4-BE49-F238E27FC236}">
                <a16:creationId xmlns:a16="http://schemas.microsoft.com/office/drawing/2014/main" id="{AB84D055-D49F-4E99-9EDF-CAB3EE5A83B1}"/>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9" name="Slide Number Placeholder 8">
            <a:extLst>
              <a:ext uri="{FF2B5EF4-FFF2-40B4-BE49-F238E27FC236}">
                <a16:creationId xmlns:a16="http://schemas.microsoft.com/office/drawing/2014/main" id="{0F925A69-65CF-4B64-B2EC-B7AE5D800229}"/>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1121575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7A432-F2FC-46C1-AC0C-9E8852E785E0}"/>
              </a:ext>
            </a:extLst>
          </p:cNvPr>
          <p:cNvSpPr>
            <a:spLocks noGrp="1"/>
          </p:cNvSpPr>
          <p:nvPr>
            <p:ph type="title"/>
          </p:nvPr>
        </p:nvSpPr>
        <p:spPr/>
        <p:txBody>
          <a:bodyPr/>
          <a:lstStyle>
            <a:lvl1pPr>
              <a:defRPr>
                <a:latin typeface="Futura Std Book" panose="020B0802020204020204" pitchFamily="34" charset="0"/>
              </a:defRPr>
            </a:lvl1pPr>
          </a:lstStyle>
          <a:p>
            <a:r>
              <a:rPr lang="en-US"/>
              <a:t>Click to edit Master title style</a:t>
            </a:r>
            <a:endParaRPr lang="en-GB" dirty="0"/>
          </a:p>
        </p:txBody>
      </p:sp>
      <p:sp>
        <p:nvSpPr>
          <p:cNvPr id="3" name="Date Placeholder 2">
            <a:extLst>
              <a:ext uri="{FF2B5EF4-FFF2-40B4-BE49-F238E27FC236}">
                <a16:creationId xmlns:a16="http://schemas.microsoft.com/office/drawing/2014/main" id="{091AF452-E844-4F81-98D4-88CF9BD48C13}"/>
              </a:ext>
            </a:extLst>
          </p:cNvPr>
          <p:cNvSpPr>
            <a:spLocks noGrp="1"/>
          </p:cNvSpPr>
          <p:nvPr>
            <p:ph type="dt" sz="half" idx="10"/>
          </p:nvPr>
        </p:nvSpPr>
        <p:spPr/>
        <p:txBody>
          <a:bodyPr/>
          <a:lstStyle/>
          <a:p>
            <a:fld id="{E326B948-A972-4CDE-A1DE-4E930CCED007}" type="datetimeFigureOut">
              <a:rPr lang="en-GB" smtClean="0"/>
              <a:t>11/10/2022</a:t>
            </a:fld>
            <a:endParaRPr lang="en-GB"/>
          </a:p>
        </p:txBody>
      </p:sp>
      <p:sp>
        <p:nvSpPr>
          <p:cNvPr id="4" name="Footer Placeholder 3">
            <a:extLst>
              <a:ext uri="{FF2B5EF4-FFF2-40B4-BE49-F238E27FC236}">
                <a16:creationId xmlns:a16="http://schemas.microsoft.com/office/drawing/2014/main" id="{CEBFA5B3-0F16-415D-AD22-8D6D064B96F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536D01B-DEBB-4B6E-A2A7-134C99AE87D7}"/>
              </a:ext>
            </a:extLst>
          </p:cNvPr>
          <p:cNvSpPr>
            <a:spLocks noGrp="1"/>
          </p:cNvSpPr>
          <p:nvPr>
            <p:ph type="sldNum" sz="quarter" idx="12"/>
          </p:nvPr>
        </p:nvSpPr>
        <p:spPr/>
        <p:txBody>
          <a:bodyPr/>
          <a:lstStyle/>
          <a:p>
            <a:fld id="{C9C3C185-07F4-4968-A01B-CB4B0BC64100}" type="slidenum">
              <a:rPr lang="en-GB" smtClean="0"/>
              <a:t>‹#›</a:t>
            </a:fld>
            <a:endParaRPr lang="en-GB"/>
          </a:p>
        </p:txBody>
      </p:sp>
    </p:spTree>
    <p:extLst>
      <p:ext uri="{BB962C8B-B14F-4D97-AF65-F5344CB8AC3E}">
        <p14:creationId xmlns:p14="http://schemas.microsoft.com/office/powerpoint/2010/main" val="3246793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8D6B69-BD1B-4EC7-B000-FFFC58DB63CC}"/>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3" name="Footer Placeholder 2">
            <a:extLst>
              <a:ext uri="{FF2B5EF4-FFF2-40B4-BE49-F238E27FC236}">
                <a16:creationId xmlns:a16="http://schemas.microsoft.com/office/drawing/2014/main" id="{0CA0B58B-5BA7-4BC4-8081-79C983155CCB}"/>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4" name="Slide Number Placeholder 3">
            <a:extLst>
              <a:ext uri="{FF2B5EF4-FFF2-40B4-BE49-F238E27FC236}">
                <a16:creationId xmlns:a16="http://schemas.microsoft.com/office/drawing/2014/main" id="{68E3B03B-985D-491E-BB3D-53657F3DBE1B}"/>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2958126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5BC72-FE6F-4EF3-97EE-5DE6B0AA590D}"/>
              </a:ext>
            </a:extLst>
          </p:cNvPr>
          <p:cNvSpPr>
            <a:spLocks noGrp="1"/>
          </p:cNvSpPr>
          <p:nvPr>
            <p:ph type="title"/>
          </p:nvPr>
        </p:nvSpPr>
        <p:spPr>
          <a:xfrm>
            <a:off x="839788" y="457200"/>
            <a:ext cx="3932237" cy="1600200"/>
          </a:xfrm>
        </p:spPr>
        <p:txBody>
          <a:bodyPr anchor="b"/>
          <a:lstStyle>
            <a:lvl1pPr>
              <a:defRPr sz="3200">
                <a:latin typeface="Futura Std Book" panose="020B0802020204020204" pitchFamily="34" charset="0"/>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BA65F1E-E11F-45DC-B6A0-71CFAA989BA6}"/>
              </a:ext>
            </a:extLst>
          </p:cNvPr>
          <p:cNvSpPr>
            <a:spLocks noGrp="1"/>
          </p:cNvSpPr>
          <p:nvPr>
            <p:ph idx="1"/>
          </p:nvPr>
        </p:nvSpPr>
        <p:spPr>
          <a:xfrm>
            <a:off x="5183188" y="987425"/>
            <a:ext cx="6172200" cy="4873625"/>
          </a:xfrm>
        </p:spPr>
        <p:txBody>
          <a:bodyPr/>
          <a:lstStyle>
            <a:lvl1pPr>
              <a:defRPr sz="3200">
                <a:latin typeface="Futura Std Book" panose="020B0802020204020204" pitchFamily="34" charset="0"/>
              </a:defRPr>
            </a:lvl1pPr>
            <a:lvl2pPr>
              <a:defRPr sz="2800">
                <a:latin typeface="Futura Std Book" panose="020B0802020204020204" pitchFamily="34" charset="0"/>
              </a:defRPr>
            </a:lvl2pPr>
            <a:lvl3pPr>
              <a:defRPr sz="2400">
                <a:latin typeface="Futura Std Book" panose="020B0802020204020204" pitchFamily="34" charset="0"/>
              </a:defRPr>
            </a:lvl3pPr>
            <a:lvl4pPr>
              <a:defRPr sz="2000">
                <a:latin typeface="Futura Std Book" panose="020B0802020204020204" pitchFamily="34" charset="0"/>
              </a:defRPr>
            </a:lvl4pPr>
            <a:lvl5pPr>
              <a:defRPr sz="2000">
                <a:latin typeface="Futura Std Book" panose="020B0802020204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6D5B013-F939-4D78-A411-0905EACBE302}"/>
              </a:ext>
            </a:extLst>
          </p:cNvPr>
          <p:cNvSpPr>
            <a:spLocks noGrp="1"/>
          </p:cNvSpPr>
          <p:nvPr>
            <p:ph type="body" sz="half" idx="2"/>
          </p:nvPr>
        </p:nvSpPr>
        <p:spPr>
          <a:xfrm>
            <a:off x="839788" y="2057400"/>
            <a:ext cx="3932237" cy="3811588"/>
          </a:xfrm>
        </p:spPr>
        <p:txBody>
          <a:bodyPr/>
          <a:lstStyle>
            <a:lvl1pPr marL="0" indent="0">
              <a:buNone/>
              <a:defRPr sz="1600">
                <a:latin typeface="Futura Std Book" panose="020B0802020204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10E13D-4B5A-4356-AFB7-F3CD5DD7A744}"/>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6" name="Footer Placeholder 5">
            <a:extLst>
              <a:ext uri="{FF2B5EF4-FFF2-40B4-BE49-F238E27FC236}">
                <a16:creationId xmlns:a16="http://schemas.microsoft.com/office/drawing/2014/main" id="{3F6AAA12-A624-4891-8198-E2039E4EB10B}"/>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7" name="Slide Number Placeholder 6">
            <a:extLst>
              <a:ext uri="{FF2B5EF4-FFF2-40B4-BE49-F238E27FC236}">
                <a16:creationId xmlns:a16="http://schemas.microsoft.com/office/drawing/2014/main" id="{AE686E2D-12F8-4976-90C5-E0ECF51D0C40}"/>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3104041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9BD22-D1CA-42F5-B252-D6FB55AC4A38}"/>
              </a:ext>
            </a:extLst>
          </p:cNvPr>
          <p:cNvSpPr>
            <a:spLocks noGrp="1"/>
          </p:cNvSpPr>
          <p:nvPr>
            <p:ph type="title"/>
          </p:nvPr>
        </p:nvSpPr>
        <p:spPr>
          <a:xfrm>
            <a:off x="839788" y="457200"/>
            <a:ext cx="3932237" cy="1600200"/>
          </a:xfrm>
        </p:spPr>
        <p:txBody>
          <a:bodyPr anchor="b"/>
          <a:lstStyle>
            <a:lvl1pPr>
              <a:defRPr sz="3200">
                <a:latin typeface="Futura Std Book" panose="020B0802020204020204" pitchFamily="34" charset="0"/>
              </a:defRPr>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EBD20F9-CAEC-4CB6-9601-E805E3679088}"/>
              </a:ext>
            </a:extLst>
          </p:cNvPr>
          <p:cNvSpPr>
            <a:spLocks noGrp="1"/>
          </p:cNvSpPr>
          <p:nvPr>
            <p:ph type="pic" idx="1"/>
          </p:nvPr>
        </p:nvSpPr>
        <p:spPr>
          <a:xfrm>
            <a:off x="5183188" y="987425"/>
            <a:ext cx="6172200" cy="4873625"/>
          </a:xfrm>
        </p:spPr>
        <p:txBody>
          <a:bodyPr/>
          <a:lstStyle>
            <a:lvl1pPr marL="0" indent="0">
              <a:buNone/>
              <a:defRPr sz="3200">
                <a:latin typeface="Futura Std Book" panose="020B0802020204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8B1F2738-2625-4E81-8319-09D941C2FCED}"/>
              </a:ext>
            </a:extLst>
          </p:cNvPr>
          <p:cNvSpPr>
            <a:spLocks noGrp="1"/>
          </p:cNvSpPr>
          <p:nvPr>
            <p:ph type="body" sz="half" idx="2"/>
          </p:nvPr>
        </p:nvSpPr>
        <p:spPr>
          <a:xfrm>
            <a:off x="839788" y="2057400"/>
            <a:ext cx="3932237" cy="3811588"/>
          </a:xfrm>
        </p:spPr>
        <p:txBody>
          <a:bodyPr/>
          <a:lstStyle>
            <a:lvl1pPr marL="0" indent="0">
              <a:buNone/>
              <a:defRPr sz="1600">
                <a:latin typeface="Futura Std Book" panose="020B0802020204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1F0C4A-E7D2-4375-929F-C76D236DB4F2}"/>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6" name="Footer Placeholder 5">
            <a:extLst>
              <a:ext uri="{FF2B5EF4-FFF2-40B4-BE49-F238E27FC236}">
                <a16:creationId xmlns:a16="http://schemas.microsoft.com/office/drawing/2014/main" id="{7A1AF91A-BCDB-459A-A4DB-30F3BF1E9646}"/>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7" name="Slide Number Placeholder 6">
            <a:extLst>
              <a:ext uri="{FF2B5EF4-FFF2-40B4-BE49-F238E27FC236}">
                <a16:creationId xmlns:a16="http://schemas.microsoft.com/office/drawing/2014/main" id="{931EF9AC-40A3-40C1-8E52-14239B28C1B2}"/>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1855340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CF8884-EFB7-44F9-848D-8164DE5BB7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57FCF8A-F0AE-4E84-8B57-5E97299A05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31EEB8C-8FD1-44D3-A843-ED3935C47E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26B948-A972-4CDE-A1DE-4E930CCED007}" type="datetimeFigureOut">
              <a:rPr lang="en-GB" smtClean="0"/>
              <a:t>11/10/2022</a:t>
            </a:fld>
            <a:endParaRPr lang="en-GB"/>
          </a:p>
        </p:txBody>
      </p:sp>
      <p:sp>
        <p:nvSpPr>
          <p:cNvPr id="5" name="Footer Placeholder 4">
            <a:extLst>
              <a:ext uri="{FF2B5EF4-FFF2-40B4-BE49-F238E27FC236}">
                <a16:creationId xmlns:a16="http://schemas.microsoft.com/office/drawing/2014/main" id="{9C923972-044A-447F-A58D-80190BA25E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D93A6FC-41DE-483F-9AE0-6517997F43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C3C185-07F4-4968-A01B-CB4B0BC64100}" type="slidenum">
              <a:rPr lang="en-GB" smtClean="0"/>
              <a:t>‹#›</a:t>
            </a:fld>
            <a:endParaRPr lang="en-GB"/>
          </a:p>
        </p:txBody>
      </p:sp>
    </p:spTree>
    <p:extLst>
      <p:ext uri="{BB962C8B-B14F-4D97-AF65-F5344CB8AC3E}">
        <p14:creationId xmlns:p14="http://schemas.microsoft.com/office/powerpoint/2010/main" val="36506735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unwomen.org/en/digital-library/publications/2017/6/issue-brief-making-the-sdgs-count-for-women-and-girls-with-disabilitie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fra.europa.eu/sites/default/files/fra_uploads/fra-2014-vaw-survey-main-results-apr14_en.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undocs.org/en/A/HRC/43/41"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5BFDD-CE0F-3A40-9D26-617DA6559A6E}"/>
              </a:ext>
            </a:extLst>
          </p:cNvPr>
          <p:cNvSpPr>
            <a:spLocks noGrp="1"/>
          </p:cNvSpPr>
          <p:nvPr>
            <p:ph type="ctrTitle"/>
          </p:nvPr>
        </p:nvSpPr>
        <p:spPr>
          <a:xfrm>
            <a:off x="766121" y="1781471"/>
            <a:ext cx="10819075" cy="3295057"/>
          </a:xfrm>
        </p:spPr>
        <p:txBody>
          <a:bodyPr>
            <a:normAutofit fontScale="90000"/>
          </a:bodyPr>
          <a:lstStyle/>
          <a:p>
            <a:pPr algn="l"/>
            <a:r>
              <a:rPr lang="en-US" sz="4000" b="1" dirty="0">
                <a:latin typeface="Futura Std Book" panose="020B0402020204020303" pitchFamily="34" charset="0"/>
              </a:rPr>
              <a:t>Policy Guidance on Gender Equality: Sustainable Development Goal 5 – Promoting the Rights of Persons with Disabilities through the Sustainable Development Goals</a:t>
            </a:r>
            <a:br>
              <a:rPr lang="en-US" sz="4000" b="1" dirty="0">
                <a:latin typeface="Futura Std Book" panose="020B0402020204020303" pitchFamily="34" charset="0"/>
              </a:rPr>
            </a:br>
            <a:br>
              <a:rPr lang="en-US" sz="4000" b="1" dirty="0">
                <a:latin typeface="Futura Std Book" panose="020B0402020204020303" pitchFamily="34" charset="0"/>
              </a:rPr>
            </a:br>
            <a:r>
              <a:rPr lang="en-US" sz="3200" b="1" dirty="0">
                <a:latin typeface="Futura Std Book" panose="020B0402020204020303" pitchFamily="34" charset="0"/>
              </a:rPr>
              <a:t>A Resource Package</a:t>
            </a:r>
            <a:endParaRPr lang="en-US" sz="4000" b="1" dirty="0">
              <a:latin typeface="Futura Std Book" panose="020B0402020204020303" pitchFamily="34" charset="0"/>
            </a:endParaRPr>
          </a:p>
        </p:txBody>
      </p:sp>
      <p:sp>
        <p:nvSpPr>
          <p:cNvPr id="7" name="Subtitle 2">
            <a:extLst>
              <a:ext uri="{FF2B5EF4-FFF2-40B4-BE49-F238E27FC236}">
                <a16:creationId xmlns:a16="http://schemas.microsoft.com/office/drawing/2014/main" id="{13E8EAB9-9F73-45CE-9A79-21EBAD26A17A}"/>
              </a:ext>
            </a:extLst>
          </p:cNvPr>
          <p:cNvSpPr>
            <a:spLocks noGrp="1"/>
          </p:cNvSpPr>
          <p:nvPr>
            <p:ph type="subTitle" idx="1"/>
          </p:nvPr>
        </p:nvSpPr>
        <p:spPr>
          <a:xfrm>
            <a:off x="766119" y="5000978"/>
            <a:ext cx="9144000" cy="1468731"/>
          </a:xfrm>
        </p:spPr>
        <p:txBody>
          <a:bodyPr>
            <a:normAutofit fontScale="70000" lnSpcReduction="20000"/>
          </a:bodyPr>
          <a:lstStyle/>
          <a:p>
            <a:pPr algn="l">
              <a:lnSpc>
                <a:spcPct val="120000"/>
              </a:lnSpc>
              <a:spcBef>
                <a:spcPts val="0"/>
              </a:spcBef>
            </a:pPr>
            <a:r>
              <a:rPr lang="en-US" dirty="0">
                <a:latin typeface="Futura Std Book" panose="020B0402020204020303" pitchFamily="34" charset="0"/>
              </a:rPr>
              <a:t>In-Person Training Module </a:t>
            </a:r>
          </a:p>
          <a:p>
            <a:pPr algn="l">
              <a:lnSpc>
                <a:spcPct val="120000"/>
              </a:lnSpc>
              <a:spcBef>
                <a:spcPts val="0"/>
              </a:spcBef>
            </a:pPr>
            <a:r>
              <a:rPr lang="en-US" dirty="0">
                <a:latin typeface="Futura Std Book" panose="020B0402020204020303" pitchFamily="34" charset="0"/>
              </a:rPr>
              <a:t>Presenter's name</a:t>
            </a:r>
          </a:p>
          <a:p>
            <a:pPr algn="l">
              <a:lnSpc>
                <a:spcPct val="120000"/>
              </a:lnSpc>
              <a:spcBef>
                <a:spcPts val="0"/>
              </a:spcBef>
            </a:pPr>
            <a:endParaRPr lang="en-US" i="1" dirty="0">
              <a:latin typeface="Futura Std Book" panose="020B0402020204020303" pitchFamily="34" charset="0"/>
            </a:endParaRPr>
          </a:p>
          <a:p>
            <a:pPr algn="l">
              <a:lnSpc>
                <a:spcPct val="120000"/>
              </a:lnSpc>
              <a:spcBef>
                <a:spcPts val="0"/>
              </a:spcBef>
            </a:pPr>
            <a:r>
              <a:rPr lang="en-US" i="1" dirty="0">
                <a:latin typeface="Futura Std Book" panose="020B0402020204020303" pitchFamily="34" charset="0"/>
              </a:rPr>
              <a:t>Event or meeting title</a:t>
            </a:r>
            <a:br>
              <a:rPr lang="en-US" i="1" dirty="0">
                <a:latin typeface="Futura Std Book" panose="020B0402020204020303" pitchFamily="34" charset="0"/>
              </a:rPr>
            </a:br>
            <a:r>
              <a:rPr lang="en-US" i="1" dirty="0">
                <a:latin typeface="Futura Std Book" panose="020B0402020204020303" pitchFamily="34" charset="0"/>
              </a:rPr>
              <a:t>Location, (Date)</a:t>
            </a:r>
          </a:p>
          <a:p>
            <a:pPr algn="l"/>
            <a:endParaRPr lang="en-US" dirty="0">
              <a:latin typeface="Futura Std Book" panose="020B0402020204020303" pitchFamily="34" charset="0"/>
            </a:endParaRPr>
          </a:p>
        </p:txBody>
      </p:sp>
      <p:sp>
        <p:nvSpPr>
          <p:cNvPr id="9" name="TextBox 8">
            <a:extLst>
              <a:ext uri="{FF2B5EF4-FFF2-40B4-BE49-F238E27FC236}">
                <a16:creationId xmlns:a16="http://schemas.microsoft.com/office/drawing/2014/main" id="{770A64CA-0EC3-4082-8FD7-B0AA578B8B18}"/>
              </a:ext>
            </a:extLst>
          </p:cNvPr>
          <p:cNvSpPr txBox="1"/>
          <p:nvPr/>
        </p:nvSpPr>
        <p:spPr>
          <a:xfrm>
            <a:off x="5352207" y="5078516"/>
            <a:ext cx="6232989" cy="1477328"/>
          </a:xfrm>
          <a:prstGeom prst="rect">
            <a:avLst/>
          </a:prstGeom>
          <a:noFill/>
        </p:spPr>
        <p:txBody>
          <a:bodyPr wrap="square" rtlCol="0">
            <a:spAutoFit/>
          </a:bodyPr>
          <a:lstStyle/>
          <a:p>
            <a:pPr algn="r"/>
            <a:r>
              <a:rPr lang="en-US" sz="1800" dirty="0">
                <a:latin typeface="Futura Std Book" panose="020B0802020204020204" pitchFamily="34" charset="0"/>
              </a:rPr>
              <a:t>© United Nations, 2022 – These presentation slides form part of the OHCHR </a:t>
            </a:r>
            <a:r>
              <a:rPr lang="en-US" sz="1800" i="1" dirty="0">
                <a:latin typeface="Futura Std Book" panose="020B0802020204020204" pitchFamily="34" charset="0"/>
              </a:rPr>
              <a:t>Promoting the Rights of Persons with Disabilities through the Sustainable Development Goals: A Resource Package</a:t>
            </a:r>
            <a:r>
              <a:rPr lang="en-US" sz="1800" i="0" dirty="0">
                <a:latin typeface="Futura Std Book" panose="020B0802020204020204" pitchFamily="34" charset="0"/>
              </a:rPr>
              <a:t>.</a:t>
            </a:r>
          </a:p>
        </p:txBody>
      </p:sp>
    </p:spTree>
    <p:extLst>
      <p:ext uri="{BB962C8B-B14F-4D97-AF65-F5344CB8AC3E}">
        <p14:creationId xmlns:p14="http://schemas.microsoft.com/office/powerpoint/2010/main" val="1122607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1"/>
          <p:cNvSpPr txBox="1">
            <a:spLocks noGrp="1"/>
          </p:cNvSpPr>
          <p:nvPr>
            <p:ph type="title"/>
          </p:nvPr>
        </p:nvSpPr>
        <p:spPr>
          <a:xfrm>
            <a:off x="956679" y="1012868"/>
            <a:ext cx="10427181" cy="1090500"/>
          </a:xfrm>
          <a:prstGeom prst="rect">
            <a:avLst/>
          </a:prstGeom>
          <a:noFill/>
          <a:ln>
            <a:noFill/>
          </a:ln>
        </p:spPr>
        <p:txBody>
          <a:bodyPr spcFirstLastPara="1" vert="horz" wrap="square" lIns="91425" tIns="45700" rIns="91425" bIns="45700" rtlCol="0" anchor="t" anchorCtr="0">
            <a:noAutofit/>
          </a:bodyPr>
          <a:lstStyle/>
          <a:p>
            <a:pPr>
              <a:lnSpc>
                <a:spcPct val="100000"/>
              </a:lnSpc>
              <a:spcBef>
                <a:spcPts val="0"/>
              </a:spcBef>
              <a:buClr>
                <a:schemeClr val="dk2"/>
              </a:buClr>
              <a:buSzPts val="2600"/>
            </a:pPr>
            <a:r>
              <a:rPr lang="en-US" sz="3200" dirty="0">
                <a:latin typeface="Futura Std Book" panose="020B0802020204020204" pitchFamily="34" charset="0"/>
              </a:rPr>
              <a:t>Question 1 - In developing countries, what percentage of persons with disabilities are women? (5 points)</a:t>
            </a:r>
          </a:p>
        </p:txBody>
      </p:sp>
      <p:sp>
        <p:nvSpPr>
          <p:cNvPr id="4" name="Rectangle 3"/>
          <p:cNvSpPr/>
          <p:nvPr/>
        </p:nvSpPr>
        <p:spPr>
          <a:xfrm>
            <a:off x="1052900" y="3178469"/>
            <a:ext cx="10330960" cy="1815882"/>
          </a:xfrm>
          <a:prstGeom prst="rect">
            <a:avLst/>
          </a:prstGeom>
        </p:spPr>
        <p:txBody>
          <a:bodyPr wrap="square">
            <a:spAutoFit/>
          </a:bodyPr>
          <a:lstStyle/>
          <a:p>
            <a:pPr marL="514350" indent="-514350">
              <a:buAutoNum type="alphaUcPeriod"/>
            </a:pPr>
            <a:r>
              <a:rPr lang="en-US" sz="2800" dirty="0">
                <a:latin typeface="Futura Std Book" panose="020B0802020204020204" pitchFamily="34" charset="0"/>
              </a:rPr>
              <a:t>12 per cent</a:t>
            </a:r>
          </a:p>
          <a:p>
            <a:pPr marL="514350" indent="-514350">
              <a:buAutoNum type="alphaUcPeriod"/>
            </a:pPr>
            <a:r>
              <a:rPr lang="en-US" sz="2800" dirty="0">
                <a:latin typeface="Futura Std Book" panose="020B0802020204020204" pitchFamily="34" charset="0"/>
              </a:rPr>
              <a:t>75 per cent </a:t>
            </a:r>
          </a:p>
          <a:p>
            <a:r>
              <a:rPr lang="en-US" sz="2800" dirty="0">
                <a:latin typeface="Futura Std Book" panose="020B0802020204020204" pitchFamily="34" charset="0"/>
              </a:rPr>
              <a:t>C. 19  per cent</a:t>
            </a:r>
          </a:p>
          <a:p>
            <a:endParaRPr lang="en-GB" sz="2800" dirty="0">
              <a:latin typeface="Futura Std Book" panose="020B0802020204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3" name="Rectangle 2"/>
          <p:cNvSpPr/>
          <p:nvPr/>
        </p:nvSpPr>
        <p:spPr>
          <a:xfrm>
            <a:off x="1199625" y="5537573"/>
            <a:ext cx="10184235" cy="523220"/>
          </a:xfrm>
          <a:prstGeom prst="rect">
            <a:avLst/>
          </a:prstGeom>
        </p:spPr>
        <p:txBody>
          <a:bodyPr wrap="square">
            <a:spAutoFit/>
          </a:bodyPr>
          <a:lstStyle/>
          <a:p>
            <a:r>
              <a:rPr lang="en-US" sz="1400" dirty="0">
                <a:latin typeface="Futura Std Book" panose="020B0802020204020204" pitchFamily="34" charset="0"/>
              </a:rPr>
              <a:t>Source: Plan International (2011) as cited in UN Women, </a:t>
            </a:r>
            <a:r>
              <a:rPr lang="en-US" sz="1400" i="1" u="sng" dirty="0">
                <a:latin typeface="Futura Std Book" panose="020B0802020204020204" pitchFamily="34" charset="0"/>
                <a:hlinkClick r:id="rId3"/>
              </a:rPr>
              <a:t>Issue brief: Making the SDGs count for women and girls with disabilities</a:t>
            </a:r>
            <a:r>
              <a:rPr lang="en-US" sz="1400" dirty="0">
                <a:latin typeface="Futura Std Book" panose="020B0802020204020204" pitchFamily="34" charset="0"/>
              </a:rPr>
              <a:t>, 2017. </a:t>
            </a:r>
            <a:endParaRPr lang="en-GB" sz="1400" dirty="0">
              <a:latin typeface="Futura Std Book" panose="020B0802020204020204" pitchFamily="34" charset="0"/>
            </a:endParaRPr>
          </a:p>
        </p:txBody>
      </p:sp>
      <p:sp>
        <p:nvSpPr>
          <p:cNvPr id="7" name="Google Shape;125;p21">
            <a:extLst>
              <a:ext uri="{FF2B5EF4-FFF2-40B4-BE49-F238E27FC236}">
                <a16:creationId xmlns:a16="http://schemas.microsoft.com/office/drawing/2014/main" id="{C1C592AB-50B5-43F6-8B41-32416645BC3D}"/>
              </a:ext>
            </a:extLst>
          </p:cNvPr>
          <p:cNvSpPr txBox="1">
            <a:spLocks noGrp="1"/>
          </p:cNvSpPr>
          <p:nvPr>
            <p:ph type="title"/>
          </p:nvPr>
        </p:nvSpPr>
        <p:spPr>
          <a:xfrm>
            <a:off x="956679" y="1012868"/>
            <a:ext cx="10427181" cy="1090500"/>
          </a:xfrm>
          <a:prstGeom prst="rect">
            <a:avLst/>
          </a:prstGeom>
          <a:noFill/>
          <a:ln>
            <a:noFill/>
          </a:ln>
        </p:spPr>
        <p:txBody>
          <a:bodyPr spcFirstLastPara="1" vert="horz" wrap="square" lIns="91425" tIns="45700" rIns="91425" bIns="45700" rtlCol="0" anchor="t" anchorCtr="0">
            <a:noAutofit/>
          </a:bodyPr>
          <a:lstStyle/>
          <a:p>
            <a:pPr>
              <a:lnSpc>
                <a:spcPct val="100000"/>
              </a:lnSpc>
              <a:spcBef>
                <a:spcPts val="0"/>
              </a:spcBef>
              <a:buClr>
                <a:schemeClr val="dk2"/>
              </a:buClr>
              <a:buSzPts val="2600"/>
            </a:pPr>
            <a:r>
              <a:rPr lang="en-US" sz="3200" dirty="0">
                <a:latin typeface="Futura Std Book" panose="020B0802020204020204" pitchFamily="34" charset="0"/>
              </a:rPr>
              <a:t>Question 1 - In developing countries, what percentage of persons with disabilities are women? (5 points)</a:t>
            </a:r>
            <a:endParaRPr sz="3200" dirty="0">
              <a:latin typeface="Futura Std Book" panose="020B0802020204020204" pitchFamily="34" charset="0"/>
            </a:endParaRPr>
          </a:p>
        </p:txBody>
      </p:sp>
      <p:pic>
        <p:nvPicPr>
          <p:cNvPr id="8" name="Picture 7" descr="Figure II: A chart depicting that 3 out of 4 persons with disabilities are women, in developing countries." title="3 out of 4 persons with disabilities are women, in developing countries">
            <a:extLst>
              <a:ext uri="{FF2B5EF4-FFF2-40B4-BE49-F238E27FC236}">
                <a16:creationId xmlns:a16="http://schemas.microsoft.com/office/drawing/2014/main" id="{375F1A8A-F0AB-480C-9629-A1925850DF11}"/>
              </a:ext>
            </a:extLst>
          </p:cNvPr>
          <p:cNvPicPr>
            <a:picLocks noChangeAspect="1"/>
          </p:cNvPicPr>
          <p:nvPr/>
        </p:nvPicPr>
        <p:blipFill rotWithShape="1">
          <a:blip r:embed="rId4"/>
          <a:srcRect b="23509"/>
          <a:stretch/>
        </p:blipFill>
        <p:spPr>
          <a:xfrm>
            <a:off x="2338179" y="2710337"/>
            <a:ext cx="7890350" cy="2614550"/>
          </a:xfrm>
          <a:prstGeom prst="rect">
            <a:avLst/>
          </a:prstGeom>
        </p:spPr>
      </p:pic>
    </p:spTree>
    <p:extLst>
      <p:ext uri="{BB962C8B-B14F-4D97-AF65-F5344CB8AC3E}">
        <p14:creationId xmlns:p14="http://schemas.microsoft.com/office/powerpoint/2010/main" val="2320668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2"/>
          <p:cNvSpPr txBox="1">
            <a:spLocks noGrp="1"/>
          </p:cNvSpPr>
          <p:nvPr>
            <p:ph type="title"/>
          </p:nvPr>
        </p:nvSpPr>
        <p:spPr>
          <a:xfrm>
            <a:off x="890631" y="1054139"/>
            <a:ext cx="10410738" cy="1957509"/>
          </a:xfrm>
          <a:prstGeom prst="rect">
            <a:avLst/>
          </a:prstGeom>
          <a:noFill/>
          <a:ln>
            <a:noFill/>
          </a:ln>
        </p:spPr>
        <p:txBody>
          <a:bodyPr spcFirstLastPara="1" vert="horz" wrap="square" lIns="91425" tIns="45700" rIns="91425" bIns="45700" rtlCol="0" anchor="t" anchorCtr="0">
            <a:noAutofit/>
          </a:bodyPr>
          <a:lstStyle/>
          <a:p>
            <a:pPr>
              <a:buClr>
                <a:schemeClr val="dk2"/>
              </a:buClr>
              <a:buSzPts val="2600"/>
            </a:pPr>
            <a:r>
              <a:rPr lang="en-US" sz="3200" b="0" dirty="0"/>
              <a:t>Question 2: True or False - Women and girls with intellectual and/or psychosocial disabilities are more likely to be denied their right to legal capacity. (5 points)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3"/>
          <p:cNvSpPr txBox="1">
            <a:spLocks noGrp="1"/>
          </p:cNvSpPr>
          <p:nvPr>
            <p:ph type="title"/>
          </p:nvPr>
        </p:nvSpPr>
        <p:spPr>
          <a:xfrm>
            <a:off x="923925" y="969950"/>
            <a:ext cx="10439400" cy="1620850"/>
          </a:xfrm>
          <a:prstGeom prst="rect">
            <a:avLst/>
          </a:prstGeom>
          <a:noFill/>
          <a:ln>
            <a:noFill/>
          </a:ln>
        </p:spPr>
        <p:txBody>
          <a:bodyPr spcFirstLastPara="1" vert="horz" wrap="square" lIns="91425" tIns="45700" rIns="91425" bIns="45700" rtlCol="0" anchor="t" anchorCtr="0">
            <a:noAutofit/>
          </a:bodyPr>
          <a:lstStyle/>
          <a:p>
            <a:pPr>
              <a:lnSpc>
                <a:spcPct val="100000"/>
              </a:lnSpc>
              <a:spcBef>
                <a:spcPts val="0"/>
              </a:spcBef>
              <a:buClr>
                <a:schemeClr val="dk2"/>
              </a:buClr>
              <a:buSzPts val="2600"/>
            </a:pPr>
            <a:r>
              <a:rPr lang="en-US" sz="3200" dirty="0"/>
              <a:t>Question 3 - Based on data from 28 European countries, what percentage of women with disabilities have experienced physical or sexual violence by an intimate partner in comparison to other women? (5 points)</a:t>
            </a:r>
          </a:p>
        </p:txBody>
      </p:sp>
      <p:sp>
        <p:nvSpPr>
          <p:cNvPr id="5" name="Rectangle 4"/>
          <p:cNvSpPr/>
          <p:nvPr/>
        </p:nvSpPr>
        <p:spPr>
          <a:xfrm>
            <a:off x="923925" y="3875965"/>
            <a:ext cx="10334625" cy="2037737"/>
          </a:xfrm>
          <a:prstGeom prst="rect">
            <a:avLst/>
          </a:prstGeom>
        </p:spPr>
        <p:txBody>
          <a:bodyPr wrap="square">
            <a:spAutoFit/>
          </a:bodyPr>
          <a:lstStyle/>
          <a:p>
            <a:pPr marL="971550" lvl="1" indent="-514350">
              <a:lnSpc>
                <a:spcPct val="115000"/>
              </a:lnSpc>
              <a:buFont typeface="+mj-lt"/>
              <a:buAutoNum type="alphaUcPeriod"/>
            </a:pPr>
            <a:r>
              <a:rPr lang="en-US" sz="2800" dirty="0">
                <a:latin typeface="Futura Std Book" panose="020B0802020204020204" pitchFamily="34" charset="0"/>
                <a:ea typeface="Arial" panose="020B0604020202020204" pitchFamily="34" charset="0"/>
              </a:rPr>
              <a:t> 34 per cent compared to 19 per cent</a:t>
            </a:r>
          </a:p>
          <a:p>
            <a:pPr marL="971550" lvl="1" indent="-514350">
              <a:lnSpc>
                <a:spcPct val="115000"/>
              </a:lnSpc>
              <a:buFont typeface="+mj-lt"/>
              <a:buAutoNum type="alphaUcPeriod"/>
            </a:pPr>
            <a:r>
              <a:rPr lang="en-US" sz="2800" dirty="0">
                <a:latin typeface="Futura Std Book" panose="020B0802020204020204" pitchFamily="34" charset="0"/>
                <a:ea typeface="Arial" panose="020B0604020202020204" pitchFamily="34" charset="0"/>
              </a:rPr>
              <a:t> 7 per cent compared to 5 per cent </a:t>
            </a:r>
          </a:p>
          <a:p>
            <a:pPr marL="971550" lvl="1" indent="-514350">
              <a:lnSpc>
                <a:spcPct val="115000"/>
              </a:lnSpc>
              <a:buFont typeface="+mj-lt"/>
              <a:buAutoNum type="alphaUcPeriod"/>
            </a:pPr>
            <a:r>
              <a:rPr lang="en-US" sz="2800" dirty="0">
                <a:latin typeface="Futura Std Book" panose="020B0802020204020204" pitchFamily="34" charset="0"/>
                <a:ea typeface="Arial" panose="020B0604020202020204" pitchFamily="34" charset="0"/>
              </a:rPr>
              <a:t> 49 per cent compared to 20 per cent </a:t>
            </a:r>
          </a:p>
          <a:p>
            <a:pPr marL="971550" lvl="1" indent="-514350">
              <a:lnSpc>
                <a:spcPct val="115000"/>
              </a:lnSpc>
              <a:buFont typeface="+mj-lt"/>
              <a:buAutoNum type="alphaUcPeriod"/>
            </a:pPr>
            <a:r>
              <a:rPr lang="en-US" sz="2800" dirty="0">
                <a:latin typeface="Futura Std Book" panose="020B0802020204020204" pitchFamily="34" charset="0"/>
                <a:ea typeface="Arial" panose="020B0604020202020204" pitchFamily="34" charset="0"/>
              </a:rPr>
              <a:t> None of the above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3" name="Rectangle 2"/>
          <p:cNvSpPr/>
          <p:nvPr/>
        </p:nvSpPr>
        <p:spPr>
          <a:xfrm>
            <a:off x="923926" y="5571474"/>
            <a:ext cx="10439400" cy="646331"/>
          </a:xfrm>
          <a:prstGeom prst="rect">
            <a:avLst/>
          </a:prstGeom>
        </p:spPr>
        <p:txBody>
          <a:bodyPr wrap="square">
            <a:spAutoFit/>
          </a:bodyPr>
          <a:lstStyle/>
          <a:p>
            <a:pPr algn="ctr"/>
            <a:r>
              <a:rPr lang="en-US" dirty="0">
                <a:latin typeface="Futura Std Book" panose="020B0802020204020204" pitchFamily="34" charset="0"/>
              </a:rPr>
              <a:t>Source: European Union Agency for Fundamental Rights, </a:t>
            </a:r>
            <a:r>
              <a:rPr lang="en-US" i="1" u="sng" dirty="0">
                <a:latin typeface="Futura Std Book" panose="020B0802020204020204" pitchFamily="34" charset="0"/>
                <a:hlinkClick r:id="rId3"/>
              </a:rPr>
              <a:t>Violence against women: an EU-wide survey: Main results</a:t>
            </a:r>
            <a:r>
              <a:rPr lang="en-US" dirty="0">
                <a:latin typeface="Futura Std Book" panose="020B0802020204020204" pitchFamily="34" charset="0"/>
              </a:rPr>
              <a:t>, 2015. p. 187, table A3.2. </a:t>
            </a:r>
            <a:endParaRPr lang="en-GB" dirty="0">
              <a:latin typeface="Futura Std Book" panose="020B0802020204020204" pitchFamily="34" charset="0"/>
            </a:endParaRPr>
          </a:p>
        </p:txBody>
      </p:sp>
      <p:sp>
        <p:nvSpPr>
          <p:cNvPr id="8" name="Google Shape;137;p23">
            <a:extLst>
              <a:ext uri="{FF2B5EF4-FFF2-40B4-BE49-F238E27FC236}">
                <a16:creationId xmlns:a16="http://schemas.microsoft.com/office/drawing/2014/main" id="{0BD812EC-7FAC-48AA-833A-EE650696638F}"/>
              </a:ext>
            </a:extLst>
          </p:cNvPr>
          <p:cNvSpPr txBox="1">
            <a:spLocks noGrp="1"/>
          </p:cNvSpPr>
          <p:nvPr>
            <p:ph type="title"/>
          </p:nvPr>
        </p:nvSpPr>
        <p:spPr>
          <a:xfrm>
            <a:off x="923925" y="969950"/>
            <a:ext cx="10439400" cy="1620850"/>
          </a:xfrm>
          <a:prstGeom prst="rect">
            <a:avLst/>
          </a:prstGeom>
          <a:noFill/>
          <a:ln>
            <a:noFill/>
          </a:ln>
        </p:spPr>
        <p:txBody>
          <a:bodyPr spcFirstLastPara="1" vert="horz" wrap="square" lIns="91425" tIns="45700" rIns="91425" bIns="45700" rtlCol="0" anchor="t" anchorCtr="0">
            <a:noAutofit/>
          </a:bodyPr>
          <a:lstStyle/>
          <a:p>
            <a:pPr>
              <a:lnSpc>
                <a:spcPct val="100000"/>
              </a:lnSpc>
              <a:spcBef>
                <a:spcPts val="0"/>
              </a:spcBef>
              <a:buClr>
                <a:schemeClr val="dk2"/>
              </a:buClr>
              <a:buSzPts val="2600"/>
            </a:pPr>
            <a:r>
              <a:rPr lang="en-US" sz="3200" dirty="0"/>
              <a:t>Question 3 - Based on data from 28 European countries, what percentage of women with disabilities have experienced physical or sexual violence by an intimate partner in comparison to other women? (5 points)</a:t>
            </a:r>
            <a:br>
              <a:rPr lang="en-US" sz="3200" dirty="0"/>
            </a:br>
            <a:endParaRPr lang="en-US" sz="3200" dirty="0"/>
          </a:p>
        </p:txBody>
      </p:sp>
      <p:pic>
        <p:nvPicPr>
          <p:cNvPr id="9" name="Picture 8" descr="Figure V: A chart depicting gender-based violence in 28 european countries. Women with disabilities show 34% rate of gender-based violence, while other women show 19% rate." title="Gender-based violence in 28 European countries">
            <a:extLst>
              <a:ext uri="{FF2B5EF4-FFF2-40B4-BE49-F238E27FC236}">
                <a16:creationId xmlns:a16="http://schemas.microsoft.com/office/drawing/2014/main" id="{3D76537D-798E-44CA-8A1D-6A6E6F0D8886}"/>
              </a:ext>
            </a:extLst>
          </p:cNvPr>
          <p:cNvPicPr>
            <a:picLocks noChangeAspect="1"/>
          </p:cNvPicPr>
          <p:nvPr/>
        </p:nvPicPr>
        <p:blipFill rotWithShape="1">
          <a:blip r:embed="rId4"/>
          <a:srcRect b="30170"/>
          <a:stretch/>
        </p:blipFill>
        <p:spPr>
          <a:xfrm>
            <a:off x="1847519" y="3579617"/>
            <a:ext cx="8592211" cy="1692175"/>
          </a:xfrm>
          <a:prstGeom prst="rect">
            <a:avLst/>
          </a:prstGeom>
        </p:spPr>
      </p:pic>
    </p:spTree>
    <p:extLst>
      <p:ext uri="{BB962C8B-B14F-4D97-AF65-F5344CB8AC3E}">
        <p14:creationId xmlns:p14="http://schemas.microsoft.com/office/powerpoint/2010/main" val="10941230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4"/>
          <p:cNvSpPr txBox="1">
            <a:spLocks noGrp="1"/>
          </p:cNvSpPr>
          <p:nvPr>
            <p:ph type="title"/>
          </p:nvPr>
        </p:nvSpPr>
        <p:spPr>
          <a:xfrm>
            <a:off x="960436" y="1029437"/>
            <a:ext cx="10412413" cy="1856638"/>
          </a:xfrm>
          <a:prstGeom prst="rect">
            <a:avLst/>
          </a:prstGeom>
        </p:spPr>
        <p:txBody>
          <a:bodyPr spcFirstLastPara="1" vert="horz" wrap="square" lIns="91425" tIns="45700" rIns="91425" bIns="45700" rtlCol="0" anchor="t" anchorCtr="0">
            <a:noAutofit/>
          </a:bodyPr>
          <a:lstStyle/>
          <a:p>
            <a:pPr>
              <a:spcBef>
                <a:spcPts val="0"/>
              </a:spcBef>
            </a:pPr>
            <a:r>
              <a:rPr lang="en-US" sz="3200" dirty="0"/>
              <a:t>Question 4 - True/False - Lack of access to sexual education of persons with disabilities expose them to higher risk of sexually transmitted infections. (7 points)</a:t>
            </a:r>
            <a:br>
              <a:rPr lang="en-US" sz="3200" dirty="0"/>
            </a:br>
            <a:endParaRPr lang="en-US" sz="3200" dirty="0"/>
          </a:p>
        </p:txBody>
      </p:sp>
    </p:spTree>
    <p:extLst>
      <p:ext uri="{BB962C8B-B14F-4D97-AF65-F5344CB8AC3E}">
        <p14:creationId xmlns:p14="http://schemas.microsoft.com/office/powerpoint/2010/main" val="32300547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5"/>
          <p:cNvSpPr txBox="1">
            <a:spLocks noGrp="1"/>
          </p:cNvSpPr>
          <p:nvPr>
            <p:ph type="title"/>
          </p:nvPr>
        </p:nvSpPr>
        <p:spPr>
          <a:xfrm>
            <a:off x="961107" y="953351"/>
            <a:ext cx="10421268" cy="1090500"/>
          </a:xfrm>
          <a:prstGeom prst="rect">
            <a:avLst/>
          </a:prstGeom>
        </p:spPr>
        <p:txBody>
          <a:bodyPr spcFirstLastPara="1" vert="horz" wrap="square" lIns="91425" tIns="45700" rIns="91425" bIns="45700" rtlCol="0" anchor="t" anchorCtr="0">
            <a:noAutofit/>
          </a:bodyPr>
          <a:lstStyle/>
          <a:p>
            <a:pPr>
              <a:spcBef>
                <a:spcPts val="0"/>
              </a:spcBef>
            </a:pPr>
            <a:r>
              <a:rPr lang="en-US" sz="3200" dirty="0"/>
              <a:t>Question 5: Challenge! (10 points)</a:t>
            </a:r>
            <a:endParaRPr sz="3200" dirty="0"/>
          </a:p>
        </p:txBody>
      </p:sp>
      <p:sp>
        <p:nvSpPr>
          <p:cNvPr id="150" name="Google Shape;150;p25"/>
          <p:cNvSpPr txBox="1">
            <a:spLocks noGrp="1"/>
          </p:cNvSpPr>
          <p:nvPr>
            <p:ph type="body" idx="1"/>
          </p:nvPr>
        </p:nvSpPr>
        <p:spPr>
          <a:xfrm>
            <a:off x="960577" y="2177315"/>
            <a:ext cx="10421798" cy="4477800"/>
          </a:xfrm>
          <a:prstGeom prst="rect">
            <a:avLst/>
          </a:prstGeom>
        </p:spPr>
        <p:txBody>
          <a:bodyPr spcFirstLastPara="1" vert="horz" wrap="square" lIns="91425" tIns="45700" rIns="91425" bIns="45700" rtlCol="0" anchor="t" anchorCtr="0">
            <a:noAutofit/>
          </a:bodyPr>
          <a:lstStyle/>
          <a:p>
            <a:pPr marL="0" indent="0">
              <a:spcBef>
                <a:spcPts val="360"/>
              </a:spcBef>
              <a:buNone/>
            </a:pPr>
            <a:endParaRPr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a:p>
            <a:pPr marL="0" indent="0">
              <a:spcBef>
                <a:spcPts val="360"/>
              </a:spcBef>
              <a:buNone/>
            </a:pPr>
            <a:r>
              <a:rPr lang="en-US" dirty="0">
                <a:latin typeface="Futura Std Book" panose="020B0802020204020204" pitchFamily="34" charset="0"/>
              </a:rPr>
              <a:t>Two members of your team have to share policies or practices in their countries that promote gender equality for women with disabilities.</a:t>
            </a:r>
            <a:endParaRPr dirty="0">
              <a:latin typeface="Futura Std Book" panose="020B0802020204020204" pitchFamily="34" charset="0"/>
            </a:endParaRPr>
          </a:p>
          <a:p>
            <a:pPr marL="0" indent="0">
              <a:spcBef>
                <a:spcPts val="360"/>
              </a:spcBef>
              <a:buNone/>
            </a:pPr>
            <a:endParaRPr b="1"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0"/>
                                        </p:tgtEl>
                                        <p:attrNameLst>
                                          <p:attrName>style.visibility</p:attrName>
                                        </p:attrNameLst>
                                      </p:cBhvr>
                                      <p:to>
                                        <p:strVal val="visible"/>
                                      </p:to>
                                    </p:set>
                                    <p:animEffect transition="in" filter="fade">
                                      <p:cBhvr>
                                        <p:cTn id="7" dur="1000"/>
                                        <p:tgtEl>
                                          <p:spTgt spid="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2668975"/>
            <a:ext cx="10515600" cy="1325563"/>
          </a:xfrm>
        </p:spPr>
        <p:txBody>
          <a:bodyPr/>
          <a:lstStyle/>
          <a:p>
            <a:pPr marL="0" lvl="0" indent="0" algn="ctr" rtl="0">
              <a:spcBef>
                <a:spcPts val="0"/>
              </a:spcBef>
              <a:spcAft>
                <a:spcPts val="0"/>
              </a:spcAft>
              <a:buClr>
                <a:schemeClr val="lt1"/>
              </a:buClr>
              <a:buSzPts val="2800"/>
              <a:buFont typeface="Arial"/>
              <a:buNone/>
            </a:pPr>
            <a:r>
              <a:rPr lang="en-US" dirty="0"/>
              <a:t>BREAK! Come back at :00</a:t>
            </a:r>
          </a:p>
        </p:txBody>
      </p:sp>
    </p:spTree>
    <p:extLst>
      <p:ext uri="{BB962C8B-B14F-4D97-AF65-F5344CB8AC3E}">
        <p14:creationId xmlns:p14="http://schemas.microsoft.com/office/powerpoint/2010/main" val="37958606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7"/>
          <p:cNvSpPr txBox="1">
            <a:spLocks noGrp="1"/>
          </p:cNvSpPr>
          <p:nvPr>
            <p:ph type="title"/>
          </p:nvPr>
        </p:nvSpPr>
        <p:spPr>
          <a:xfrm>
            <a:off x="981834" y="987695"/>
            <a:ext cx="10410416" cy="516300"/>
          </a:xfrm>
          <a:prstGeom prst="rect">
            <a:avLst/>
          </a:prstGeom>
        </p:spPr>
        <p:txBody>
          <a:bodyPr spcFirstLastPara="1" vert="horz" wrap="square" lIns="91425" tIns="45700" rIns="91425" bIns="45700" rtlCol="0" anchor="t" anchorCtr="0">
            <a:noAutofit/>
          </a:bodyPr>
          <a:lstStyle/>
          <a:p>
            <a:pPr>
              <a:spcBef>
                <a:spcPts val="0"/>
              </a:spcBef>
            </a:pPr>
            <a:r>
              <a:rPr lang="en-US" dirty="0">
                <a:latin typeface="Futura Std Book" panose="020B0802020204020204" pitchFamily="34" charset="0"/>
              </a:rPr>
              <a:t>Journal</a:t>
            </a:r>
            <a:endParaRPr dirty="0">
              <a:latin typeface="Futura Std Book" panose="020B0802020204020204" pitchFamily="34" charset="0"/>
            </a:endParaRPr>
          </a:p>
        </p:txBody>
      </p:sp>
      <p:sp>
        <p:nvSpPr>
          <p:cNvPr id="150" name="Google Shape;150;p27"/>
          <p:cNvSpPr txBox="1">
            <a:spLocks noGrp="1"/>
          </p:cNvSpPr>
          <p:nvPr>
            <p:ph type="body" idx="1"/>
          </p:nvPr>
        </p:nvSpPr>
        <p:spPr>
          <a:xfrm>
            <a:off x="1028883" y="2961314"/>
            <a:ext cx="10412067" cy="1341600"/>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a:latin typeface="Futura Std Book" panose="020B0802020204020204" pitchFamily="34" charset="0"/>
              </a:rPr>
              <a:t>Write out a list of laws or policies that relate to gender or women in your country.</a:t>
            </a:r>
            <a:endParaRPr>
              <a:latin typeface="Futura Std Book" panose="020B0802020204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0"/>
                                        </p:tgtEl>
                                        <p:attrNameLst>
                                          <p:attrName>style.visibility</p:attrName>
                                        </p:attrNameLst>
                                      </p:cBhvr>
                                      <p:to>
                                        <p:strVal val="visible"/>
                                      </p:to>
                                    </p:set>
                                    <p:animEffect transition="in" filter="fade">
                                      <p:cBhvr>
                                        <p:cTn id="7" dur="1000"/>
                                        <p:tgtEl>
                                          <p:spTgt spid="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8"/>
          <p:cNvSpPr txBox="1">
            <a:spLocks noGrp="1"/>
          </p:cNvSpPr>
          <p:nvPr>
            <p:ph type="title"/>
          </p:nvPr>
        </p:nvSpPr>
        <p:spPr>
          <a:xfrm>
            <a:off x="973457" y="970923"/>
            <a:ext cx="10392508" cy="765598"/>
          </a:xfrm>
          <a:prstGeom prst="rect">
            <a:avLst/>
          </a:prstGeom>
        </p:spPr>
        <p:txBody>
          <a:bodyPr spcFirstLastPara="1" vert="horz" wrap="square" lIns="91425" tIns="45700" rIns="91425" bIns="45700" rtlCol="0" anchor="t" anchorCtr="0">
            <a:noAutofit/>
          </a:bodyPr>
          <a:lstStyle/>
          <a:p>
            <a:pPr>
              <a:spcBef>
                <a:spcPts val="0"/>
              </a:spcBef>
            </a:pPr>
            <a:r>
              <a:rPr lang="en-US" dirty="0"/>
              <a:t>In groups</a:t>
            </a:r>
            <a:endParaRPr dirty="0"/>
          </a:p>
        </p:txBody>
      </p:sp>
      <p:sp>
        <p:nvSpPr>
          <p:cNvPr id="156" name="Google Shape;156;p28"/>
          <p:cNvSpPr txBox="1">
            <a:spLocks noGrp="1"/>
          </p:cNvSpPr>
          <p:nvPr>
            <p:ph type="body" idx="1"/>
          </p:nvPr>
        </p:nvSpPr>
        <p:spPr>
          <a:xfrm>
            <a:off x="972927" y="2194887"/>
            <a:ext cx="10394156" cy="4477800"/>
          </a:xfrm>
          <a:prstGeom prst="rect">
            <a:avLst/>
          </a:prstGeom>
        </p:spPr>
        <p:txBody>
          <a:bodyPr spcFirstLastPara="1" vert="horz" wrap="square" lIns="91425" tIns="45700" rIns="91425" bIns="45700" rtlCol="0" anchor="t" anchorCtr="0">
            <a:noAutofit/>
          </a:bodyPr>
          <a:lstStyle/>
          <a:p>
            <a:pPr marL="0" indent="0">
              <a:spcBef>
                <a:spcPts val="360"/>
              </a:spcBef>
              <a:buNone/>
            </a:pPr>
            <a:endParaRPr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a:p>
            <a:pPr marL="0" indent="0">
              <a:spcBef>
                <a:spcPts val="360"/>
              </a:spcBef>
              <a:buNone/>
            </a:pPr>
            <a:r>
              <a:rPr lang="en-US" sz="3500" dirty="0">
                <a:latin typeface="Futura Std Book" panose="020B0802020204020204" pitchFamily="34" charset="0"/>
              </a:rPr>
              <a:t>Discuss how these laws or policies do or do not include women with disabilities.</a:t>
            </a:r>
            <a:endParaRPr sz="3500" dirty="0">
              <a:latin typeface="Futura Std Book" panose="020B0802020204020204" pitchFamily="34" charset="0"/>
            </a:endParaRPr>
          </a:p>
          <a:p>
            <a:pPr marL="0" indent="0">
              <a:spcBef>
                <a:spcPts val="360"/>
              </a:spcBef>
              <a:buNone/>
            </a:pPr>
            <a:endParaRPr sz="3500" dirty="0">
              <a:latin typeface="Futura Std Book" panose="020B0802020204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0"/>
          <p:cNvSpPr txBox="1">
            <a:spLocks noGrp="1"/>
          </p:cNvSpPr>
          <p:nvPr>
            <p:ph type="title"/>
          </p:nvPr>
        </p:nvSpPr>
        <p:spPr>
          <a:xfrm>
            <a:off x="973458" y="953351"/>
            <a:ext cx="10350568" cy="623779"/>
          </a:xfrm>
          <a:prstGeom prst="rect">
            <a:avLst/>
          </a:prstGeom>
        </p:spPr>
        <p:txBody>
          <a:bodyPr spcFirstLastPara="1" vert="horz" wrap="square" lIns="91425" tIns="45700" rIns="91425" bIns="45700" rtlCol="0" anchor="t" anchorCtr="0">
            <a:noAutofit/>
          </a:bodyPr>
          <a:lstStyle/>
          <a:p>
            <a:pPr>
              <a:spcBef>
                <a:spcPts val="0"/>
              </a:spcBef>
            </a:pPr>
            <a:r>
              <a:rPr lang="en-US" sz="3900" dirty="0">
                <a:latin typeface="Futura Std Book" panose="020B0802020204020204" pitchFamily="34" charset="0"/>
              </a:rPr>
              <a:t>Welcome!</a:t>
            </a:r>
            <a:endParaRPr sz="3900" dirty="0">
              <a:latin typeface="Futura Std Book" panose="020B0802020204020204" pitchFamily="34" charset="0"/>
            </a:endParaRPr>
          </a:p>
        </p:txBody>
      </p:sp>
      <p:sp>
        <p:nvSpPr>
          <p:cNvPr id="62" name="Google Shape;62;p10"/>
          <p:cNvSpPr txBox="1">
            <a:spLocks noGrp="1"/>
          </p:cNvSpPr>
          <p:nvPr>
            <p:ph type="body" idx="1"/>
          </p:nvPr>
        </p:nvSpPr>
        <p:spPr>
          <a:xfrm>
            <a:off x="972928" y="2110203"/>
            <a:ext cx="10352210" cy="4477800"/>
          </a:xfrm>
          <a:prstGeom prst="rect">
            <a:avLst/>
          </a:prstGeom>
        </p:spPr>
        <p:txBody>
          <a:bodyPr spcFirstLastPara="1" vert="horz" wrap="square" lIns="91425" tIns="45700" rIns="91425" bIns="45700" rtlCol="0" anchor="t" anchorCtr="0">
            <a:noAutofit/>
          </a:bodyPr>
          <a:lstStyle/>
          <a:p>
            <a:pPr marL="457200" indent="-419100">
              <a:spcBef>
                <a:spcPts val="360"/>
              </a:spcBef>
              <a:buSzPts val="3000"/>
              <a:buChar char="▪"/>
            </a:pPr>
            <a:r>
              <a:rPr lang="en-US" sz="3800" dirty="0">
                <a:latin typeface="Futura Std Book" panose="020B0802020204020204" pitchFamily="34" charset="0"/>
              </a:rPr>
              <a:t>You each have one minute to come to the front of the room, introduce yourself and share: </a:t>
            </a:r>
          </a:p>
          <a:p>
            <a:pPr marL="38100" indent="0">
              <a:spcBef>
                <a:spcPts val="360"/>
              </a:spcBef>
              <a:buSzPts val="3000"/>
              <a:buNone/>
            </a:pPr>
            <a:endParaRPr lang="en-US" sz="3800" b="1" dirty="0">
              <a:latin typeface="Futura Std Book" panose="020B0802020204020204" pitchFamily="34" charset="0"/>
            </a:endParaRPr>
          </a:p>
          <a:p>
            <a:pPr marL="38100" indent="0">
              <a:spcBef>
                <a:spcPts val="360"/>
              </a:spcBef>
              <a:buSzPts val="3000"/>
              <a:buNone/>
            </a:pPr>
            <a:r>
              <a:rPr lang="en-US" sz="3800" b="1" dirty="0">
                <a:latin typeface="Futura Std Book" panose="020B0802020204020204" pitchFamily="34" charset="0"/>
              </a:rPr>
              <a:t>What motivates you to do the work you do?</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2668975"/>
            <a:ext cx="10515600" cy="1325563"/>
          </a:xfrm>
        </p:spPr>
        <p:txBody>
          <a:bodyPr/>
          <a:lstStyle/>
          <a:p>
            <a:pPr algn="ctr"/>
            <a:r>
              <a:rPr lang="en-US" dirty="0"/>
              <a:t>Lunch Break! Come back at :00</a:t>
            </a:r>
          </a:p>
        </p:txBody>
      </p:sp>
    </p:spTree>
    <p:extLst>
      <p:ext uri="{BB962C8B-B14F-4D97-AF65-F5344CB8AC3E}">
        <p14:creationId xmlns:p14="http://schemas.microsoft.com/office/powerpoint/2010/main" val="7737492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7"/>
          <p:cNvSpPr txBox="1">
            <a:spLocks noGrp="1"/>
          </p:cNvSpPr>
          <p:nvPr>
            <p:ph type="title"/>
          </p:nvPr>
        </p:nvSpPr>
        <p:spPr>
          <a:xfrm>
            <a:off x="989011" y="953351"/>
            <a:ext cx="10392245" cy="1090500"/>
          </a:xfrm>
          <a:prstGeom prst="rect">
            <a:avLst/>
          </a:prstGeom>
        </p:spPr>
        <p:txBody>
          <a:bodyPr spcFirstLastPara="1" vert="horz" wrap="square" lIns="91425" tIns="45700" rIns="91425" bIns="45700" rtlCol="0" anchor="t" anchorCtr="0">
            <a:noAutofit/>
          </a:bodyPr>
          <a:lstStyle/>
          <a:p>
            <a:pPr>
              <a:spcBef>
                <a:spcPts val="0"/>
              </a:spcBef>
            </a:pPr>
            <a:r>
              <a:rPr lang="en-US">
                <a:latin typeface="Futura Std Book" panose="020B0802020204020204" pitchFamily="34" charset="0"/>
              </a:rPr>
              <a:t>Short Video</a:t>
            </a:r>
            <a:endParaRPr>
              <a:latin typeface="Futura Std Book" panose="020B0802020204020204" pitchFamily="34" charset="0"/>
            </a:endParaRPr>
          </a:p>
        </p:txBody>
      </p:sp>
      <p:sp>
        <p:nvSpPr>
          <p:cNvPr id="162" name="Google Shape;162;p27"/>
          <p:cNvSpPr txBox="1">
            <a:spLocks noGrp="1"/>
          </p:cNvSpPr>
          <p:nvPr>
            <p:ph type="body" idx="1"/>
          </p:nvPr>
        </p:nvSpPr>
        <p:spPr>
          <a:xfrm>
            <a:off x="988481" y="2177315"/>
            <a:ext cx="10393893" cy="4477800"/>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dirty="0">
                <a:latin typeface="Futura Std Book" panose="020B0802020204020204" pitchFamily="34" charset="0"/>
              </a:rPr>
              <a:t>As you watch and listen, pay attention to your character and the barriers highlighted. </a:t>
            </a:r>
          </a:p>
          <a:p>
            <a:pPr marL="0" indent="0">
              <a:spcBef>
                <a:spcPts val="360"/>
              </a:spcBef>
              <a:buNone/>
            </a:pPr>
            <a:endParaRPr lang="en-US" dirty="0">
              <a:latin typeface="Futura Std Book" panose="020B0802020204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31"/>
          <p:cNvSpPr txBox="1">
            <a:spLocks noGrp="1"/>
          </p:cNvSpPr>
          <p:nvPr>
            <p:ph type="title"/>
          </p:nvPr>
        </p:nvSpPr>
        <p:spPr>
          <a:xfrm>
            <a:off x="956009" y="1052613"/>
            <a:ext cx="7566000" cy="1090500"/>
          </a:xfrm>
          <a:prstGeom prst="rect">
            <a:avLst/>
          </a:prstGeom>
        </p:spPr>
        <p:txBody>
          <a:bodyPr spcFirstLastPara="1" vert="horz" wrap="square" lIns="91425" tIns="45700" rIns="91425" bIns="45700" rtlCol="0" anchor="t" anchorCtr="0">
            <a:noAutofit/>
          </a:bodyPr>
          <a:lstStyle/>
          <a:p>
            <a:pPr>
              <a:spcBef>
                <a:spcPts val="0"/>
              </a:spcBef>
            </a:pPr>
            <a:r>
              <a:rPr lang="en-US" dirty="0"/>
              <a:t>In groups</a:t>
            </a:r>
            <a:endParaRPr dirty="0"/>
          </a:p>
        </p:txBody>
      </p:sp>
      <p:sp>
        <p:nvSpPr>
          <p:cNvPr id="174" name="Google Shape;174;p31"/>
          <p:cNvSpPr txBox="1">
            <a:spLocks noGrp="1"/>
          </p:cNvSpPr>
          <p:nvPr>
            <p:ph type="body" idx="1"/>
          </p:nvPr>
        </p:nvSpPr>
        <p:spPr>
          <a:xfrm>
            <a:off x="955478" y="2276577"/>
            <a:ext cx="10386437" cy="4477800"/>
          </a:xfrm>
          <a:prstGeom prst="rect">
            <a:avLst/>
          </a:prstGeom>
        </p:spPr>
        <p:txBody>
          <a:bodyPr spcFirstLastPara="1" vert="horz" wrap="square" lIns="91425" tIns="45700" rIns="91425" bIns="45700" rtlCol="0" anchor="t" anchorCtr="0">
            <a:noAutofit/>
          </a:bodyPr>
          <a:lstStyle/>
          <a:p>
            <a:pPr marL="0" indent="0">
              <a:spcBef>
                <a:spcPts val="360"/>
              </a:spcBef>
              <a:buNone/>
            </a:pPr>
            <a:endParaRPr dirty="0">
              <a:latin typeface="Futura Std Book" panose="020B0802020204020204" pitchFamily="34" charset="0"/>
            </a:endParaRPr>
          </a:p>
          <a:p>
            <a:pPr marL="457200" indent="-342900">
              <a:spcBef>
                <a:spcPts val="360"/>
              </a:spcBef>
              <a:buSzPts val="1800"/>
              <a:buChar char="▪"/>
            </a:pPr>
            <a:r>
              <a:rPr lang="en-US" dirty="0">
                <a:latin typeface="Futura Std Book" panose="020B0802020204020204" pitchFamily="34" charset="0"/>
              </a:rPr>
              <a:t>Create a list with barriers your character faces.</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Come up with five actions to address your character’s situation and write them in a flipchart.</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Identify who would be responsible in your context for implementing these actions.</a:t>
            </a:r>
            <a:endParaRPr dirty="0">
              <a:latin typeface="Futura Std Book" panose="020B0802020204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2668975"/>
            <a:ext cx="10515600" cy="1325563"/>
          </a:xfrm>
        </p:spPr>
        <p:txBody>
          <a:bodyPr/>
          <a:lstStyle/>
          <a:p>
            <a:pPr algn="ctr"/>
            <a:r>
              <a:rPr lang="en-US" dirty="0"/>
              <a:t>Break! Come back at :00</a:t>
            </a:r>
          </a:p>
        </p:txBody>
      </p:sp>
    </p:spTree>
    <p:extLst>
      <p:ext uri="{BB962C8B-B14F-4D97-AF65-F5344CB8AC3E}">
        <p14:creationId xmlns:p14="http://schemas.microsoft.com/office/powerpoint/2010/main" val="19422254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32"/>
          <p:cNvSpPr txBox="1">
            <a:spLocks noGrp="1"/>
          </p:cNvSpPr>
          <p:nvPr>
            <p:ph type="title"/>
          </p:nvPr>
        </p:nvSpPr>
        <p:spPr>
          <a:xfrm>
            <a:off x="943660" y="1014411"/>
            <a:ext cx="10498923" cy="1384839"/>
          </a:xfrm>
          <a:prstGeom prst="rect">
            <a:avLst/>
          </a:prstGeom>
          <a:noFill/>
          <a:ln>
            <a:noFill/>
          </a:ln>
        </p:spPr>
        <p:txBody>
          <a:bodyPr spcFirstLastPara="1" vert="horz" wrap="square" lIns="91425" tIns="45700" rIns="91425" bIns="45700" rtlCol="0" anchor="t" anchorCtr="0">
            <a:noAutofit/>
          </a:bodyPr>
          <a:lstStyle/>
          <a:p>
            <a:pPr>
              <a:lnSpc>
                <a:spcPct val="100000"/>
              </a:lnSpc>
              <a:spcBef>
                <a:spcPts val="0"/>
              </a:spcBef>
              <a:buClr>
                <a:schemeClr val="dk2"/>
              </a:buClr>
              <a:buSzPts val="2600"/>
            </a:pPr>
            <a:r>
              <a:rPr lang="en-US" sz="4000" dirty="0"/>
              <a:t>Implementation Challenge: Application</a:t>
            </a:r>
            <a:endParaRPr sz="4000" dirty="0">
              <a:latin typeface="Futura Std Book" panose="020B0802020204020204" pitchFamily="34" charset="0"/>
            </a:endParaRPr>
          </a:p>
        </p:txBody>
      </p:sp>
      <p:sp>
        <p:nvSpPr>
          <p:cNvPr id="216" name="Google Shape;216;p32"/>
          <p:cNvSpPr txBox="1">
            <a:spLocks noGrp="1"/>
          </p:cNvSpPr>
          <p:nvPr>
            <p:ph type="body" idx="1"/>
          </p:nvPr>
        </p:nvSpPr>
        <p:spPr>
          <a:xfrm>
            <a:off x="960438" y="2508308"/>
            <a:ext cx="10383837" cy="3682941"/>
          </a:xfrm>
          <a:prstGeom prst="rect">
            <a:avLst/>
          </a:prstGeom>
          <a:noFill/>
          <a:ln>
            <a:noFill/>
          </a:ln>
        </p:spPr>
        <p:txBody>
          <a:bodyPr spcFirstLastPara="1" vert="horz" wrap="square" lIns="91425" tIns="45700" rIns="91425" bIns="45700" rtlCol="0" anchor="t" anchorCtr="0">
            <a:noAutofit/>
          </a:bodyPr>
          <a:lstStyle/>
          <a:p>
            <a:pPr marL="0" indent="0">
              <a:lnSpc>
                <a:spcPct val="100000"/>
              </a:lnSpc>
              <a:spcBef>
                <a:spcPts val="520"/>
              </a:spcBef>
              <a:buClr>
                <a:schemeClr val="dk2"/>
              </a:buClr>
              <a:buSzPts val="2600"/>
              <a:buNone/>
            </a:pPr>
            <a:r>
              <a:rPr lang="en-US" dirty="0">
                <a:latin typeface="Futura Std Book" panose="020B0802020204020204" pitchFamily="34" charset="0"/>
              </a:rPr>
              <a:t>Choose two actions that are possible to do in your country/region.</a:t>
            </a:r>
          </a:p>
          <a:p>
            <a:pPr marL="0" indent="0">
              <a:lnSpc>
                <a:spcPct val="100000"/>
              </a:lnSpc>
              <a:spcBef>
                <a:spcPts val="520"/>
              </a:spcBef>
              <a:buClr>
                <a:schemeClr val="dk2"/>
              </a:buClr>
              <a:buSzPts val="2600"/>
              <a:buNone/>
            </a:pPr>
            <a:endParaRPr lang="en-US" dirty="0">
              <a:latin typeface="Futura Std Book" panose="020B0802020204020204" pitchFamily="34" charset="0"/>
            </a:endParaRPr>
          </a:p>
          <a:p>
            <a:pPr marL="0" indent="0">
              <a:lnSpc>
                <a:spcPct val="100000"/>
              </a:lnSpc>
              <a:spcBef>
                <a:spcPts val="520"/>
              </a:spcBef>
              <a:buClr>
                <a:schemeClr val="dk2"/>
              </a:buClr>
              <a:buSzPts val="2600"/>
              <a:buNone/>
            </a:pPr>
            <a:r>
              <a:rPr lang="en-US" dirty="0">
                <a:latin typeface="Futura Std Book" panose="020B0802020204020204" pitchFamily="34" charset="0"/>
              </a:rPr>
              <a:t>Pick one action that would be difficult to implement and discuss why. </a:t>
            </a:r>
          </a:p>
          <a:p>
            <a:pPr marL="0" indent="0">
              <a:lnSpc>
                <a:spcPct val="100000"/>
              </a:lnSpc>
              <a:spcBef>
                <a:spcPts val="520"/>
              </a:spcBef>
              <a:buClr>
                <a:schemeClr val="dk2"/>
              </a:buClr>
              <a:buSzPts val="2600"/>
              <a:buNone/>
            </a:pPr>
            <a:endParaRPr lang="en-US" dirty="0">
              <a:latin typeface="Futura Std Book" panose="020B0802020204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34"/>
          <p:cNvSpPr txBox="1">
            <a:spLocks noGrp="1"/>
          </p:cNvSpPr>
          <p:nvPr>
            <p:ph type="body" idx="1"/>
          </p:nvPr>
        </p:nvSpPr>
        <p:spPr>
          <a:xfrm>
            <a:off x="869658" y="2305925"/>
            <a:ext cx="10452683" cy="2246150"/>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sz="3900" dirty="0">
                <a:latin typeface="Futura Std Book" panose="020B0802020204020204" pitchFamily="34" charset="0"/>
              </a:rPr>
              <a:t>Please share one thing you will commit to do to advance gender equality for women with disabilities in your context.</a:t>
            </a:r>
            <a:endParaRPr sz="3900" dirty="0">
              <a:latin typeface="Futura Std Book" panose="020B0802020204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75"/>
        <p:cNvGrpSpPr/>
        <p:nvPr/>
      </p:nvGrpSpPr>
      <p:grpSpPr>
        <a:xfrm>
          <a:off x="0" y="0"/>
          <a:ext cx="0" cy="0"/>
          <a:chOff x="0" y="0"/>
          <a:chExt cx="0" cy="0"/>
        </a:xfrm>
      </p:grpSpPr>
      <p:sp>
        <p:nvSpPr>
          <p:cNvPr id="377" name="Google Shape;377;p34"/>
          <p:cNvSpPr txBox="1">
            <a:spLocks noGrp="1"/>
          </p:cNvSpPr>
          <p:nvPr>
            <p:ph type="title"/>
          </p:nvPr>
        </p:nvSpPr>
        <p:spPr>
          <a:xfrm>
            <a:off x="963035" y="953350"/>
            <a:ext cx="10351510" cy="1090500"/>
          </a:xfrm>
          <a:prstGeom prst="rect">
            <a:avLst/>
          </a:prstGeom>
          <a:noFill/>
          <a:ln>
            <a:noFill/>
          </a:ln>
        </p:spPr>
        <p:txBody>
          <a:bodyPr spcFirstLastPara="1" vert="horz" wrap="square" lIns="91425" tIns="45700" rIns="91425" bIns="45700" rtlCol="0" anchor="t" anchorCtr="0">
            <a:noAutofit/>
          </a:bodyPr>
          <a:lstStyle/>
          <a:p>
            <a:pPr>
              <a:lnSpc>
                <a:spcPct val="100000"/>
              </a:lnSpc>
              <a:spcBef>
                <a:spcPts val="0"/>
              </a:spcBef>
              <a:buClr>
                <a:schemeClr val="dk2"/>
              </a:buClr>
              <a:buSzPts val="2600"/>
            </a:pPr>
            <a:r>
              <a:rPr lang="en-US" dirty="0"/>
              <a:t>Resources</a:t>
            </a:r>
            <a:endParaRPr dirty="0"/>
          </a:p>
        </p:txBody>
      </p:sp>
      <p:sp>
        <p:nvSpPr>
          <p:cNvPr id="378" name="Google Shape;378;p34"/>
          <p:cNvSpPr txBox="1">
            <a:spLocks noGrp="1"/>
          </p:cNvSpPr>
          <p:nvPr>
            <p:ph type="body" idx="1"/>
          </p:nvPr>
        </p:nvSpPr>
        <p:spPr>
          <a:xfrm>
            <a:off x="963035" y="2177313"/>
            <a:ext cx="10351510" cy="3022760"/>
          </a:xfrm>
          <a:prstGeom prst="rect">
            <a:avLst/>
          </a:prstGeom>
          <a:noFill/>
          <a:ln>
            <a:noFill/>
          </a:ln>
        </p:spPr>
        <p:txBody>
          <a:bodyPr spcFirstLastPara="1" vert="horz" wrap="square" lIns="91425" tIns="45700" rIns="91425" bIns="45700" rtlCol="0" anchor="t" anchorCtr="0">
            <a:noAutofit/>
          </a:bodyPr>
          <a:lstStyle/>
          <a:p>
            <a:pPr marL="457200" indent="-393700">
              <a:lnSpc>
                <a:spcPct val="100000"/>
              </a:lnSpc>
              <a:spcBef>
                <a:spcPts val="0"/>
              </a:spcBef>
              <a:buClr>
                <a:schemeClr val="dk1"/>
              </a:buClr>
              <a:buSzPts val="2600"/>
              <a:buFont typeface="Arial"/>
              <a:buChar char="▪"/>
            </a:pPr>
            <a:r>
              <a:rPr lang="en-US" dirty="0">
                <a:latin typeface="Futura Std Book" panose="020B0802020204020204" pitchFamily="34" charset="0"/>
              </a:rPr>
              <a:t>Resource package link</a:t>
            </a:r>
            <a:endParaRPr dirty="0">
              <a:latin typeface="Futura Std Book" panose="020B0802020204020204" pitchFamily="34" charset="0"/>
            </a:endParaRPr>
          </a:p>
          <a:p>
            <a:pPr marL="914400" lvl="1" indent="-342900">
              <a:lnSpc>
                <a:spcPct val="100000"/>
              </a:lnSpc>
              <a:spcBef>
                <a:spcPts val="0"/>
              </a:spcBef>
              <a:buSzPts val="1800"/>
              <a:buChar char="▪"/>
            </a:pPr>
            <a:r>
              <a:rPr lang="en-US" dirty="0">
                <a:latin typeface="Futura Std Book" panose="020B0802020204020204" pitchFamily="34" charset="0"/>
              </a:rPr>
              <a:t>Policy </a:t>
            </a:r>
            <a:r>
              <a:rPr lang="es-CO" dirty="0">
                <a:latin typeface="Futura Std Book" panose="020B0802020204020204" pitchFamily="34" charset="0"/>
              </a:rPr>
              <a:t>Guidance</a:t>
            </a:r>
            <a:endParaRPr dirty="0">
              <a:latin typeface="Futura Std Book" panose="020B0802020204020204" pitchFamily="34" charset="0"/>
            </a:endParaRPr>
          </a:p>
          <a:p>
            <a:pPr marL="914400" lvl="1" indent="-342900">
              <a:lnSpc>
                <a:spcPct val="100000"/>
              </a:lnSpc>
              <a:spcBef>
                <a:spcPts val="0"/>
              </a:spcBef>
              <a:buSzPts val="1800"/>
              <a:buChar char="▪"/>
            </a:pPr>
            <a:r>
              <a:rPr lang="en-US" dirty="0">
                <a:latin typeface="Futura Std Book" panose="020B0802020204020204" pitchFamily="34" charset="0"/>
              </a:rPr>
              <a:t>Human Rights Indicators</a:t>
            </a:r>
            <a:endParaRPr dirty="0">
              <a:latin typeface="Futura Std Book" panose="020B0802020204020204" pitchFamily="34" charset="0"/>
            </a:endParaRPr>
          </a:p>
          <a:p>
            <a:pPr marL="914400" lvl="1" indent="-342900">
              <a:lnSpc>
                <a:spcPct val="100000"/>
              </a:lnSpc>
              <a:spcBef>
                <a:spcPts val="0"/>
              </a:spcBef>
              <a:buSzPts val="1800"/>
              <a:buChar char="▪"/>
            </a:pPr>
            <a:r>
              <a:rPr lang="en-US" dirty="0">
                <a:latin typeface="Futura Std Book" panose="020B0802020204020204" pitchFamily="34" charset="0"/>
              </a:rPr>
              <a:t>Data Sources Guidance</a:t>
            </a:r>
            <a:endParaRPr dirty="0">
              <a:latin typeface="Futura Std Book" panose="020B0802020204020204" pitchFamily="34" charset="0"/>
            </a:endParaRPr>
          </a:p>
          <a:p>
            <a:pPr marL="914400" lvl="1" indent="-342900">
              <a:lnSpc>
                <a:spcPct val="100000"/>
              </a:lnSpc>
              <a:spcBef>
                <a:spcPts val="0"/>
              </a:spcBef>
              <a:buSzPts val="1800"/>
              <a:buChar char="▪"/>
            </a:pPr>
            <a:r>
              <a:rPr lang="en-US" dirty="0">
                <a:latin typeface="Futura Std Book" panose="020B0802020204020204" pitchFamily="34" charset="0"/>
              </a:rPr>
              <a:t>Training Modules</a:t>
            </a:r>
          </a:p>
          <a:p>
            <a:pPr marL="914400" lvl="1" indent="-342900">
              <a:lnSpc>
                <a:spcPct val="100000"/>
              </a:lnSpc>
              <a:spcBef>
                <a:spcPts val="0"/>
              </a:spcBef>
              <a:buSzPts val="1800"/>
              <a:buChar char="▪"/>
            </a:pPr>
            <a:r>
              <a:rPr lang="en-US" dirty="0">
                <a:latin typeface="Futura Std Book" panose="020B0802020204020204" pitchFamily="34" charset="0"/>
              </a:rPr>
              <a:t>Videos</a:t>
            </a:r>
            <a:endParaRPr dirty="0">
              <a:latin typeface="Futura Std Book" panose="020B0802020204020204" pitchFamily="34" charset="0"/>
            </a:endParaRPr>
          </a:p>
          <a:p>
            <a:pPr marL="457200" indent="-342900">
              <a:lnSpc>
                <a:spcPct val="100000"/>
              </a:lnSpc>
              <a:spcBef>
                <a:spcPts val="0"/>
              </a:spcBef>
              <a:buSzPts val="1800"/>
              <a:buChar char="▪"/>
            </a:pPr>
            <a:r>
              <a:rPr lang="en-US" dirty="0">
                <a:latin typeface="Futura Std Book" panose="020B0802020204020204" pitchFamily="34" charset="0"/>
              </a:rPr>
              <a:t>(Add other relevant resources)</a:t>
            </a:r>
            <a:endParaRPr dirty="0">
              <a:latin typeface="Futura Std Book" panose="020B0802020204020204" pitchFamily="34" charset="0"/>
            </a:endParaRPr>
          </a:p>
          <a:p>
            <a:pPr marL="0" indent="0">
              <a:spcBef>
                <a:spcPts val="520"/>
              </a:spcBef>
              <a:buClr>
                <a:schemeClr val="dk2"/>
              </a:buClr>
              <a:buSzPts val="2600"/>
              <a:buNone/>
            </a:pPr>
            <a:endParaRPr sz="2600" dirty="0">
              <a:solidFill>
                <a:schemeClr val="dk2"/>
              </a:solidFill>
              <a:latin typeface="Futura Std Book" panose="020B0802020204020204" pitchFamily="34" charset="0"/>
              <a:ea typeface="Arial"/>
              <a:cs typeface="Arial"/>
              <a:sym typeface="Arial"/>
            </a:endParaRPr>
          </a:p>
        </p:txBody>
      </p:sp>
    </p:spTree>
    <p:extLst>
      <p:ext uri="{BB962C8B-B14F-4D97-AF65-F5344CB8AC3E}">
        <p14:creationId xmlns:p14="http://schemas.microsoft.com/office/powerpoint/2010/main" val="27756813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59856" y="1934640"/>
            <a:ext cx="2347952" cy="369332"/>
          </a:xfrm>
          <a:prstGeom prst="rect">
            <a:avLst/>
          </a:prstGeom>
          <a:noFill/>
        </p:spPr>
        <p:txBody>
          <a:bodyPr wrap="square" rtlCol="0">
            <a:spAutoFit/>
          </a:bodyPr>
          <a:lstStyle/>
          <a:p>
            <a:endParaRPr lang="en-US" dirty="0"/>
          </a:p>
        </p:txBody>
      </p:sp>
      <p:sp>
        <p:nvSpPr>
          <p:cNvPr id="7" name="Title 1">
            <a:extLst>
              <a:ext uri="{FF2B5EF4-FFF2-40B4-BE49-F238E27FC236}">
                <a16:creationId xmlns:a16="http://schemas.microsoft.com/office/drawing/2014/main" id="{1AC036CF-4F6F-354E-B0DB-EFAC5DD051DF}"/>
              </a:ext>
            </a:extLst>
          </p:cNvPr>
          <p:cNvSpPr>
            <a:spLocks noGrp="1"/>
          </p:cNvSpPr>
          <p:nvPr/>
        </p:nvSpPr>
        <p:spPr>
          <a:xfrm>
            <a:off x="835152" y="1350628"/>
            <a:ext cx="10515600" cy="479850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Futura Std Book" panose="020B0802020204020204" pitchFamily="34" charset="0"/>
                <a:ea typeface="+mj-ea"/>
                <a:cs typeface="+mj-cs"/>
              </a:defRPr>
            </a:lvl1pPr>
          </a:lstStyle>
          <a:p>
            <a:pPr marR="0" lvl="0" algn="l" rtl="0">
              <a:lnSpc>
                <a:spcPct val="100000"/>
              </a:lnSpc>
              <a:spcBef>
                <a:spcPts val="520"/>
              </a:spcBef>
              <a:spcAft>
                <a:spcPts val="0"/>
              </a:spcAft>
              <a:buClr>
                <a:schemeClr val="dk2"/>
              </a:buClr>
              <a:buSzPts val="2600"/>
              <a:buFont typeface="Noto Sans Symbols"/>
              <a:buNone/>
            </a:pPr>
            <a:r>
              <a:rPr lang="en-US" sz="5400" dirty="0"/>
              <a:t>Thank you!</a:t>
            </a:r>
            <a:br>
              <a:rPr lang="en-US" sz="6000" dirty="0"/>
            </a:br>
            <a:br>
              <a:rPr lang="en-US" sz="6000" dirty="0"/>
            </a:br>
            <a:r>
              <a:rPr lang="en-US" sz="4000" dirty="0"/>
              <a:t>(Add dates of next trainings here)</a:t>
            </a:r>
          </a:p>
          <a:p>
            <a:pPr marL="342900" marR="0" lvl="0" indent="-342900" algn="l" rtl="0">
              <a:lnSpc>
                <a:spcPct val="100000"/>
              </a:lnSpc>
              <a:spcBef>
                <a:spcPts val="520"/>
              </a:spcBef>
              <a:spcAft>
                <a:spcPts val="0"/>
              </a:spcAft>
              <a:buClr>
                <a:schemeClr val="dk2"/>
              </a:buClr>
              <a:buSzPts val="2600"/>
              <a:buFont typeface="Noto Sans Symbols"/>
              <a:buNone/>
            </a:pPr>
            <a:r>
              <a:rPr lang="en-US" sz="4000" dirty="0"/>
              <a:t>(Contact information for questions)</a:t>
            </a:r>
          </a:p>
          <a:p>
            <a:pPr algn="ctr">
              <a:lnSpc>
                <a:spcPct val="100000"/>
              </a:lnSpc>
              <a:spcBef>
                <a:spcPts val="600"/>
              </a:spcBef>
              <a:spcAft>
                <a:spcPts val="600"/>
              </a:spcAft>
            </a:pPr>
            <a:br>
              <a:rPr lang="en-US" sz="6000" dirty="0"/>
            </a:br>
            <a:endParaRPr lang="en-US" sz="6000" dirty="0"/>
          </a:p>
        </p:txBody>
      </p:sp>
    </p:spTree>
    <p:extLst>
      <p:ext uri="{BB962C8B-B14F-4D97-AF65-F5344CB8AC3E}">
        <p14:creationId xmlns:p14="http://schemas.microsoft.com/office/powerpoint/2010/main" val="675022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1"/>
          <p:cNvSpPr txBox="1">
            <a:spLocks noGrp="1"/>
          </p:cNvSpPr>
          <p:nvPr>
            <p:ph type="title"/>
          </p:nvPr>
        </p:nvSpPr>
        <p:spPr>
          <a:xfrm>
            <a:off x="931512" y="998290"/>
            <a:ext cx="10426057" cy="723653"/>
          </a:xfrm>
          <a:prstGeom prst="rect">
            <a:avLst/>
          </a:prstGeom>
        </p:spPr>
        <p:txBody>
          <a:bodyPr spcFirstLastPara="1" vert="horz" wrap="square" lIns="91425" tIns="45700" rIns="91425" bIns="45700" rtlCol="0" anchor="t" anchorCtr="0">
            <a:noAutofit/>
          </a:bodyPr>
          <a:lstStyle/>
          <a:p>
            <a:pPr>
              <a:spcBef>
                <a:spcPts val="0"/>
              </a:spcBef>
            </a:pPr>
            <a:r>
              <a:rPr lang="en-US" dirty="0"/>
              <a:t>Objectives of the module</a:t>
            </a:r>
            <a:endParaRPr dirty="0"/>
          </a:p>
        </p:txBody>
      </p:sp>
      <p:sp>
        <p:nvSpPr>
          <p:cNvPr id="68" name="Google Shape;68;p11"/>
          <p:cNvSpPr txBox="1">
            <a:spLocks noGrp="1"/>
          </p:cNvSpPr>
          <p:nvPr>
            <p:ph type="body" idx="1"/>
          </p:nvPr>
        </p:nvSpPr>
        <p:spPr>
          <a:xfrm>
            <a:off x="930982" y="1862356"/>
            <a:ext cx="10427711" cy="4353886"/>
          </a:xfrm>
          <a:prstGeom prst="rect">
            <a:avLst/>
          </a:prstGeom>
        </p:spPr>
        <p:txBody>
          <a:bodyPr spcFirstLastPara="1" vert="horz" wrap="square" lIns="91425" tIns="45700" rIns="91425" bIns="45700" rtlCol="0" anchor="t" anchorCtr="0">
            <a:noAutofit/>
          </a:bodyPr>
          <a:lstStyle/>
          <a:p>
            <a:pPr marL="457200" indent="-323850">
              <a:spcBef>
                <a:spcPts val="360"/>
              </a:spcBef>
              <a:buSzPts val="1500"/>
              <a:buChar char="▪"/>
            </a:pPr>
            <a:r>
              <a:rPr lang="en-US" sz="2300" dirty="0">
                <a:latin typeface="Futura Std Book" panose="020B0802020204020204" pitchFamily="34" charset="0"/>
              </a:rPr>
              <a:t>Become familiar with the various components of the Office of the United Nations High Commissioner for Human Rights’ Resource Package on Promoting the Rights of Persons with Disabilities through the Sustainable Development Goals.</a:t>
            </a:r>
          </a:p>
          <a:p>
            <a:pPr marL="457200" indent="-323850">
              <a:spcBef>
                <a:spcPts val="0"/>
              </a:spcBef>
              <a:buSzPts val="1500"/>
              <a:buChar char="▪"/>
            </a:pPr>
            <a:r>
              <a:rPr lang="en-US" sz="2300" dirty="0">
                <a:latin typeface="Futura Std Book" panose="020B0802020204020204" pitchFamily="34" charset="0"/>
              </a:rPr>
              <a:t>Gain a better understanding of the situation of women and girls with disabilities.</a:t>
            </a:r>
          </a:p>
          <a:p>
            <a:pPr marL="457200" indent="-323850">
              <a:spcBef>
                <a:spcPts val="0"/>
              </a:spcBef>
              <a:buSzPts val="1500"/>
              <a:buChar char="▪"/>
            </a:pPr>
            <a:r>
              <a:rPr lang="en-US" sz="2300" dirty="0">
                <a:latin typeface="Futura Std Book" panose="020B0802020204020204" pitchFamily="34" charset="0"/>
              </a:rPr>
              <a:t>Identify concrete actions that policymakers can take to implement Sustainable Development Goal 5 in their own contexts.</a:t>
            </a:r>
            <a:endParaRPr sz="2300" dirty="0">
              <a:latin typeface="Futura Std Book" panose="020B0802020204020204" pitchFamily="34" charset="0"/>
            </a:endParaRPr>
          </a:p>
          <a:p>
            <a:pPr marL="457200" indent="-323850">
              <a:spcBef>
                <a:spcPts val="0"/>
              </a:spcBef>
              <a:buSzPts val="1500"/>
              <a:buChar char="▪"/>
            </a:pPr>
            <a:r>
              <a:rPr lang="en-US" sz="2300" dirty="0">
                <a:latin typeface="Futura Std Book" panose="020B0802020204020204" pitchFamily="34" charset="0"/>
              </a:rPr>
              <a:t>Learn how to obtain additional information for supporting the process of implementation of Sustainable Development Goal 5.</a:t>
            </a:r>
            <a:endParaRPr sz="2300" dirty="0">
              <a:latin typeface="Futura Std Book" panose="020B0802020204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2"/>
          <p:cNvSpPr txBox="1">
            <a:spLocks noGrp="1"/>
          </p:cNvSpPr>
          <p:nvPr>
            <p:ph type="title"/>
          </p:nvPr>
        </p:nvSpPr>
        <p:spPr>
          <a:xfrm>
            <a:off x="906345" y="953351"/>
            <a:ext cx="10426058" cy="1090500"/>
          </a:xfrm>
          <a:prstGeom prst="rect">
            <a:avLst/>
          </a:prstGeom>
        </p:spPr>
        <p:txBody>
          <a:bodyPr spcFirstLastPara="1" vert="horz" wrap="square" lIns="91425" tIns="45700" rIns="91425" bIns="45700" rtlCol="0" anchor="t" anchorCtr="0">
            <a:noAutofit/>
          </a:bodyPr>
          <a:lstStyle/>
          <a:p>
            <a:pPr>
              <a:spcBef>
                <a:spcPts val="0"/>
              </a:spcBef>
            </a:pPr>
            <a:r>
              <a:rPr lang="en-US"/>
              <a:t>What’s in the Resource Package?</a:t>
            </a:r>
            <a:endParaRPr/>
          </a:p>
        </p:txBody>
      </p:sp>
      <p:sp>
        <p:nvSpPr>
          <p:cNvPr id="74" name="Google Shape;74;p12"/>
          <p:cNvSpPr txBox="1">
            <a:spLocks noGrp="1"/>
          </p:cNvSpPr>
          <p:nvPr>
            <p:ph type="body" idx="1"/>
          </p:nvPr>
        </p:nvSpPr>
        <p:spPr>
          <a:xfrm>
            <a:off x="905815" y="2177315"/>
            <a:ext cx="10427712" cy="4477800"/>
          </a:xfrm>
          <a:prstGeom prst="rect">
            <a:avLst/>
          </a:prstGeom>
        </p:spPr>
        <p:txBody>
          <a:bodyPr spcFirstLastPara="1" vert="horz" wrap="square" lIns="91425" tIns="45700" rIns="91425" bIns="45700" rtlCol="0" anchor="t" anchorCtr="0">
            <a:noAutofit/>
          </a:bodyPr>
          <a:lstStyle/>
          <a:p>
            <a:pPr marL="457200" indent="-342900">
              <a:spcBef>
                <a:spcPts val="360"/>
              </a:spcBef>
              <a:buSzPts val="1800"/>
              <a:buChar char="▪"/>
            </a:pPr>
            <a:r>
              <a:rPr lang="en-US" dirty="0">
                <a:latin typeface="Futura Std Book" panose="020B0802020204020204" pitchFamily="34" charset="0"/>
              </a:rPr>
              <a:t>Policy Guidance</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Human Rights Indicators for the </a:t>
            </a:r>
            <a:r>
              <a:rPr lang="es-CO" dirty="0" err="1">
                <a:latin typeface="Futura Std Book" panose="020B0802020204020204" pitchFamily="34" charset="0"/>
              </a:rPr>
              <a:t>Convention</a:t>
            </a:r>
            <a:r>
              <a:rPr lang="es-CO" dirty="0">
                <a:latin typeface="Futura Std Book" panose="020B0802020204020204" pitchFamily="34" charset="0"/>
              </a:rPr>
              <a:t> </a:t>
            </a:r>
            <a:r>
              <a:rPr lang="es-CO" dirty="0" err="1">
                <a:latin typeface="Futura Std Book" panose="020B0802020204020204" pitchFamily="34" charset="0"/>
              </a:rPr>
              <a:t>on</a:t>
            </a:r>
            <a:r>
              <a:rPr lang="es-CO" dirty="0">
                <a:latin typeface="Futura Std Book" panose="020B0802020204020204" pitchFamily="34" charset="0"/>
              </a:rPr>
              <a:t> </a:t>
            </a:r>
            <a:r>
              <a:rPr lang="es-CO" dirty="0" err="1">
                <a:latin typeface="Futura Std Book" panose="020B0802020204020204" pitchFamily="34" charset="0"/>
              </a:rPr>
              <a:t>the</a:t>
            </a:r>
            <a:r>
              <a:rPr lang="es-CO" dirty="0">
                <a:latin typeface="Futura Std Book" panose="020B0802020204020204" pitchFamily="34" charset="0"/>
              </a:rPr>
              <a:t> </a:t>
            </a:r>
            <a:r>
              <a:rPr lang="es-CO" dirty="0" err="1">
                <a:latin typeface="Futura Std Book" panose="020B0802020204020204" pitchFamily="34" charset="0"/>
              </a:rPr>
              <a:t>Rights</a:t>
            </a:r>
            <a:r>
              <a:rPr lang="es-CO" dirty="0">
                <a:latin typeface="Futura Std Book" panose="020B0802020204020204" pitchFamily="34" charset="0"/>
              </a:rPr>
              <a:t> of </a:t>
            </a:r>
            <a:r>
              <a:rPr lang="es-CO" dirty="0" err="1">
                <a:latin typeface="Futura Std Book" panose="020B0802020204020204" pitchFamily="34" charset="0"/>
              </a:rPr>
              <a:t>Persons</a:t>
            </a:r>
            <a:r>
              <a:rPr lang="es-CO" dirty="0">
                <a:latin typeface="Futura Std Book" panose="020B0802020204020204" pitchFamily="34" charset="0"/>
              </a:rPr>
              <a:t> </a:t>
            </a:r>
            <a:r>
              <a:rPr lang="es-CO" dirty="0" err="1">
                <a:latin typeface="Futura Std Book" panose="020B0802020204020204" pitchFamily="34" charset="0"/>
              </a:rPr>
              <a:t>with</a:t>
            </a:r>
            <a:r>
              <a:rPr lang="es-CO" dirty="0">
                <a:latin typeface="Futura Std Book" panose="020B0802020204020204" pitchFamily="34" charset="0"/>
              </a:rPr>
              <a:t> </a:t>
            </a:r>
            <a:r>
              <a:rPr lang="es-CO" dirty="0" err="1">
                <a:latin typeface="Futura Std Book" panose="020B0802020204020204" pitchFamily="34" charset="0"/>
              </a:rPr>
              <a:t>Disabilities</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Data Sources Guidance</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Training Materials</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Videos</a:t>
            </a:r>
            <a:endParaRPr dirty="0">
              <a:latin typeface="Futura Std Book" panose="020B0802020204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3"/>
          <p:cNvSpPr txBox="1">
            <a:spLocks noGrp="1"/>
          </p:cNvSpPr>
          <p:nvPr>
            <p:ph type="title"/>
          </p:nvPr>
        </p:nvSpPr>
        <p:spPr>
          <a:xfrm>
            <a:off x="965068" y="970923"/>
            <a:ext cx="10426057" cy="673319"/>
          </a:xfrm>
          <a:prstGeom prst="rect">
            <a:avLst/>
          </a:prstGeom>
        </p:spPr>
        <p:txBody>
          <a:bodyPr spcFirstLastPara="1" vert="horz" wrap="square" lIns="91425" tIns="45700" rIns="91425" bIns="45700" rtlCol="0" anchor="t" anchorCtr="0">
            <a:noAutofit/>
          </a:bodyPr>
          <a:lstStyle/>
          <a:p>
            <a:pPr>
              <a:spcBef>
                <a:spcPts val="0"/>
              </a:spcBef>
            </a:pPr>
            <a:r>
              <a:rPr lang="en-US" dirty="0">
                <a:latin typeface="Futura Std Book" panose="020B0802020204020204" pitchFamily="34" charset="0"/>
              </a:rPr>
              <a:t>Agenda</a:t>
            </a:r>
            <a:endParaRPr dirty="0">
              <a:latin typeface="Futura Std Book" panose="020B0802020204020204" pitchFamily="34" charset="0"/>
            </a:endParaRPr>
          </a:p>
        </p:txBody>
      </p:sp>
      <p:sp>
        <p:nvSpPr>
          <p:cNvPr id="80" name="Google Shape;80;p13"/>
          <p:cNvSpPr txBox="1">
            <a:spLocks noGrp="1"/>
          </p:cNvSpPr>
          <p:nvPr>
            <p:ph type="body" idx="1"/>
          </p:nvPr>
        </p:nvSpPr>
        <p:spPr>
          <a:xfrm>
            <a:off x="965068" y="1867716"/>
            <a:ext cx="10427711" cy="4633752"/>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dirty="0">
                <a:latin typeface="Futura Std Book" panose="020B0802020204020204" pitchFamily="34" charset="0"/>
              </a:rPr>
              <a:t>Start time: 00:00</a:t>
            </a:r>
            <a:endParaRPr dirty="0">
              <a:latin typeface="Futura Std Book" panose="020B0802020204020204" pitchFamily="34" charset="0"/>
            </a:endParaRPr>
          </a:p>
          <a:p>
            <a:pPr marL="457200" indent="-342900">
              <a:spcBef>
                <a:spcPts val="360"/>
              </a:spcBef>
              <a:buSzPts val="1800"/>
              <a:buChar char="▪"/>
            </a:pPr>
            <a:r>
              <a:rPr lang="en-US" dirty="0">
                <a:latin typeface="Futura Std Book" panose="020B0802020204020204" pitchFamily="34" charset="0"/>
              </a:rPr>
              <a:t>Disability &amp; Ableism (if applicable)</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Data contest!</a:t>
            </a:r>
          </a:p>
          <a:p>
            <a:pPr marL="457200" indent="-342900">
              <a:spcBef>
                <a:spcPts val="0"/>
              </a:spcBef>
              <a:buSzPts val="1800"/>
              <a:buChar char="▪"/>
            </a:pPr>
            <a:r>
              <a:rPr lang="en-US" dirty="0">
                <a:latin typeface="Futura Std Book" panose="020B0802020204020204" pitchFamily="34" charset="0"/>
              </a:rPr>
              <a:t>Laws and policies</a:t>
            </a:r>
            <a:endParaRPr dirty="0">
              <a:latin typeface="Futura Std Book" panose="020B0802020204020204" pitchFamily="34" charset="0"/>
            </a:endParaRPr>
          </a:p>
          <a:p>
            <a:pPr marL="457200" indent="0">
              <a:spcBef>
                <a:spcPts val="360"/>
              </a:spcBef>
              <a:buNone/>
            </a:pPr>
            <a:endParaRPr dirty="0">
              <a:latin typeface="Futura Std Book" panose="020B0802020204020204" pitchFamily="34" charset="0"/>
            </a:endParaRPr>
          </a:p>
          <a:p>
            <a:pPr marL="0" indent="0">
              <a:spcBef>
                <a:spcPts val="360"/>
              </a:spcBef>
              <a:buNone/>
            </a:pPr>
            <a:r>
              <a:rPr lang="en-US" dirty="0">
                <a:latin typeface="Futura Std Book" panose="020B0802020204020204" pitchFamily="34" charset="0"/>
              </a:rPr>
              <a:t>Meal time: 00:00</a:t>
            </a:r>
            <a:endParaRPr dirty="0">
              <a:latin typeface="Futura Std Book" panose="020B0802020204020204" pitchFamily="34" charset="0"/>
            </a:endParaRPr>
          </a:p>
          <a:p>
            <a:pPr marL="457200" indent="-342900">
              <a:spcBef>
                <a:spcPts val="360"/>
              </a:spcBef>
              <a:buSzPts val="1800"/>
              <a:buChar char="▪"/>
            </a:pPr>
            <a:r>
              <a:rPr lang="es-CO" dirty="0">
                <a:latin typeface="Futura Std Book" panose="020B0802020204020204" pitchFamily="34" charset="0"/>
              </a:rPr>
              <a:t>Video </a:t>
            </a:r>
            <a:r>
              <a:rPr lang="es-CO" dirty="0" err="1">
                <a:latin typeface="Futura Std Book" panose="020B0802020204020204" pitchFamily="34" charset="0"/>
              </a:rPr>
              <a:t>viewing</a:t>
            </a:r>
            <a:endParaRPr dirty="0">
              <a:latin typeface="Futura Std Book" panose="020B0802020204020204" pitchFamily="34" charset="0"/>
            </a:endParaRPr>
          </a:p>
          <a:p>
            <a:pPr marL="457200" indent="-342900">
              <a:spcBef>
                <a:spcPts val="0"/>
              </a:spcBef>
              <a:buSzPts val="1800"/>
              <a:buChar char="▪"/>
            </a:pPr>
            <a:r>
              <a:rPr lang="es-CO" dirty="0" err="1">
                <a:latin typeface="Futura Std Book" panose="020B0802020204020204" pitchFamily="34" charset="0"/>
              </a:rPr>
              <a:t>Implementation</a:t>
            </a:r>
            <a:r>
              <a:rPr lang="es-CO" dirty="0">
                <a:latin typeface="Futura Std Book" panose="020B0802020204020204" pitchFamily="34" charset="0"/>
              </a:rPr>
              <a:t> </a:t>
            </a:r>
            <a:r>
              <a:rPr lang="es-CO" dirty="0" err="1">
                <a:latin typeface="Futura Std Book" panose="020B0802020204020204" pitchFamily="34" charset="0"/>
              </a:rPr>
              <a:t>challenge</a:t>
            </a:r>
            <a:endParaRPr lang="es-CO" dirty="0">
              <a:latin typeface="Futura Std Book" panose="020B0802020204020204" pitchFamily="34" charset="0"/>
            </a:endParaRPr>
          </a:p>
          <a:p>
            <a:pPr marL="457200" indent="-342900">
              <a:spcBef>
                <a:spcPts val="0"/>
              </a:spcBef>
              <a:buSzPts val="1800"/>
              <a:buChar char="▪"/>
            </a:pPr>
            <a:r>
              <a:rPr lang="es-CO" dirty="0">
                <a:latin typeface="Futura Std Book" panose="020B0802020204020204" pitchFamily="34" charset="0"/>
              </a:rPr>
              <a:t>Next </a:t>
            </a:r>
            <a:r>
              <a:rPr lang="es-CO" dirty="0" err="1">
                <a:latin typeface="Futura Std Book" panose="020B0802020204020204" pitchFamily="34" charset="0"/>
              </a:rPr>
              <a:t>steps</a:t>
            </a:r>
            <a:endParaRPr lang="es-CO" dirty="0">
              <a:latin typeface="Futura Std Book" panose="020B0802020204020204" pitchFamily="34" charset="0"/>
            </a:endParaRPr>
          </a:p>
          <a:p>
            <a:pPr marL="457200" indent="-342900">
              <a:spcBef>
                <a:spcPts val="0"/>
              </a:spcBef>
              <a:buSzPts val="1800"/>
              <a:buChar char="▪"/>
            </a:pPr>
            <a:endParaRPr dirty="0">
              <a:latin typeface="Futura Std Book" panose="020B0802020204020204" pitchFamily="34" charset="0"/>
            </a:endParaRPr>
          </a:p>
          <a:p>
            <a:pPr marL="0" indent="0">
              <a:spcBef>
                <a:spcPts val="360"/>
              </a:spcBef>
              <a:buNone/>
            </a:pPr>
            <a:r>
              <a:rPr lang="en-US" dirty="0">
                <a:latin typeface="Futura Std Book" panose="020B0802020204020204" pitchFamily="34" charset="0"/>
              </a:rPr>
              <a:t>Closing time: 00:00</a:t>
            </a:r>
            <a:endParaRPr dirty="0">
              <a:latin typeface="Futura Std Book" panose="020B0802020204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4"/>
          <p:cNvSpPr txBox="1">
            <a:spLocks noGrp="1"/>
          </p:cNvSpPr>
          <p:nvPr>
            <p:ph type="title"/>
          </p:nvPr>
        </p:nvSpPr>
        <p:spPr>
          <a:xfrm>
            <a:off x="869658" y="2610192"/>
            <a:ext cx="10452683" cy="2062475"/>
          </a:xfrm>
          <a:prstGeom prst="rect">
            <a:avLst/>
          </a:prstGeom>
        </p:spPr>
        <p:txBody>
          <a:bodyPr spcFirstLastPara="1" vert="horz" wrap="square" lIns="91425" tIns="45700" rIns="91425" bIns="45700" rtlCol="0" anchor="t" anchorCtr="0">
            <a:noAutofit/>
          </a:bodyPr>
          <a:lstStyle/>
          <a:p>
            <a:pPr algn="ctr">
              <a:spcBef>
                <a:spcPts val="0"/>
              </a:spcBef>
            </a:pPr>
            <a:r>
              <a:rPr lang="en-US" dirty="0"/>
              <a:t>What did you think about disability when you were 8-12 years old?</a:t>
            </a:r>
            <a:endParaRPr dirty="0"/>
          </a:p>
        </p:txBody>
      </p:sp>
      <p:sp>
        <p:nvSpPr>
          <p:cNvPr id="3" name="Google Shape;93;p17">
            <a:extLst>
              <a:ext uri="{FF2B5EF4-FFF2-40B4-BE49-F238E27FC236}">
                <a16:creationId xmlns:a16="http://schemas.microsoft.com/office/drawing/2014/main" id="{A773817C-0083-47B0-BBD8-A013BF88226F}"/>
              </a:ext>
            </a:extLst>
          </p:cNvPr>
          <p:cNvSpPr txBox="1">
            <a:spLocks/>
          </p:cNvSpPr>
          <p:nvPr/>
        </p:nvSpPr>
        <p:spPr>
          <a:xfrm>
            <a:off x="2722445" y="1121918"/>
            <a:ext cx="6747110" cy="613800"/>
          </a:xfrm>
          <a:prstGeom prst="rect">
            <a:avLst/>
          </a:prstGeom>
        </p:spPr>
        <p:txBody>
          <a:bodyPr spcFirstLastPara="1" vert="horz" wrap="square" lIns="91425" tIns="45700" rIns="91425" bIns="45700" rtlCol="0" anchor="t" anchorCtr="0">
            <a:noAutofit/>
          </a:bodyPr>
          <a:lstStyle>
            <a:lvl1pPr algn="l" defTabSz="914400" rtl="0" eaLnBrk="1" latinLnBrk="0" hangingPunct="1">
              <a:lnSpc>
                <a:spcPct val="90000"/>
              </a:lnSpc>
              <a:spcBef>
                <a:spcPct val="0"/>
              </a:spcBef>
              <a:buNone/>
              <a:defRPr sz="4400" b="1" i="0" kern="1200">
                <a:solidFill>
                  <a:schemeClr val="tx1"/>
                </a:solidFill>
                <a:latin typeface="Futura Std Book" panose="020B0402020204020303" pitchFamily="34" charset="0"/>
                <a:ea typeface="+mj-ea"/>
                <a:cs typeface="+mj-cs"/>
              </a:defRPr>
            </a:lvl1pPr>
          </a:lstStyle>
          <a:p>
            <a:pPr>
              <a:spcBef>
                <a:spcPts val="0"/>
              </a:spcBef>
            </a:pPr>
            <a:r>
              <a:rPr lang="en-US" dirty="0"/>
              <a:t>Disability and Ableism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5"/>
          <p:cNvSpPr txBox="1">
            <a:spLocks noGrp="1"/>
          </p:cNvSpPr>
          <p:nvPr>
            <p:ph type="title"/>
          </p:nvPr>
        </p:nvSpPr>
        <p:spPr>
          <a:xfrm>
            <a:off x="948290" y="953351"/>
            <a:ext cx="10392507" cy="1090500"/>
          </a:xfrm>
          <a:prstGeom prst="rect">
            <a:avLst/>
          </a:prstGeom>
        </p:spPr>
        <p:txBody>
          <a:bodyPr spcFirstLastPara="1" vert="horz" wrap="square" lIns="91425" tIns="45700" rIns="91425" bIns="45700" rtlCol="0" anchor="t" anchorCtr="0">
            <a:noAutofit/>
          </a:bodyPr>
          <a:lstStyle/>
          <a:p>
            <a:pPr>
              <a:spcBef>
                <a:spcPts val="0"/>
              </a:spcBef>
            </a:pPr>
            <a:r>
              <a:rPr lang="en-US" dirty="0">
                <a:latin typeface="Futura Std Book" panose="020B0802020204020204" pitchFamily="34" charset="0"/>
              </a:rPr>
              <a:t>In trios:</a:t>
            </a:r>
            <a:endParaRPr dirty="0">
              <a:latin typeface="Futura Std Book" panose="020B0802020204020204" pitchFamily="34" charset="0"/>
            </a:endParaRPr>
          </a:p>
        </p:txBody>
      </p:sp>
      <p:sp>
        <p:nvSpPr>
          <p:cNvPr id="91" name="Google Shape;91;p15"/>
          <p:cNvSpPr txBox="1">
            <a:spLocks noGrp="1"/>
          </p:cNvSpPr>
          <p:nvPr>
            <p:ph type="body" idx="1"/>
          </p:nvPr>
        </p:nvSpPr>
        <p:spPr>
          <a:xfrm>
            <a:off x="947760" y="2177315"/>
            <a:ext cx="10394155" cy="2411463"/>
          </a:xfrm>
          <a:prstGeom prst="rect">
            <a:avLst/>
          </a:prstGeom>
        </p:spPr>
        <p:txBody>
          <a:bodyPr spcFirstLastPara="1" vert="horz" wrap="square" lIns="91425" tIns="45700" rIns="91425" bIns="45700" rtlCol="0" anchor="t" anchorCtr="0">
            <a:noAutofit/>
          </a:bodyPr>
          <a:lstStyle/>
          <a:p>
            <a:pPr marL="457200" indent="-342900">
              <a:spcBef>
                <a:spcPts val="360"/>
              </a:spcBef>
              <a:buSzPts val="1800"/>
              <a:buChar char="▪"/>
            </a:pPr>
            <a:r>
              <a:rPr lang="en-US" dirty="0">
                <a:latin typeface="Futura Std Book" panose="020B0802020204020204" pitchFamily="34" charset="0"/>
              </a:rPr>
              <a:t>Share what you remember</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What do you notice in common between the stories?</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Come up with a list of words that you associated with disability during that time of your life.</a:t>
            </a:r>
            <a:endParaRPr dirty="0">
              <a:latin typeface="Futura Std Book" panose="020B0802020204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6"/>
          <p:cNvSpPr txBox="1">
            <a:spLocks noGrp="1"/>
          </p:cNvSpPr>
          <p:nvPr>
            <p:ph type="title"/>
          </p:nvPr>
        </p:nvSpPr>
        <p:spPr>
          <a:xfrm>
            <a:off x="931511" y="953351"/>
            <a:ext cx="10451221" cy="1090500"/>
          </a:xfrm>
          <a:prstGeom prst="rect">
            <a:avLst/>
          </a:prstGeom>
        </p:spPr>
        <p:txBody>
          <a:bodyPr spcFirstLastPara="1" vert="horz" wrap="square" lIns="91425" tIns="45700" rIns="91425" bIns="45700" rtlCol="0" anchor="t" anchorCtr="0">
            <a:noAutofit/>
          </a:bodyPr>
          <a:lstStyle/>
          <a:p>
            <a:pPr>
              <a:spcBef>
                <a:spcPts val="0"/>
              </a:spcBef>
            </a:pPr>
            <a:r>
              <a:rPr lang="en-US">
                <a:latin typeface="Futura Std Book" panose="020B0802020204020204" pitchFamily="34" charset="0"/>
              </a:rPr>
              <a:t>Ableism</a:t>
            </a:r>
            <a:endParaRPr>
              <a:latin typeface="Futura Std Book" panose="020B0802020204020204" pitchFamily="34" charset="0"/>
            </a:endParaRPr>
          </a:p>
        </p:txBody>
      </p:sp>
      <p:sp>
        <p:nvSpPr>
          <p:cNvPr id="98" name="Google Shape;98;p16"/>
          <p:cNvSpPr txBox="1">
            <a:spLocks noGrp="1"/>
          </p:cNvSpPr>
          <p:nvPr>
            <p:ph type="body" idx="1"/>
          </p:nvPr>
        </p:nvSpPr>
        <p:spPr>
          <a:xfrm>
            <a:off x="930981" y="2177315"/>
            <a:ext cx="10452879" cy="4477800"/>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dirty="0">
                <a:latin typeface="Futura Std Book" panose="020B0802020204020204" pitchFamily="34" charset="0"/>
              </a:rPr>
              <a:t>“a value system that considers certain typical characteristics of body and mind as essential for living a life of value. Based on strict standards of appearance, functioning and </a:t>
            </a:r>
            <a:r>
              <a:rPr lang="en-US" dirty="0" err="1">
                <a:latin typeface="Futura Std Book" panose="020B0802020204020204" pitchFamily="34" charset="0"/>
              </a:rPr>
              <a:t>behaviour</a:t>
            </a:r>
            <a:r>
              <a:rPr lang="en-US" dirty="0">
                <a:latin typeface="Futura Std Book" panose="020B0802020204020204" pitchFamily="34" charset="0"/>
              </a:rPr>
              <a:t>, </a:t>
            </a:r>
            <a:r>
              <a:rPr lang="en-US" dirty="0" err="1">
                <a:latin typeface="Futura Std Book" panose="020B0802020204020204" pitchFamily="34" charset="0"/>
              </a:rPr>
              <a:t>ableist</a:t>
            </a:r>
            <a:r>
              <a:rPr lang="en-US" dirty="0">
                <a:latin typeface="Futura Std Book" panose="020B0802020204020204" pitchFamily="34" charset="0"/>
              </a:rPr>
              <a:t> ways of thinking consider the disability experience as a misfortune that leads to suffering and disadvantage and invariably devalues human life”.</a:t>
            </a:r>
            <a:endParaRPr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a:p>
            <a:pPr marL="0" indent="0" algn="r">
              <a:buClr>
                <a:srgbClr val="006FB7"/>
              </a:buClr>
              <a:buNone/>
            </a:pPr>
            <a:r>
              <a:rPr lang="en-US" sz="2000" dirty="0">
                <a:solidFill>
                  <a:srgbClr val="333333"/>
                </a:solidFill>
                <a:latin typeface="Futura Std Book" panose="020B0802020204020204" pitchFamily="34" charset="0"/>
              </a:rPr>
              <a:t>Special Rapporteur on the rights of persons with disabilities, Report on the impact of ableism in medical and scientific practice, </a:t>
            </a:r>
            <a:r>
              <a:rPr lang="en-US" sz="2000" u="sng" dirty="0">
                <a:solidFill>
                  <a:srgbClr val="333333"/>
                </a:solidFill>
                <a:latin typeface="Futura Std Book" panose="020B0802020204020204" pitchFamily="34" charset="0"/>
                <a:hlinkClick r:id="rId3"/>
              </a:rPr>
              <a:t>A/HRC/43/41</a:t>
            </a:r>
            <a:r>
              <a:rPr lang="en-US" sz="2000" u="sng" dirty="0">
                <a:solidFill>
                  <a:srgbClr val="333333"/>
                </a:solidFill>
                <a:latin typeface="Futura Std Book" panose="020B0802020204020204" pitchFamily="34" charset="0"/>
              </a:rPr>
              <a:t>, </a:t>
            </a:r>
            <a:r>
              <a:rPr lang="en-US" sz="2000" dirty="0">
                <a:solidFill>
                  <a:srgbClr val="333333"/>
                </a:solidFill>
                <a:latin typeface="Futura Std Book" panose="020B0802020204020204" pitchFamily="34" charset="0"/>
              </a:rPr>
              <a:t>2019</a:t>
            </a:r>
          </a:p>
        </p:txBody>
      </p:sp>
    </p:spTree>
    <p:extLst>
      <p:ext uri="{BB962C8B-B14F-4D97-AF65-F5344CB8AC3E}">
        <p14:creationId xmlns:p14="http://schemas.microsoft.com/office/powerpoint/2010/main" val="3260773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0"/>
          <p:cNvSpPr txBox="1">
            <a:spLocks noGrp="1"/>
          </p:cNvSpPr>
          <p:nvPr>
            <p:ph type="title"/>
          </p:nvPr>
        </p:nvSpPr>
        <p:spPr>
          <a:xfrm>
            <a:off x="973123" y="2458950"/>
            <a:ext cx="10570127" cy="1090500"/>
          </a:xfrm>
          <a:prstGeom prst="rect">
            <a:avLst/>
          </a:prstGeom>
          <a:noFill/>
          <a:ln>
            <a:noFill/>
          </a:ln>
        </p:spPr>
        <p:txBody>
          <a:bodyPr spcFirstLastPara="1" vert="horz" wrap="square" lIns="91425" tIns="45700" rIns="91425" bIns="45700" rtlCol="0" anchor="t" anchorCtr="0">
            <a:noAutofit/>
          </a:bodyPr>
          <a:lstStyle/>
          <a:p>
            <a:pPr algn="ctr">
              <a:lnSpc>
                <a:spcPct val="100000"/>
              </a:lnSpc>
              <a:spcBef>
                <a:spcPts val="0"/>
              </a:spcBef>
              <a:buClr>
                <a:schemeClr val="dk2"/>
              </a:buClr>
              <a:buSzPts val="2600"/>
            </a:pPr>
            <a:r>
              <a:rPr lang="en-US" dirty="0">
                <a:latin typeface="Futura Std Book" panose="020B0802020204020204" pitchFamily="34" charset="0"/>
              </a:rPr>
              <a:t>WELCOME TO THE DATA CONTEST!</a:t>
            </a:r>
            <a:endParaRPr dirty="0">
              <a:latin typeface="Futura Std Book" panose="020B0802020204020204" pitchFamily="34" charset="0"/>
            </a:endParaRPr>
          </a:p>
        </p:txBody>
      </p:sp>
      <p:sp>
        <p:nvSpPr>
          <p:cNvPr id="120" name="Google Shape;120;p20"/>
          <p:cNvSpPr txBox="1"/>
          <p:nvPr/>
        </p:nvSpPr>
        <p:spPr>
          <a:xfrm>
            <a:off x="2646726" y="3856838"/>
            <a:ext cx="7222920" cy="1821000"/>
          </a:xfrm>
          <a:prstGeom prst="rect">
            <a:avLst/>
          </a:prstGeom>
          <a:noFill/>
          <a:ln>
            <a:noFill/>
          </a:ln>
        </p:spPr>
        <p:txBody>
          <a:bodyPr spcFirstLastPara="1" wrap="square" lIns="91425" tIns="91425" rIns="91425" bIns="91425" anchor="t" anchorCtr="0">
            <a:noAutofit/>
          </a:bodyPr>
          <a:lstStyle/>
          <a:p>
            <a:r>
              <a:rPr lang="en-US" sz="2400" dirty="0">
                <a:latin typeface="Futura Std Book" panose="020B0802020204020204" pitchFamily="34" charset="0"/>
              </a:rPr>
              <a:t>The team with most points will win a prize!</a:t>
            </a:r>
            <a:endParaRPr sz="2400" dirty="0">
              <a:latin typeface="Futura Std Book" panose="020B0802020204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442C6A69-F7AD-4170-87BA-0595BA09053C}" vid="{E613236A-6E84-4364-B4C5-8C27DA45033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UNBRANDED</Template>
  <TotalTime>103</TotalTime>
  <Words>931</Words>
  <Application>Microsoft Office PowerPoint</Application>
  <PresentationFormat>Widescreen</PresentationFormat>
  <Paragraphs>97</Paragraphs>
  <Slides>27</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Calibri Light</vt:lpstr>
      <vt:lpstr>Futura Std Book</vt:lpstr>
      <vt:lpstr>Noto Sans Symbols</vt:lpstr>
      <vt:lpstr>Office Theme</vt:lpstr>
      <vt:lpstr>Policy Guidance on Gender Equality: Sustainable Development Goal 5 – Promoting the Rights of Persons with Disabilities through the Sustainable Development Goals  A Resource Package</vt:lpstr>
      <vt:lpstr>Welcome!</vt:lpstr>
      <vt:lpstr>Objectives of the module</vt:lpstr>
      <vt:lpstr>What’s in the Resource Package?</vt:lpstr>
      <vt:lpstr>Agenda</vt:lpstr>
      <vt:lpstr>What did you think about disability when you were 8-12 years old?</vt:lpstr>
      <vt:lpstr>In trios:</vt:lpstr>
      <vt:lpstr>Ableism</vt:lpstr>
      <vt:lpstr>WELCOME TO THE DATA CONTEST!</vt:lpstr>
      <vt:lpstr>Question 1 - In developing countries, what percentage of persons with disabilities are women? (5 points)</vt:lpstr>
      <vt:lpstr>Question 1 - In developing countries, what percentage of persons with disabilities are women? (5 points)</vt:lpstr>
      <vt:lpstr>Question 2: True or False - Women and girls with intellectual and/or psychosocial disabilities are more likely to be denied their right to legal capacity. (5 points)</vt:lpstr>
      <vt:lpstr>Question 3 - Based on data from 28 European countries, what percentage of women with disabilities have experienced physical or sexual violence by an intimate partner in comparison to other women? (5 points)</vt:lpstr>
      <vt:lpstr>Question 3 - Based on data from 28 European countries, what percentage of women with disabilities have experienced physical or sexual violence by an intimate partner in comparison to other women? (5 points) </vt:lpstr>
      <vt:lpstr>Question 4 - True/False - Lack of access to sexual education of persons with disabilities expose them to higher risk of sexually transmitted infections. (7 points) </vt:lpstr>
      <vt:lpstr>Question 5: Challenge! (10 points)</vt:lpstr>
      <vt:lpstr>BREAK! Come back at :00</vt:lpstr>
      <vt:lpstr>Journal</vt:lpstr>
      <vt:lpstr>In groups</vt:lpstr>
      <vt:lpstr>Lunch Break! Come back at :00</vt:lpstr>
      <vt:lpstr>Short Video</vt:lpstr>
      <vt:lpstr>In groups</vt:lpstr>
      <vt:lpstr>Break! Come back at :00</vt:lpstr>
      <vt:lpstr>Implementation Challenge: Application</vt:lpstr>
      <vt:lpstr>PowerPoint Presentation</vt:lpstr>
      <vt:lpstr>Resources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Foundations – Promoting the Rights of Persons with Disabilities through the Sustainable Development Goals  A Resource Package</dc:title>
  <dc:creator>Juan Sebastian Jaime Pardo</dc:creator>
  <cp:lastModifiedBy>Juan Sebastian Jaime Pardo</cp:lastModifiedBy>
  <cp:revision>4</cp:revision>
  <dcterms:created xsi:type="dcterms:W3CDTF">2022-10-04T16:52:31Z</dcterms:created>
  <dcterms:modified xsi:type="dcterms:W3CDTF">2022-10-11T16:33:47Z</dcterms:modified>
</cp:coreProperties>
</file>