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98" r:id="rId5"/>
    <p:sldId id="299" r:id="rId6"/>
    <p:sldId id="343" r:id="rId7"/>
    <p:sldId id="262" r:id="rId8"/>
    <p:sldId id="344" r:id="rId9"/>
    <p:sldId id="302" r:id="rId10"/>
    <p:sldId id="303" r:id="rId11"/>
    <p:sldId id="304" r:id="rId12"/>
    <p:sldId id="305" r:id="rId13"/>
    <p:sldId id="295" r:id="rId14"/>
    <p:sldId id="307" r:id="rId15"/>
    <p:sldId id="308" r:id="rId16"/>
    <p:sldId id="309" r:id="rId17"/>
    <p:sldId id="268" r:id="rId18"/>
    <p:sldId id="311" r:id="rId19"/>
    <p:sldId id="320" r:id="rId20"/>
    <p:sldId id="345" r:id="rId21"/>
    <p:sldId id="273" r:id="rId22"/>
    <p:sldId id="292" r:id="rId23"/>
    <p:sldId id="274" r:id="rId24"/>
    <p:sldId id="321" r:id="rId25"/>
    <p:sldId id="276" r:id="rId26"/>
    <p:sldId id="277" r:id="rId27"/>
    <p:sldId id="322" r:id="rId28"/>
    <p:sldId id="346" r:id="rId29"/>
    <p:sldId id="279" r:id="rId30"/>
    <p:sldId id="280" r:id="rId31"/>
    <p:sldId id="282" r:id="rId32"/>
    <p:sldId id="283" r:id="rId33"/>
    <p:sldId id="284" r:id="rId34"/>
    <p:sldId id="323" r:id="rId35"/>
    <p:sldId id="286" r:id="rId36"/>
    <p:sldId id="347" r:id="rId37"/>
    <p:sldId id="318" r:id="rId38"/>
    <p:sldId id="289" r:id="rId39"/>
    <p:sldId id="290" r:id="rId40"/>
    <p:sldId id="34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1440A-27DF-4AA4-BA89-1D3961D6FB86}" type="datetimeFigureOut">
              <a:rPr lang="en-GB" smtClean="0"/>
              <a:t>11/10/2022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23B9-6ABB-4FAE-9299-8E32682B312E}" type="slidenum">
              <a:rPr lang="en-GB" smtClean="0"/>
              <a:t>‹#›</a:t>
            </a:fld>
            <a:endParaRPr lang="en-GB"/>
          </a:p>
        </p:txBody>
      </p:sp>
    </p:spTree>
    <p:extLst>
      <p:ext uri="{BB962C8B-B14F-4D97-AF65-F5344CB8AC3E}">
        <p14:creationId xmlns:p14="http://schemas.microsoft.com/office/powerpoint/2010/main" val="320859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945B8A-8DB1-DE4D-88FD-212EC0A87B53}" type="slidenum">
              <a:rPr lang="en-US" smtClean="0"/>
              <a:t>1</a:t>
            </a:fld>
            <a:endParaRPr lang="en-US"/>
          </a:p>
        </p:txBody>
      </p:sp>
    </p:spTree>
    <p:extLst>
      <p:ext uri="{BB962C8B-B14F-4D97-AF65-F5344CB8AC3E}">
        <p14:creationId xmlns:p14="http://schemas.microsoft.com/office/powerpoint/2010/main" val="273295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5908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9cc4d0cb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g9cc4d0cb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9cc4d0cb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9cc4d0cb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0482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740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9da518b88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9da518b88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5755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9da518b88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9da518b88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9da518b884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9da518b884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da518b884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9da518b884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9da518b88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9da518b88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9da518b884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9da518b88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a42419d6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a42419d6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ab540b826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ab540b826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ab540b826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ab540b826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9acfbd8a87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9acfbd8a87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9da518b884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9da518b884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9acfbd8a87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9acfbd8a87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9acfbd8a87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6" name="Google Shape;196;g9acfbd8a87_0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9acfbd8a87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9acfbd8a87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9acfbd8a87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9acfbd8a87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da518b88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da518b88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9acfbd8a87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9acfbd8a87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9acfbd8a87_1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9acfbd8a87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9acfbd8a87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9acfbd8a87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a42419d6f4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a42419d6f4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a42419d6f4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a42419d6f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9da518b88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9da518b88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da518b88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da518b88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da518b88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da518b88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da518b884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da518b88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da518b88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da518b88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2010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8F0B2-C540-4C43-847A-4E1F9F5F2B6B}"/>
              </a:ext>
            </a:extLst>
          </p:cNvPr>
          <p:cNvSpPr>
            <a:spLocks noGrp="1"/>
          </p:cNvSpPr>
          <p:nvPr>
            <p:ph type="ctrTitle"/>
          </p:nvPr>
        </p:nvSpPr>
        <p:spPr>
          <a:xfrm>
            <a:off x="1524000" y="1122363"/>
            <a:ext cx="9144000" cy="2387600"/>
          </a:xfrm>
        </p:spPr>
        <p:txBody>
          <a:bodyPr anchor="b"/>
          <a:lstStyle>
            <a:lvl1pPr algn="ctr">
              <a:defRPr sz="6000">
                <a:latin typeface="Futura Std Book" panose="020B0802020204020204" pitchFamily="34"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17FDD0B0-22A7-4C2B-B80E-80A2D41B5470}"/>
              </a:ext>
            </a:extLst>
          </p:cNvPr>
          <p:cNvSpPr>
            <a:spLocks noGrp="1"/>
          </p:cNvSpPr>
          <p:nvPr>
            <p:ph type="subTitle" idx="1"/>
          </p:nvPr>
        </p:nvSpPr>
        <p:spPr>
          <a:xfrm>
            <a:off x="1524000" y="3602038"/>
            <a:ext cx="9144000" cy="1655762"/>
          </a:xfrm>
        </p:spPr>
        <p:txBody>
          <a:bodyPr/>
          <a:lstStyle>
            <a:lvl1pPr marL="0" indent="0" algn="ctr">
              <a:buNone/>
              <a:defRPr sz="2400">
                <a:latin typeface="Futura Std Book" panose="020B08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677C8B65-2476-486A-8942-597DF58A67F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E637F04-F1DF-4FD3-BCEA-8362DA2CDC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4997F6-3DC5-41B1-BBBD-6B881A0CAEC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238848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67240-712C-4838-A506-C3434916C78F}"/>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771998-A6D2-4EFE-9D4A-FAA2C8426044}"/>
              </a:ext>
            </a:extLst>
          </p:cNvPr>
          <p:cNvSpPr>
            <a:spLocks noGrp="1"/>
          </p:cNvSpPr>
          <p:nvPr>
            <p:ph type="body" orient="vert" idx="1"/>
          </p:nvPr>
        </p:nvSpPr>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76AE57-9858-4CF6-A224-0A1FC3708D1D}"/>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476AC64B-FB58-47A8-82AE-7C57D442EC0C}"/>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ACAC21F-E140-4B31-B338-56844E77B4FF}"/>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6054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774D60-86CD-42D8-AB59-CEDE851D1984}"/>
              </a:ext>
            </a:extLst>
          </p:cNvPr>
          <p:cNvSpPr>
            <a:spLocks noGrp="1"/>
          </p:cNvSpPr>
          <p:nvPr>
            <p:ph type="title" orient="vert"/>
          </p:nvPr>
        </p:nvSpPr>
        <p:spPr>
          <a:xfrm>
            <a:off x="8724900" y="365125"/>
            <a:ext cx="2628900" cy="5811838"/>
          </a:xfrm>
        </p:spPr>
        <p:txBody>
          <a:bodyPr vert="eaVert"/>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401D21-9D77-4F46-804B-25750EA608DC}"/>
              </a:ext>
            </a:extLst>
          </p:cNvPr>
          <p:cNvSpPr>
            <a:spLocks noGrp="1"/>
          </p:cNvSpPr>
          <p:nvPr>
            <p:ph type="body" orient="vert" idx="1"/>
          </p:nvPr>
        </p:nvSpPr>
        <p:spPr>
          <a:xfrm>
            <a:off x="838200" y="365125"/>
            <a:ext cx="7734300" cy="5811838"/>
          </a:xfrm>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1220D-FA09-47CD-BD71-DD0D708A6ADE}"/>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2A2E9512-AA3F-4524-AA00-2C2EE4A65253}"/>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73DD4DB-A9EE-47B0-AE11-B91EEF083EF7}"/>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58800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D956-DFE4-4AB4-A28E-1C9F823FD335}"/>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15B97706-E26E-432C-A125-346AEB538F78}"/>
              </a:ext>
            </a:extLst>
          </p:cNvPr>
          <p:cNvSpPr>
            <a:spLocks noGrp="1"/>
          </p:cNvSpPr>
          <p:nvPr>
            <p:ph idx="1"/>
          </p:nvPr>
        </p:nvSpPr>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AB5AAB2-EDC3-41DB-A756-34EB07A0C680}"/>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E2160649-4F63-468F-A296-311EEB80C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FCF2F-0220-4C91-9B38-DCB11FC68E80}"/>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5160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C6DC-319C-4C38-8BF3-A1711C2A4DDB}"/>
              </a:ext>
            </a:extLst>
          </p:cNvPr>
          <p:cNvSpPr>
            <a:spLocks noGrp="1"/>
          </p:cNvSpPr>
          <p:nvPr>
            <p:ph type="title"/>
          </p:nvPr>
        </p:nvSpPr>
        <p:spPr>
          <a:xfrm>
            <a:off x="831850" y="1709738"/>
            <a:ext cx="10515600" cy="2852737"/>
          </a:xfrm>
        </p:spPr>
        <p:txBody>
          <a:bodyPr anchor="b"/>
          <a:lstStyle>
            <a:lvl1pPr>
              <a:defRPr sz="6000">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56CEEF9-F69A-4751-BC3D-A5F51D695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utura Std Book" panose="020B08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47B277-B18E-43BD-9657-2FFAE7439AC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dirty="0"/>
          </a:p>
        </p:txBody>
      </p:sp>
      <p:sp>
        <p:nvSpPr>
          <p:cNvPr id="5" name="Footer Placeholder 4">
            <a:extLst>
              <a:ext uri="{FF2B5EF4-FFF2-40B4-BE49-F238E27FC236}">
                <a16:creationId xmlns:a16="http://schemas.microsoft.com/office/drawing/2014/main" id="{4F467887-3EB2-4D8D-9ABF-7AA72E9E0C8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dirty="0"/>
          </a:p>
        </p:txBody>
      </p:sp>
      <p:sp>
        <p:nvSpPr>
          <p:cNvPr id="6" name="Slide Number Placeholder 5">
            <a:extLst>
              <a:ext uri="{FF2B5EF4-FFF2-40B4-BE49-F238E27FC236}">
                <a16:creationId xmlns:a16="http://schemas.microsoft.com/office/drawing/2014/main" id="{90A42675-BCFB-411B-8584-BAFE3A64E8E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dirty="0"/>
          </a:p>
        </p:txBody>
      </p:sp>
    </p:spTree>
    <p:extLst>
      <p:ext uri="{BB962C8B-B14F-4D97-AF65-F5344CB8AC3E}">
        <p14:creationId xmlns:p14="http://schemas.microsoft.com/office/powerpoint/2010/main" val="232568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1ED2-238C-4F4E-BF35-ACDC5B4D9716}"/>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E5EAAF0-B985-4B43-9206-8539AE3015F4}"/>
              </a:ext>
            </a:extLst>
          </p:cNvPr>
          <p:cNvSpPr>
            <a:spLocks noGrp="1"/>
          </p:cNvSpPr>
          <p:nvPr>
            <p:ph sz="half" idx="1"/>
          </p:nvPr>
        </p:nvSpPr>
        <p:spPr>
          <a:xfrm>
            <a:off x="838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FEFBB78D-33CE-4A9E-ADC4-919B45B2ED29}"/>
              </a:ext>
            </a:extLst>
          </p:cNvPr>
          <p:cNvSpPr>
            <a:spLocks noGrp="1"/>
          </p:cNvSpPr>
          <p:nvPr>
            <p:ph sz="half" idx="2"/>
          </p:nvPr>
        </p:nvSpPr>
        <p:spPr>
          <a:xfrm>
            <a:off x="6172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1E67525-F81D-47B7-B0A8-8D502595903F}"/>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6" name="Footer Placeholder 5">
            <a:extLst>
              <a:ext uri="{FF2B5EF4-FFF2-40B4-BE49-F238E27FC236}">
                <a16:creationId xmlns:a16="http://schemas.microsoft.com/office/drawing/2014/main" id="{99559C59-343A-40CC-8CD5-E64E98A691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933EA-E1EC-4941-BACA-CB302A62C03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109478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8552-9542-4C8E-8DBA-126770F2E096}"/>
              </a:ext>
            </a:extLst>
          </p:cNvPr>
          <p:cNvSpPr>
            <a:spLocks noGrp="1"/>
          </p:cNvSpPr>
          <p:nvPr>
            <p:ph type="title"/>
          </p:nvPr>
        </p:nvSpPr>
        <p:spPr>
          <a:xfrm>
            <a:off x="839788" y="365125"/>
            <a:ext cx="10515600" cy="1325563"/>
          </a:xfrm>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ECD02C1-0D6A-48FD-9027-A5B05D3CE4C5}"/>
              </a:ext>
            </a:extLst>
          </p:cNvPr>
          <p:cNvSpPr>
            <a:spLocks noGrp="1"/>
          </p:cNvSpPr>
          <p:nvPr>
            <p:ph type="body" idx="1"/>
          </p:nvPr>
        </p:nvSpPr>
        <p:spPr>
          <a:xfrm>
            <a:off x="839788" y="1681163"/>
            <a:ext cx="5157787"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EF59A-FA61-4F78-9F48-CF35F094FB9D}"/>
              </a:ext>
            </a:extLst>
          </p:cNvPr>
          <p:cNvSpPr>
            <a:spLocks noGrp="1"/>
          </p:cNvSpPr>
          <p:nvPr>
            <p:ph sz="half" idx="2"/>
          </p:nvPr>
        </p:nvSpPr>
        <p:spPr>
          <a:xfrm>
            <a:off x="839788" y="2505075"/>
            <a:ext cx="5157787"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DEF201-4AB9-4188-9243-C1ADEC93122D}"/>
              </a:ext>
            </a:extLst>
          </p:cNvPr>
          <p:cNvSpPr>
            <a:spLocks noGrp="1"/>
          </p:cNvSpPr>
          <p:nvPr>
            <p:ph type="body" sz="quarter" idx="3"/>
          </p:nvPr>
        </p:nvSpPr>
        <p:spPr>
          <a:xfrm>
            <a:off x="6172200" y="1681163"/>
            <a:ext cx="5183188"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D9472B-62C2-494B-A857-B01B41FD9CFA}"/>
              </a:ext>
            </a:extLst>
          </p:cNvPr>
          <p:cNvSpPr>
            <a:spLocks noGrp="1"/>
          </p:cNvSpPr>
          <p:nvPr>
            <p:ph sz="quarter" idx="4"/>
          </p:nvPr>
        </p:nvSpPr>
        <p:spPr>
          <a:xfrm>
            <a:off x="6172200" y="2505075"/>
            <a:ext cx="5183188"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8DA3DB-B5A3-4D51-817F-F9E5189C7E4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8" name="Footer Placeholder 7">
            <a:extLst>
              <a:ext uri="{FF2B5EF4-FFF2-40B4-BE49-F238E27FC236}">
                <a16:creationId xmlns:a16="http://schemas.microsoft.com/office/drawing/2014/main" id="{AB84D055-D49F-4E99-9EDF-CAB3EE5A83B1}"/>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9" name="Slide Number Placeholder 8">
            <a:extLst>
              <a:ext uri="{FF2B5EF4-FFF2-40B4-BE49-F238E27FC236}">
                <a16:creationId xmlns:a16="http://schemas.microsoft.com/office/drawing/2014/main" id="{0F925A69-65CF-4B64-B2EC-B7AE5D800229}"/>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12157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A432-F2FC-46C1-AC0C-9E8852E785E0}"/>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091AF452-E844-4F81-98D4-88CF9BD48C1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4" name="Footer Placeholder 3">
            <a:extLst>
              <a:ext uri="{FF2B5EF4-FFF2-40B4-BE49-F238E27FC236}">
                <a16:creationId xmlns:a16="http://schemas.microsoft.com/office/drawing/2014/main" id="{CEBFA5B3-0F16-415D-AD22-8D6D064B96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36D01B-DEBB-4B6E-A2A7-134C99AE87D7}"/>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324679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8D6B69-BD1B-4EC7-B000-FFFC58DB63CC}"/>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3" name="Footer Placeholder 2">
            <a:extLst>
              <a:ext uri="{FF2B5EF4-FFF2-40B4-BE49-F238E27FC236}">
                <a16:creationId xmlns:a16="http://schemas.microsoft.com/office/drawing/2014/main" id="{0CA0B58B-5BA7-4BC4-8081-79C983155CC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4" name="Slide Number Placeholder 3">
            <a:extLst>
              <a:ext uri="{FF2B5EF4-FFF2-40B4-BE49-F238E27FC236}">
                <a16:creationId xmlns:a16="http://schemas.microsoft.com/office/drawing/2014/main" id="{68E3B03B-985D-491E-BB3D-53657F3DBE1B}"/>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95812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BC72-FE6F-4EF3-97EE-5DE6B0AA590D}"/>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BA65F1E-E11F-45DC-B6A0-71CFAA989BA6}"/>
              </a:ext>
            </a:extLst>
          </p:cNvPr>
          <p:cNvSpPr>
            <a:spLocks noGrp="1"/>
          </p:cNvSpPr>
          <p:nvPr>
            <p:ph idx="1"/>
          </p:nvPr>
        </p:nvSpPr>
        <p:spPr>
          <a:xfrm>
            <a:off x="5183188" y="987425"/>
            <a:ext cx="6172200" cy="4873625"/>
          </a:xfrm>
        </p:spPr>
        <p:txBody>
          <a:bodyPr/>
          <a:lstStyle>
            <a:lvl1pPr>
              <a:defRPr sz="3200">
                <a:latin typeface="Futura Std Book" panose="020B0802020204020204" pitchFamily="34" charset="0"/>
              </a:defRPr>
            </a:lvl1pPr>
            <a:lvl2pPr>
              <a:defRPr sz="2800">
                <a:latin typeface="Futura Std Book" panose="020B0802020204020204" pitchFamily="34" charset="0"/>
              </a:defRPr>
            </a:lvl2pPr>
            <a:lvl3pPr>
              <a:defRPr sz="2400">
                <a:latin typeface="Futura Std Book" panose="020B0802020204020204" pitchFamily="34" charset="0"/>
              </a:defRPr>
            </a:lvl3pPr>
            <a:lvl4pPr>
              <a:defRPr sz="2000">
                <a:latin typeface="Futura Std Book" panose="020B0802020204020204" pitchFamily="34" charset="0"/>
              </a:defRPr>
            </a:lvl4pPr>
            <a:lvl5pPr>
              <a:defRPr sz="2000">
                <a:latin typeface="Futura Std Book" panose="020B08020202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D5B013-F939-4D78-A411-0905EACBE302}"/>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0E13D-4B5A-4356-AFB7-F3CD5DD7A744}"/>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3F6AAA12-A624-4891-8198-E2039E4EB10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AE686E2D-12F8-4976-90C5-E0ECF51D0C4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31040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BD22-D1CA-42F5-B252-D6FB55AC4A38}"/>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BD20F9-CAEC-4CB6-9601-E805E3679088}"/>
              </a:ext>
            </a:extLst>
          </p:cNvPr>
          <p:cNvSpPr>
            <a:spLocks noGrp="1"/>
          </p:cNvSpPr>
          <p:nvPr>
            <p:ph type="pic" idx="1"/>
          </p:nvPr>
        </p:nvSpPr>
        <p:spPr>
          <a:xfrm>
            <a:off x="5183188" y="987425"/>
            <a:ext cx="6172200" cy="4873625"/>
          </a:xfrm>
        </p:spPr>
        <p:txBody>
          <a:bodyPr/>
          <a:lstStyle>
            <a:lvl1pPr marL="0" indent="0">
              <a:buNone/>
              <a:defRPr sz="3200">
                <a:latin typeface="Futura Std Book" panose="020B08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F2738-2625-4E81-8319-09D941C2FCED}"/>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1F0C4A-E7D2-4375-929F-C76D236DB4F2}"/>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7A1AF91A-BCDB-459A-A4DB-30F3BF1E964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931EF9AC-40A3-40C1-8E52-14239B28C1B2}"/>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8553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CF8884-EFB7-44F9-848D-8164DE5BB7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7FCF8A-F0AE-4E84-8B57-5E97299A0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1EEB8C-8FD1-44D3-A843-ED3935C47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C923972-044A-447F-A58D-80190BA25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93A6FC-41DE-483F-9AE0-6517997F4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3C185-07F4-4968-A01B-CB4B0BC64100}" type="slidenum">
              <a:rPr lang="en-GB" smtClean="0"/>
              <a:t>‹#›</a:t>
            </a:fld>
            <a:endParaRPr lang="en-GB"/>
          </a:p>
        </p:txBody>
      </p:sp>
    </p:spTree>
    <p:extLst>
      <p:ext uri="{BB962C8B-B14F-4D97-AF65-F5344CB8AC3E}">
        <p14:creationId xmlns:p14="http://schemas.microsoft.com/office/powerpoint/2010/main" val="365067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ocial.un.org/publications/UN-Flagship-Report-Disability-Final.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ecd.org/publications/sickness-disability-and-work-breaking-the-barriers-9789264088856-en.ht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social.un.org/publications/UN-Flagship-Report-Disability-Final.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ndocs.org/en/A/HRC/43/4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BFDD-CE0F-3A40-9D26-617DA6559A6E}"/>
              </a:ext>
            </a:extLst>
          </p:cNvPr>
          <p:cNvSpPr>
            <a:spLocks noGrp="1"/>
          </p:cNvSpPr>
          <p:nvPr>
            <p:ph type="ctrTitle"/>
          </p:nvPr>
        </p:nvSpPr>
        <p:spPr>
          <a:xfrm>
            <a:off x="766121" y="1781471"/>
            <a:ext cx="10819075" cy="3295057"/>
          </a:xfrm>
        </p:spPr>
        <p:txBody>
          <a:bodyPr>
            <a:normAutofit fontScale="90000"/>
          </a:bodyPr>
          <a:lstStyle/>
          <a:p>
            <a:pPr algn="l"/>
            <a:r>
              <a:rPr lang="en-US" sz="4000" b="1" dirty="0">
                <a:latin typeface="Futura Std Book" panose="020B0402020204020303" pitchFamily="34" charset="0"/>
              </a:rPr>
              <a:t>Policy Guidance on inclusive empl</a:t>
            </a:r>
            <a:r>
              <a:rPr lang="en-US" sz="4000" dirty="0"/>
              <a:t>oyment</a:t>
            </a:r>
            <a:r>
              <a:rPr lang="en-US" sz="4000" b="1" dirty="0">
                <a:latin typeface="Futura Std Book" panose="020B0402020204020303" pitchFamily="34" charset="0"/>
              </a:rPr>
              <a:t>: Sustainable Development Goal 8 – Promoting the Rights of Persons with Disabilities through the Sustainable Development Goals</a:t>
            </a:r>
            <a:br>
              <a:rPr lang="en-US" sz="4000" b="1" dirty="0">
                <a:latin typeface="Futura Std Book" panose="020B0402020204020303" pitchFamily="34" charset="0"/>
              </a:rPr>
            </a:br>
            <a:br>
              <a:rPr lang="en-US" sz="4000" b="1" dirty="0">
                <a:latin typeface="Futura Std Book" panose="020B0402020204020303" pitchFamily="34" charset="0"/>
              </a:rPr>
            </a:br>
            <a:r>
              <a:rPr lang="en-US" sz="3200" b="1" dirty="0">
                <a:latin typeface="Futura Std Book" panose="020B0402020204020303" pitchFamily="34" charset="0"/>
              </a:rPr>
              <a:t>A Resource Package</a:t>
            </a:r>
            <a:endParaRPr lang="en-US" sz="4000" b="1" dirty="0">
              <a:latin typeface="Futura Std Book" panose="020B0402020204020303" pitchFamily="34" charset="0"/>
            </a:endParaRPr>
          </a:p>
        </p:txBody>
      </p:sp>
      <p:sp>
        <p:nvSpPr>
          <p:cNvPr id="7" name="Subtitle 2">
            <a:extLst>
              <a:ext uri="{FF2B5EF4-FFF2-40B4-BE49-F238E27FC236}">
                <a16:creationId xmlns:a16="http://schemas.microsoft.com/office/drawing/2014/main" id="{13E8EAB9-9F73-45CE-9A79-21EBAD26A17A}"/>
              </a:ext>
            </a:extLst>
          </p:cNvPr>
          <p:cNvSpPr>
            <a:spLocks noGrp="1"/>
          </p:cNvSpPr>
          <p:nvPr>
            <p:ph type="subTitle" idx="1"/>
          </p:nvPr>
        </p:nvSpPr>
        <p:spPr>
          <a:xfrm>
            <a:off x="766119" y="5000978"/>
            <a:ext cx="9144000" cy="1468731"/>
          </a:xfrm>
        </p:spPr>
        <p:txBody>
          <a:bodyPr>
            <a:normAutofit fontScale="70000" lnSpcReduction="20000"/>
          </a:bodyPr>
          <a:lstStyle/>
          <a:p>
            <a:pPr algn="l">
              <a:lnSpc>
                <a:spcPct val="120000"/>
              </a:lnSpc>
              <a:spcBef>
                <a:spcPts val="0"/>
              </a:spcBef>
            </a:pPr>
            <a:r>
              <a:rPr lang="en-US" dirty="0">
                <a:latin typeface="Futura Std Book" panose="020B0402020204020303" pitchFamily="34" charset="0"/>
              </a:rPr>
              <a:t>In-Person Training Module </a:t>
            </a:r>
          </a:p>
          <a:p>
            <a:pPr algn="l">
              <a:lnSpc>
                <a:spcPct val="120000"/>
              </a:lnSpc>
              <a:spcBef>
                <a:spcPts val="0"/>
              </a:spcBef>
            </a:pPr>
            <a:r>
              <a:rPr lang="en-US" dirty="0">
                <a:latin typeface="Futura Std Book" panose="020B0402020204020303" pitchFamily="34" charset="0"/>
              </a:rPr>
              <a:t>Presenter's name</a:t>
            </a:r>
          </a:p>
          <a:p>
            <a:pPr algn="l">
              <a:lnSpc>
                <a:spcPct val="120000"/>
              </a:lnSpc>
              <a:spcBef>
                <a:spcPts val="0"/>
              </a:spcBef>
            </a:pPr>
            <a:endParaRPr lang="en-US" i="1" dirty="0">
              <a:latin typeface="Futura Std Book" panose="020B0402020204020303" pitchFamily="34" charset="0"/>
            </a:endParaRPr>
          </a:p>
          <a:p>
            <a:pPr algn="l">
              <a:lnSpc>
                <a:spcPct val="120000"/>
              </a:lnSpc>
              <a:spcBef>
                <a:spcPts val="0"/>
              </a:spcBef>
            </a:pPr>
            <a:r>
              <a:rPr lang="en-US" i="1" dirty="0">
                <a:latin typeface="Futura Std Book" panose="020B0402020204020303" pitchFamily="34" charset="0"/>
              </a:rPr>
              <a:t>Event or meeting title</a:t>
            </a:r>
            <a:br>
              <a:rPr lang="en-US" i="1" dirty="0">
                <a:latin typeface="Futura Std Book" panose="020B0402020204020303" pitchFamily="34" charset="0"/>
              </a:rPr>
            </a:br>
            <a:r>
              <a:rPr lang="en-US" i="1" dirty="0">
                <a:latin typeface="Futura Std Book" panose="020B0402020204020303" pitchFamily="34" charset="0"/>
              </a:rPr>
              <a:t>Location, (Date)</a:t>
            </a:r>
          </a:p>
          <a:p>
            <a:pPr algn="l"/>
            <a:endParaRPr lang="en-US" dirty="0">
              <a:latin typeface="Futura Std Book" panose="020B0402020204020303" pitchFamily="34" charset="0"/>
            </a:endParaRPr>
          </a:p>
        </p:txBody>
      </p:sp>
      <p:sp>
        <p:nvSpPr>
          <p:cNvPr id="9" name="TextBox 8">
            <a:extLst>
              <a:ext uri="{FF2B5EF4-FFF2-40B4-BE49-F238E27FC236}">
                <a16:creationId xmlns:a16="http://schemas.microsoft.com/office/drawing/2014/main" id="{770A64CA-0EC3-4082-8FD7-B0AA578B8B18}"/>
              </a:ext>
            </a:extLst>
          </p:cNvPr>
          <p:cNvSpPr txBox="1"/>
          <p:nvPr/>
        </p:nvSpPr>
        <p:spPr>
          <a:xfrm>
            <a:off x="5352207" y="5078516"/>
            <a:ext cx="6232989" cy="1477328"/>
          </a:xfrm>
          <a:prstGeom prst="rect">
            <a:avLst/>
          </a:prstGeom>
          <a:noFill/>
        </p:spPr>
        <p:txBody>
          <a:bodyPr wrap="square" rtlCol="0">
            <a:spAutoFit/>
          </a:bodyPr>
          <a:lstStyle/>
          <a:p>
            <a:pPr algn="r"/>
            <a:r>
              <a:rPr lang="en-US" sz="1800" dirty="0">
                <a:latin typeface="Futura Std Book" panose="020B0802020204020204" pitchFamily="34" charset="0"/>
              </a:rPr>
              <a:t>© United Nations, 2022 – These presentation slides form part of the OHCHR </a:t>
            </a:r>
            <a:r>
              <a:rPr lang="en-US" sz="1800" i="1" dirty="0">
                <a:latin typeface="Futura Std Book" panose="020B0802020204020204" pitchFamily="34" charset="0"/>
              </a:rPr>
              <a:t>Promoting the Rights of Persons with Disabilities through the Sustainable Development Goals: A Resource Package</a:t>
            </a:r>
            <a:r>
              <a:rPr lang="en-US" sz="1800" i="0" dirty="0">
                <a:latin typeface="Futura Std Book" panose="020B0802020204020204" pitchFamily="34" charset="0"/>
              </a:rPr>
              <a:t>.</a:t>
            </a:r>
          </a:p>
        </p:txBody>
      </p:sp>
    </p:spTree>
    <p:extLst>
      <p:ext uri="{BB962C8B-B14F-4D97-AF65-F5344CB8AC3E}">
        <p14:creationId xmlns:p14="http://schemas.microsoft.com/office/powerpoint/2010/main" val="2903077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956679" y="1012867"/>
            <a:ext cx="10427181" cy="1671609"/>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1 - What is the average employment rate for persons with disabilities across 8 regions? (5 points)</a:t>
            </a:r>
          </a:p>
        </p:txBody>
      </p:sp>
      <p:sp>
        <p:nvSpPr>
          <p:cNvPr id="4" name="Rectangle 3"/>
          <p:cNvSpPr/>
          <p:nvPr/>
        </p:nvSpPr>
        <p:spPr>
          <a:xfrm>
            <a:off x="1052900" y="3178469"/>
            <a:ext cx="10330960" cy="1815882"/>
          </a:xfrm>
          <a:prstGeom prst="rect">
            <a:avLst/>
          </a:prstGeom>
        </p:spPr>
        <p:txBody>
          <a:bodyPr wrap="square">
            <a:spAutoFit/>
          </a:bodyPr>
          <a:lstStyle/>
          <a:p>
            <a:pPr marL="514350" indent="-514350">
              <a:buAutoNum type="alphaUcPeriod"/>
            </a:pPr>
            <a:r>
              <a:rPr lang="en-US" sz="2800" dirty="0">
                <a:latin typeface="Futura Std Book" panose="020B0802020204020204" pitchFamily="34" charset="0"/>
              </a:rPr>
              <a:t>15 per cent</a:t>
            </a:r>
          </a:p>
          <a:p>
            <a:pPr marL="514350" indent="-514350">
              <a:buAutoNum type="alphaUcPeriod"/>
            </a:pPr>
            <a:r>
              <a:rPr lang="en-US" sz="2800" dirty="0">
                <a:latin typeface="Futura Std Book" panose="020B0802020204020204" pitchFamily="34" charset="0"/>
              </a:rPr>
              <a:t>36 per cent </a:t>
            </a:r>
          </a:p>
          <a:p>
            <a:r>
              <a:rPr lang="en-US" sz="2800" dirty="0">
                <a:latin typeface="Futura Std Book" panose="020B0802020204020204" pitchFamily="34" charset="0"/>
              </a:rPr>
              <a:t>C. 67  per cent</a:t>
            </a:r>
          </a:p>
          <a:p>
            <a:endParaRPr lang="en-GB" sz="2800" dirty="0">
              <a:latin typeface="Futura Std Book" panose="020B0802020204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3" name="Rectangle 2"/>
          <p:cNvSpPr/>
          <p:nvPr/>
        </p:nvSpPr>
        <p:spPr>
          <a:xfrm>
            <a:off x="1078151" y="6169676"/>
            <a:ext cx="10184235" cy="430887"/>
          </a:xfrm>
          <a:prstGeom prst="rect">
            <a:avLst/>
          </a:prstGeom>
        </p:spPr>
        <p:txBody>
          <a:bodyPr wrap="square">
            <a:spAutoFit/>
          </a:bodyPr>
          <a:lstStyle/>
          <a:p>
            <a:r>
              <a:rPr lang="en-US" sz="1100" dirty="0">
                <a:latin typeface="Futura Std Book" panose="020B0802020204020204" pitchFamily="34" charset="0"/>
              </a:rPr>
              <a:t>Source: ESCAP, ESCWA, Eurostat, ILO, UNDESA (on the basis of data from IPUMS and SINTEF), as cited in UNDESA, </a:t>
            </a:r>
            <a:r>
              <a:rPr lang="en-US" sz="1100" i="1" u="sng" dirty="0">
                <a:latin typeface="Futura Std Book" panose="020B0802020204020204" pitchFamily="34" charset="0"/>
                <a:hlinkClick r:id="rId3"/>
              </a:rPr>
              <a:t>Disability and Development Report</a:t>
            </a:r>
            <a:r>
              <a:rPr lang="en-US" sz="1100" dirty="0">
                <a:latin typeface="Futura Std Book" panose="020B0802020204020204" pitchFamily="34" charset="0"/>
              </a:rPr>
              <a:t>, 2019, p. 153. </a:t>
            </a:r>
            <a:endParaRPr lang="en-GB" sz="1100" dirty="0">
              <a:latin typeface="Futura Std Book" panose="020B0802020204020204" pitchFamily="34" charset="0"/>
            </a:endParaRPr>
          </a:p>
        </p:txBody>
      </p:sp>
      <p:sp>
        <p:nvSpPr>
          <p:cNvPr id="7" name="Google Shape;125;p21">
            <a:extLst>
              <a:ext uri="{FF2B5EF4-FFF2-40B4-BE49-F238E27FC236}">
                <a16:creationId xmlns:a16="http://schemas.microsoft.com/office/drawing/2014/main" id="{C1C592AB-50B5-43F6-8B41-32416645BC3D}"/>
              </a:ext>
            </a:extLst>
          </p:cNvPr>
          <p:cNvSpPr txBox="1">
            <a:spLocks noGrp="1"/>
          </p:cNvSpPr>
          <p:nvPr>
            <p:ph type="title"/>
          </p:nvPr>
        </p:nvSpPr>
        <p:spPr>
          <a:xfrm>
            <a:off x="956679" y="1012867"/>
            <a:ext cx="10427181" cy="748821"/>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2000" dirty="0">
                <a:latin typeface="Futura Std Book" panose="020B0802020204020204" pitchFamily="34" charset="0"/>
              </a:rPr>
              <a:t>Question 1 - What is the average employment rate for persons with disabilities across 8 regions? (5 points)</a:t>
            </a:r>
            <a:endParaRPr sz="2000" dirty="0">
              <a:latin typeface="Futura Std Book" panose="020B0802020204020204" pitchFamily="34" charset="0"/>
            </a:endParaRPr>
          </a:p>
        </p:txBody>
      </p:sp>
      <p:pic>
        <p:nvPicPr>
          <p:cNvPr id="9" name="Picture 8" descr="Figure I: A chart depicting employment to population ratios for persons aged 15 years and over, by disability status in 8 regions in 2006-2016. The mean shows that 36% of all persons with disabilities are employed vs. 60% of all other persons across all regions. The largest disparity is in North America where only 30% of persons with disabilities are employed vs. 69% of all other persons. For northern africa and western asia it is 25% with disabilities to 51% other persons. Central and southern asia, 28% to 51%, Sub-saharan africa, 34% to 53%, latin america and caribbean: 31% to 58%, eastern and south-eastern asia, 36% to 61%, Oceania: 47% to 66%, Europe 44% to 67%." title="Employment to population ratios for persons aged 15 years and over, by disability status in 8 regions, 2006-2016">
            <a:extLst>
              <a:ext uri="{FF2B5EF4-FFF2-40B4-BE49-F238E27FC236}">
                <a16:creationId xmlns:a16="http://schemas.microsoft.com/office/drawing/2014/main" id="{DA3F78D4-4DEE-4D1E-BE12-EC9832AA2E2B}"/>
              </a:ext>
            </a:extLst>
          </p:cNvPr>
          <p:cNvPicPr>
            <a:picLocks noChangeAspect="1"/>
          </p:cNvPicPr>
          <p:nvPr/>
        </p:nvPicPr>
        <p:blipFill rotWithShape="1">
          <a:blip r:embed="rId4"/>
          <a:srcRect b="8932"/>
          <a:stretch/>
        </p:blipFill>
        <p:spPr>
          <a:xfrm>
            <a:off x="3555732" y="1726035"/>
            <a:ext cx="5080535" cy="4443641"/>
          </a:xfrm>
          <a:prstGeom prst="rect">
            <a:avLst/>
          </a:prstGeom>
        </p:spPr>
      </p:pic>
    </p:spTree>
    <p:extLst>
      <p:ext uri="{BB962C8B-B14F-4D97-AF65-F5344CB8AC3E}">
        <p14:creationId xmlns:p14="http://schemas.microsoft.com/office/powerpoint/2010/main" val="298980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890631" y="1054139"/>
            <a:ext cx="10410738" cy="1957509"/>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3200" b="0" dirty="0"/>
              <a:t>Question 2: true or false - In many countries, restrictions to legal capacity prevent some persons with disabilities from opening bank accounts. (5 points)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19"/>
          <p:cNvSpPr txBox="1">
            <a:spLocks noGrp="1"/>
          </p:cNvSpPr>
          <p:nvPr>
            <p:ph type="body" idx="1"/>
          </p:nvPr>
        </p:nvSpPr>
        <p:spPr>
          <a:xfrm>
            <a:off x="890631" y="2845478"/>
            <a:ext cx="10410738" cy="3796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2400" dirty="0">
                <a:latin typeface="Futura Std Book" panose="020B0802020204020204" pitchFamily="34" charset="0"/>
              </a:rPr>
              <a:t>Correct answer: True </a:t>
            </a:r>
            <a:endParaRPr sz="2400" dirty="0">
              <a:latin typeface="Futura Std Book" panose="020B0802020204020204" pitchFamily="34" charset="0"/>
            </a:endParaRPr>
          </a:p>
          <a:p>
            <a:pPr marL="114300" indent="0">
              <a:buNone/>
            </a:pPr>
            <a:r>
              <a:rPr lang="en-US" sz="2400" dirty="0">
                <a:latin typeface="Futura Std Book" panose="020B0802020204020204" pitchFamily="34" charset="0"/>
              </a:rPr>
              <a:t>Expanded answer: </a:t>
            </a:r>
            <a:r>
              <a:rPr lang="en-PT" sz="2400" dirty="0">
                <a:latin typeface="Futura Std Book" panose="020B0802020204020204" pitchFamily="34" charset="0"/>
              </a:rPr>
              <a:t>persons with intellectual disabilities may be requested to have a guardian appointed to authorize transactions. Women with intellectual disabilities may face additional barriers which restrict their legal capacity, either in law or in practice. Substitute decision-making regimes may prevent signing an employment contract, and result in employers’ unwillingness to hire anyone under guardianship, to avoid legal hurdles.</a:t>
            </a:r>
            <a:endParaRPr sz="2400" dirty="0">
              <a:latin typeface="Futura Std Book" panose="020B0802020204020204" pitchFamily="34" charset="0"/>
            </a:endParaRPr>
          </a:p>
        </p:txBody>
      </p:sp>
      <p:sp>
        <p:nvSpPr>
          <p:cNvPr id="6" name="Google Shape;131;p22">
            <a:extLst>
              <a:ext uri="{FF2B5EF4-FFF2-40B4-BE49-F238E27FC236}">
                <a16:creationId xmlns:a16="http://schemas.microsoft.com/office/drawing/2014/main" id="{FB558F67-4C75-4847-BC81-006F197C5DC9}"/>
              </a:ext>
            </a:extLst>
          </p:cNvPr>
          <p:cNvSpPr txBox="1">
            <a:spLocks noGrp="1"/>
          </p:cNvSpPr>
          <p:nvPr>
            <p:ph type="title"/>
          </p:nvPr>
        </p:nvSpPr>
        <p:spPr>
          <a:xfrm>
            <a:off x="890631" y="1054139"/>
            <a:ext cx="10410738" cy="1957509"/>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2800" b="0" dirty="0"/>
              <a:t>Question 2: true or false - In many countries, restrictions to legal capacity prevent some persons with disabilities from opening bank accounts. (5 points)</a:t>
            </a:r>
          </a:p>
        </p:txBody>
      </p:sp>
    </p:spTree>
    <p:extLst>
      <p:ext uri="{BB962C8B-B14F-4D97-AF65-F5344CB8AC3E}">
        <p14:creationId xmlns:p14="http://schemas.microsoft.com/office/powerpoint/2010/main" val="14329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923925" y="969950"/>
            <a:ext cx="10439400" cy="210881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t>Question 3 - What is the proportion of persons with disabilities who are economically inactive in comparison to persons without disabilities? </a:t>
            </a:r>
            <a:br>
              <a:rPr lang="en-US" sz="3200" dirty="0"/>
            </a:br>
            <a:r>
              <a:rPr lang="en-US" sz="3200" dirty="0"/>
              <a:t>(5 points)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3" name="Rectangle 2"/>
          <p:cNvSpPr/>
          <p:nvPr/>
        </p:nvSpPr>
        <p:spPr>
          <a:xfrm>
            <a:off x="923926" y="6009433"/>
            <a:ext cx="10439400" cy="646331"/>
          </a:xfrm>
          <a:prstGeom prst="rect">
            <a:avLst/>
          </a:prstGeom>
        </p:spPr>
        <p:txBody>
          <a:bodyPr wrap="square">
            <a:spAutoFit/>
          </a:bodyPr>
          <a:lstStyle/>
          <a:p>
            <a:pPr algn="ctr"/>
            <a:r>
              <a:rPr lang="en-US" dirty="0">
                <a:latin typeface="Futura Std Book" panose="020B0802020204020204" pitchFamily="34" charset="0"/>
              </a:rPr>
              <a:t>Source: OECD, </a:t>
            </a:r>
            <a:r>
              <a:rPr lang="en-US" i="1" u="sng" dirty="0">
                <a:latin typeface="Futura Std Book" panose="020B0802020204020204" pitchFamily="34" charset="0"/>
                <a:hlinkClick r:id="rId3"/>
              </a:rPr>
              <a:t>Sickness, Disability and Work: Breaking the Barriers: A Synthesis of Findings across OECD Countries</a:t>
            </a:r>
            <a:r>
              <a:rPr lang="en-US" dirty="0">
                <a:latin typeface="Futura Std Book" panose="020B0802020204020204" pitchFamily="34" charset="0"/>
              </a:rPr>
              <a:t>, 2010. </a:t>
            </a:r>
            <a:endParaRPr lang="en-GB" dirty="0">
              <a:latin typeface="Futura Std Book" panose="020B0802020204020204" pitchFamily="34" charset="0"/>
            </a:endParaRPr>
          </a:p>
        </p:txBody>
      </p:sp>
      <p:sp>
        <p:nvSpPr>
          <p:cNvPr id="8" name="Google Shape;137;p23">
            <a:extLst>
              <a:ext uri="{FF2B5EF4-FFF2-40B4-BE49-F238E27FC236}">
                <a16:creationId xmlns:a16="http://schemas.microsoft.com/office/drawing/2014/main" id="{0BD812EC-7FAC-48AA-833A-EE650696638F}"/>
              </a:ext>
            </a:extLst>
          </p:cNvPr>
          <p:cNvSpPr txBox="1">
            <a:spLocks noGrp="1"/>
          </p:cNvSpPr>
          <p:nvPr>
            <p:ph type="title"/>
          </p:nvPr>
        </p:nvSpPr>
        <p:spPr>
          <a:xfrm>
            <a:off x="923925" y="969950"/>
            <a:ext cx="10439400" cy="2058476"/>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2400" dirty="0"/>
              <a:t>Question 3 - What is the proportion of persons with disabilities who are economically inactive in comparison to persons without disabilities? (5 points)</a:t>
            </a:r>
          </a:p>
        </p:txBody>
      </p:sp>
      <p:pic>
        <p:nvPicPr>
          <p:cNvPr id="10" name="Picture 9" descr="Figure II: A chart depicting percentage of economically inactive persons with disabilities vs. other persons in the OECD (the late 2000s). Persons with disabilities show 49% economically inactive vs. 20% for all other persons. Persons with disabilities showed 44% employed vs. 75% for all other persons. Persons with disabilities showed 7% other, not employed or inactive vs. 5% for all other persons. " title="Percentage of economically inactive persons with disabilities vs other persons in the OECD (late 2000s)">
            <a:extLst>
              <a:ext uri="{FF2B5EF4-FFF2-40B4-BE49-F238E27FC236}">
                <a16:creationId xmlns:a16="http://schemas.microsoft.com/office/drawing/2014/main" id="{0172AD9D-79BF-4569-817B-8DCA348D77B6}"/>
              </a:ext>
            </a:extLst>
          </p:cNvPr>
          <p:cNvPicPr>
            <a:picLocks noChangeAspect="1"/>
          </p:cNvPicPr>
          <p:nvPr/>
        </p:nvPicPr>
        <p:blipFill rotWithShape="1">
          <a:blip r:embed="rId4"/>
          <a:srcRect t="4784" b="16530"/>
          <a:stretch/>
        </p:blipFill>
        <p:spPr>
          <a:xfrm>
            <a:off x="3107793" y="2179913"/>
            <a:ext cx="5976413" cy="3829520"/>
          </a:xfrm>
          <a:prstGeom prst="rect">
            <a:avLst/>
          </a:prstGeom>
        </p:spPr>
      </p:pic>
    </p:spTree>
    <p:extLst>
      <p:ext uri="{BB962C8B-B14F-4D97-AF65-F5344CB8AC3E}">
        <p14:creationId xmlns:p14="http://schemas.microsoft.com/office/powerpoint/2010/main" val="1021317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960436" y="1029437"/>
            <a:ext cx="10412413" cy="1856638"/>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4 - What is the wage gap range for persons with disabilities? (7 points)</a:t>
            </a:r>
          </a:p>
        </p:txBody>
      </p:sp>
    </p:spTree>
    <p:extLst>
      <p:ext uri="{BB962C8B-B14F-4D97-AF65-F5344CB8AC3E}">
        <p14:creationId xmlns:p14="http://schemas.microsoft.com/office/powerpoint/2010/main" val="1053729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2" name="Picture 1" descr="Figure III: A chart depicting the wage gap for persons with disabilities compared to others (in 3 countries). Spain shows a 12% gap, United states shows a 13% gap and chile shows a 16% gap." title="Wage gap for persons with disabilities compared to others (3 countries)">
            <a:extLst>
              <a:ext uri="{FF2B5EF4-FFF2-40B4-BE49-F238E27FC236}">
                <a16:creationId xmlns:a16="http://schemas.microsoft.com/office/drawing/2014/main" id="{393E8043-2B0E-7843-99F9-AE3FCE543308}"/>
              </a:ext>
            </a:extLst>
          </p:cNvPr>
          <p:cNvPicPr>
            <a:picLocks noChangeAspect="1"/>
          </p:cNvPicPr>
          <p:nvPr/>
        </p:nvPicPr>
        <p:blipFill rotWithShape="1">
          <a:blip r:embed="rId3"/>
          <a:srcRect b="17308"/>
          <a:stretch/>
        </p:blipFill>
        <p:spPr>
          <a:xfrm>
            <a:off x="2093258" y="2063692"/>
            <a:ext cx="8005484" cy="3171450"/>
          </a:xfrm>
          <a:prstGeom prst="rect">
            <a:avLst/>
          </a:prstGeom>
        </p:spPr>
      </p:pic>
      <p:sp>
        <p:nvSpPr>
          <p:cNvPr id="3" name="Rectangle 2"/>
          <p:cNvSpPr/>
          <p:nvPr/>
        </p:nvSpPr>
        <p:spPr>
          <a:xfrm>
            <a:off x="960435" y="5579873"/>
            <a:ext cx="10412413" cy="923330"/>
          </a:xfrm>
          <a:prstGeom prst="rect">
            <a:avLst/>
          </a:prstGeom>
        </p:spPr>
        <p:txBody>
          <a:bodyPr wrap="square">
            <a:spAutoFit/>
          </a:bodyPr>
          <a:lstStyle/>
          <a:p>
            <a:pPr algn="ctr"/>
            <a:r>
              <a:rPr lang="en-US" dirty="0">
                <a:latin typeface="Futura Std Book" panose="020B0802020204020204" pitchFamily="34" charset="0"/>
              </a:rPr>
              <a:t>Source: National Statistical Institute of Spain, Erickson et al (2014) and Ministry of Social Development of Chile, as cited in UNDESA, </a:t>
            </a:r>
            <a:r>
              <a:rPr lang="en-US" i="1" u="sng" dirty="0">
                <a:latin typeface="Futura Std Book" panose="020B0802020204020204" pitchFamily="34" charset="0"/>
                <a:hlinkClick r:id="rId4"/>
              </a:rPr>
              <a:t>Disability and Development Report</a:t>
            </a:r>
            <a:r>
              <a:rPr lang="en-US" dirty="0">
                <a:latin typeface="Futura Std Book" panose="020B0802020204020204" pitchFamily="34" charset="0"/>
              </a:rPr>
              <a:t>, 2019, p. 159. </a:t>
            </a:r>
            <a:endParaRPr lang="en-GB" dirty="0">
              <a:latin typeface="Futura Std Book" panose="020B0802020204020204" pitchFamily="34" charset="0"/>
            </a:endParaRPr>
          </a:p>
        </p:txBody>
      </p:sp>
      <p:sp>
        <p:nvSpPr>
          <p:cNvPr id="7" name="Google Shape;143;p24">
            <a:extLst>
              <a:ext uri="{FF2B5EF4-FFF2-40B4-BE49-F238E27FC236}">
                <a16:creationId xmlns:a16="http://schemas.microsoft.com/office/drawing/2014/main" id="{998B4B79-0DD4-407B-AE72-4352A10BEB9D}"/>
              </a:ext>
            </a:extLst>
          </p:cNvPr>
          <p:cNvSpPr txBox="1">
            <a:spLocks noGrp="1"/>
          </p:cNvSpPr>
          <p:nvPr>
            <p:ph type="title"/>
          </p:nvPr>
        </p:nvSpPr>
        <p:spPr>
          <a:xfrm>
            <a:off x="960436" y="1029437"/>
            <a:ext cx="10412413" cy="1034255"/>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4 - What is the wage gap range for persons with disabilities? (7 points)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title"/>
          </p:nvPr>
        </p:nvSpPr>
        <p:spPr>
          <a:xfrm>
            <a:off x="961107" y="953351"/>
            <a:ext cx="10421268" cy="1090500"/>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5: Challenge! (10 points)</a:t>
            </a:r>
            <a:endParaRPr sz="3200" dirty="0"/>
          </a:p>
        </p:txBody>
      </p:sp>
      <p:sp>
        <p:nvSpPr>
          <p:cNvPr id="150" name="Google Shape;150;p25"/>
          <p:cNvSpPr txBox="1">
            <a:spLocks noGrp="1"/>
          </p:cNvSpPr>
          <p:nvPr>
            <p:ph type="body" idx="1"/>
          </p:nvPr>
        </p:nvSpPr>
        <p:spPr>
          <a:xfrm>
            <a:off x="960577" y="2177315"/>
            <a:ext cx="10421798"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Two members of your team have to share policies or practices in their countries that are aimed at guaranteeing sustained, inclusive and sustainable economic growth, full and productive employment and decent work for persons with disabilities. </a:t>
            </a:r>
            <a:endParaRPr b="1"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973458" y="979312"/>
            <a:ext cx="10402014"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pairs, discuss:</a:t>
            </a:r>
            <a:endParaRPr dirty="0">
              <a:latin typeface="Futura Std Book" panose="020B0802020204020204" pitchFamily="34" charset="0"/>
            </a:endParaRPr>
          </a:p>
        </p:txBody>
      </p:sp>
      <p:sp>
        <p:nvSpPr>
          <p:cNvPr id="146" name="Google Shape;146;p24"/>
          <p:cNvSpPr txBox="1">
            <a:spLocks noGrp="1"/>
          </p:cNvSpPr>
          <p:nvPr>
            <p:ph type="body" idx="1"/>
          </p:nvPr>
        </p:nvSpPr>
        <p:spPr>
          <a:xfrm>
            <a:off x="972921" y="3153550"/>
            <a:ext cx="10403664" cy="35274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3900">
                <a:latin typeface="Futura Std Book" panose="020B0802020204020204" pitchFamily="34" charset="0"/>
              </a:rPr>
              <a:t>Something you learned or that surprised you in this activity.</a:t>
            </a:r>
            <a:endParaRPr sz="3900">
              <a:latin typeface="Futura Std Book" panose="020B0802020204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973458" y="953351"/>
            <a:ext cx="10350568" cy="623779"/>
          </a:xfrm>
          <a:prstGeom prst="rect">
            <a:avLst/>
          </a:prstGeom>
        </p:spPr>
        <p:txBody>
          <a:bodyPr spcFirstLastPara="1" vert="horz" wrap="square" lIns="91425" tIns="45700" rIns="91425" bIns="45700" rtlCol="0" anchor="t" anchorCtr="0">
            <a:noAutofit/>
          </a:bodyPr>
          <a:lstStyle/>
          <a:p>
            <a:pPr>
              <a:spcBef>
                <a:spcPts val="0"/>
              </a:spcBef>
            </a:pPr>
            <a:r>
              <a:rPr lang="en-US" sz="3900" dirty="0">
                <a:latin typeface="Futura Std Book" panose="020B0802020204020204" pitchFamily="34" charset="0"/>
              </a:rPr>
              <a:t>Welcome!</a:t>
            </a:r>
            <a:endParaRPr sz="3900" dirty="0">
              <a:latin typeface="Futura Std Book" panose="020B0802020204020204" pitchFamily="34" charset="0"/>
            </a:endParaRPr>
          </a:p>
        </p:txBody>
      </p:sp>
      <p:sp>
        <p:nvSpPr>
          <p:cNvPr id="62" name="Google Shape;62;p10"/>
          <p:cNvSpPr txBox="1">
            <a:spLocks noGrp="1"/>
          </p:cNvSpPr>
          <p:nvPr>
            <p:ph type="body" idx="1"/>
          </p:nvPr>
        </p:nvSpPr>
        <p:spPr>
          <a:xfrm>
            <a:off x="972928" y="2110203"/>
            <a:ext cx="10352210" cy="4477800"/>
          </a:xfrm>
          <a:prstGeom prst="rect">
            <a:avLst/>
          </a:prstGeom>
        </p:spPr>
        <p:txBody>
          <a:bodyPr spcFirstLastPara="1" vert="horz" wrap="square" lIns="91425" tIns="45700" rIns="91425" bIns="45700" rtlCol="0" anchor="t" anchorCtr="0">
            <a:noAutofit/>
          </a:bodyPr>
          <a:lstStyle/>
          <a:p>
            <a:pPr marL="457200" indent="-419100">
              <a:spcBef>
                <a:spcPts val="360"/>
              </a:spcBef>
              <a:buSzPts val="3000"/>
              <a:buChar char="▪"/>
            </a:pPr>
            <a:r>
              <a:rPr lang="en-US" sz="3800" dirty="0">
                <a:latin typeface="Futura Std Book" panose="020B0802020204020204" pitchFamily="34" charset="0"/>
              </a:rPr>
              <a:t>You each have one minute to come to the front of the room, introduce yourself and share: </a:t>
            </a:r>
          </a:p>
          <a:p>
            <a:pPr marL="38100" indent="0">
              <a:spcBef>
                <a:spcPts val="360"/>
              </a:spcBef>
              <a:buSzPts val="3000"/>
              <a:buNone/>
            </a:pPr>
            <a:endParaRPr lang="en-US" sz="3800" b="1" dirty="0">
              <a:latin typeface="Futura Std Book" panose="020B0802020204020204" pitchFamily="34" charset="0"/>
            </a:endParaRPr>
          </a:p>
          <a:p>
            <a:pPr marL="38100" indent="0">
              <a:spcBef>
                <a:spcPts val="360"/>
              </a:spcBef>
              <a:buSzPts val="3000"/>
              <a:buNone/>
            </a:pPr>
            <a:r>
              <a:rPr lang="en-US" sz="3800" b="1" dirty="0">
                <a:latin typeface="Futura Std Book" panose="020B0802020204020204" pitchFamily="34" charset="0"/>
              </a:rPr>
              <a:t>What is something you are good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marL="0" lvl="0" indent="0" algn="ctr" rtl="0">
              <a:spcBef>
                <a:spcPts val="0"/>
              </a:spcBef>
              <a:spcAft>
                <a:spcPts val="0"/>
              </a:spcAft>
              <a:buClr>
                <a:schemeClr val="lt1"/>
              </a:buClr>
              <a:buSzPts val="2800"/>
              <a:buFont typeface="Arial"/>
              <a:buNone/>
            </a:pPr>
            <a:r>
              <a:rPr lang="en-US" dirty="0"/>
              <a:t>BREAK! Come back at :00</a:t>
            </a:r>
          </a:p>
        </p:txBody>
      </p:sp>
    </p:spTree>
    <p:extLst>
      <p:ext uri="{BB962C8B-B14F-4D97-AF65-F5344CB8AC3E}">
        <p14:creationId xmlns:p14="http://schemas.microsoft.com/office/powerpoint/2010/main" val="1021115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956680" y="968353"/>
            <a:ext cx="10410402"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Stereotypes - In Trios</a:t>
            </a:r>
            <a:endParaRPr dirty="0">
              <a:latin typeface="Futura Std Book" panose="020B0802020204020204" pitchFamily="34" charset="0"/>
            </a:endParaRPr>
          </a:p>
        </p:txBody>
      </p:sp>
      <p:sp>
        <p:nvSpPr>
          <p:cNvPr id="157" name="Google Shape;157;p26"/>
          <p:cNvSpPr txBox="1">
            <a:spLocks noGrp="1"/>
          </p:cNvSpPr>
          <p:nvPr>
            <p:ph type="body" idx="1"/>
          </p:nvPr>
        </p:nvSpPr>
        <p:spPr>
          <a:xfrm>
            <a:off x="956679" y="2685491"/>
            <a:ext cx="10410403" cy="25413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List the stereotypes you  know, have heard, or believe about persons with disabilities and employment. </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When thinking about these stereotypes also consider the type of employment or if someone is self-employed.</a:t>
            </a:r>
            <a:endParaRPr dirty="0">
              <a:latin typeface="Futura Std Book" panose="020B0802020204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62;p27">
            <a:extLst>
              <a:ext uri="{FF2B5EF4-FFF2-40B4-BE49-F238E27FC236}">
                <a16:creationId xmlns:a16="http://schemas.microsoft.com/office/drawing/2014/main" id="{553E6199-2178-1F41-8E33-4D52D95064B1}"/>
              </a:ext>
            </a:extLst>
          </p:cNvPr>
          <p:cNvSpPr txBox="1">
            <a:spLocks noGrp="1"/>
          </p:cNvSpPr>
          <p:nvPr/>
        </p:nvSpPr>
        <p:spPr>
          <a:xfrm>
            <a:off x="947956" y="887424"/>
            <a:ext cx="10405844" cy="10905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9pPr>
          </a:lstStyle>
          <a:p>
            <a:r>
              <a:rPr lang="en-US" sz="3200" dirty="0">
                <a:solidFill>
                  <a:schemeClr val="tx1"/>
                </a:solidFill>
                <a:latin typeface="Futura Std Book" panose="020B0802020204020204" pitchFamily="34" charset="0"/>
              </a:rPr>
              <a:t>Debates: One group argues in favor and another against the following statements</a:t>
            </a:r>
            <a:endParaRPr sz="3200" dirty="0">
              <a:solidFill>
                <a:schemeClr val="tx1"/>
              </a:solidFill>
              <a:latin typeface="Futura Std Book" panose="020B0802020204020204" pitchFamily="34" charset="0"/>
            </a:endParaRPr>
          </a:p>
        </p:txBody>
      </p:sp>
      <p:sp>
        <p:nvSpPr>
          <p:cNvPr id="5" name="Text Placeholder 4">
            <a:extLst>
              <a:ext uri="{FF2B5EF4-FFF2-40B4-BE49-F238E27FC236}">
                <a16:creationId xmlns:a16="http://schemas.microsoft.com/office/drawing/2014/main" id="{6925D539-0FB3-8841-8C46-F2F4681BA466}"/>
              </a:ext>
            </a:extLst>
          </p:cNvPr>
          <p:cNvSpPr>
            <a:spLocks noGrp="1"/>
          </p:cNvSpPr>
          <p:nvPr>
            <p:ph type="body" idx="1"/>
          </p:nvPr>
        </p:nvSpPr>
        <p:spPr>
          <a:xfrm>
            <a:off x="838200" y="2352290"/>
            <a:ext cx="10515600" cy="3813898"/>
          </a:xfrm>
        </p:spPr>
        <p:txBody>
          <a:bodyPr>
            <a:normAutofit fontScale="92500" lnSpcReduction="20000"/>
          </a:bodyPr>
          <a:lstStyle/>
          <a:p>
            <a:pPr marL="0" indent="0">
              <a:buNone/>
            </a:pPr>
            <a:r>
              <a:rPr lang="en-US" b="1" dirty="0">
                <a:latin typeface="Futura Std Book" panose="020B0802020204020204" pitchFamily="34" charset="0"/>
              </a:rPr>
              <a:t>G1 (in favor), G2 (against): </a:t>
            </a:r>
          </a:p>
          <a:p>
            <a:pPr marL="0" indent="0">
              <a:buNone/>
            </a:pPr>
            <a:r>
              <a:rPr lang="en-US" dirty="0">
                <a:latin typeface="Futura Std Book" panose="020B0802020204020204" pitchFamily="34" charset="0"/>
              </a:rPr>
              <a:t>“</a:t>
            </a:r>
            <a:r>
              <a:rPr lang="en-US" i="1" dirty="0">
                <a:latin typeface="Futura Std Book" panose="020B0802020204020204" pitchFamily="34" charset="0"/>
              </a:rPr>
              <a:t>Occupational health assessments are a necessary tool to determine whether a person is capable of working.</a:t>
            </a:r>
            <a:r>
              <a:rPr lang="en-US" dirty="0">
                <a:latin typeface="Futura Std Book" panose="020B0802020204020204" pitchFamily="34" charset="0"/>
              </a:rPr>
              <a:t>”</a:t>
            </a:r>
            <a:endParaRPr lang="en-PT" dirty="0">
              <a:latin typeface="Futura Std Book" panose="020B0802020204020204" pitchFamily="34" charset="0"/>
            </a:endParaRPr>
          </a:p>
          <a:p>
            <a:pPr marL="0" indent="0">
              <a:buNone/>
            </a:pPr>
            <a:endParaRPr lang="en-US" b="1" dirty="0">
              <a:latin typeface="Futura Std Book" panose="020B0802020204020204" pitchFamily="34" charset="0"/>
            </a:endParaRPr>
          </a:p>
          <a:p>
            <a:pPr marL="0" indent="0">
              <a:buNone/>
            </a:pPr>
            <a:r>
              <a:rPr lang="en-US" b="1" dirty="0">
                <a:latin typeface="Futura Std Book" panose="020B0802020204020204" pitchFamily="34" charset="0"/>
              </a:rPr>
              <a:t>G3 (in favor), G4 (against): </a:t>
            </a:r>
          </a:p>
          <a:p>
            <a:pPr marL="0" indent="0">
              <a:buNone/>
            </a:pPr>
            <a:r>
              <a:rPr lang="en-US" dirty="0">
                <a:latin typeface="Futura Std Book" panose="020B0802020204020204" pitchFamily="34" charset="0"/>
              </a:rPr>
              <a:t>“</a:t>
            </a:r>
            <a:r>
              <a:rPr lang="en-US" i="1" dirty="0">
                <a:latin typeface="Futura Std Book" panose="020B0802020204020204" pitchFamily="34" charset="0"/>
              </a:rPr>
              <a:t>Hiring people with disabilities is good for business</a:t>
            </a:r>
            <a:r>
              <a:rPr lang="en-US" dirty="0">
                <a:latin typeface="Futura Std Book" panose="020B0802020204020204" pitchFamily="34" charset="0"/>
              </a:rPr>
              <a:t>”</a:t>
            </a:r>
          </a:p>
          <a:p>
            <a:pPr marL="0" indent="0">
              <a:buNone/>
            </a:pPr>
            <a:endParaRPr lang="en-US" b="1" dirty="0">
              <a:latin typeface="Futura Std Book" panose="020B0802020204020204" pitchFamily="34" charset="0"/>
            </a:endParaRPr>
          </a:p>
          <a:p>
            <a:pPr marL="0" indent="0">
              <a:buNone/>
            </a:pPr>
            <a:r>
              <a:rPr lang="en-US" b="1" dirty="0">
                <a:latin typeface="Futura Std Book" panose="020B0802020204020204" pitchFamily="34" charset="0"/>
              </a:rPr>
              <a:t>G5 (in favor), G6 (against): </a:t>
            </a:r>
          </a:p>
          <a:p>
            <a:pPr marL="0" indent="0">
              <a:buNone/>
            </a:pPr>
            <a:r>
              <a:rPr lang="en-US" dirty="0">
                <a:latin typeface="Futura Std Book" panose="020B0802020204020204" pitchFamily="34" charset="0"/>
              </a:rPr>
              <a:t>“</a:t>
            </a:r>
            <a:r>
              <a:rPr lang="en-US" i="1" dirty="0">
                <a:latin typeface="Futura Std Book" panose="020B0802020204020204" pitchFamily="34" charset="0"/>
              </a:rPr>
              <a:t>Because of their impairment, people with disabilities can only do certain kinds of jobs.</a:t>
            </a:r>
            <a:r>
              <a:rPr lang="en-US" dirty="0">
                <a:latin typeface="Futura Std Book" panose="020B0802020204020204" pitchFamily="34" charset="0"/>
              </a:rPr>
              <a:t>”</a:t>
            </a:r>
          </a:p>
        </p:txBody>
      </p:sp>
    </p:spTree>
    <p:extLst>
      <p:ext uri="{BB962C8B-B14F-4D97-AF65-F5344CB8AC3E}">
        <p14:creationId xmlns:p14="http://schemas.microsoft.com/office/powerpoint/2010/main" val="4173810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3" name="Google Shape;163;p27"/>
          <p:cNvSpPr txBox="1">
            <a:spLocks noGrp="1"/>
          </p:cNvSpPr>
          <p:nvPr>
            <p:ph type="body" idx="1"/>
          </p:nvPr>
        </p:nvSpPr>
        <p:spPr>
          <a:xfrm>
            <a:off x="947956" y="2008452"/>
            <a:ext cx="10405844"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G1 (in favor), G2 (against): </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a:t>
            </a:r>
            <a:r>
              <a:rPr lang="en-US" i="1" dirty="0">
                <a:latin typeface="Futura Std Book" panose="020B0802020204020204" pitchFamily="34" charset="0"/>
              </a:rPr>
              <a:t>Occupational health assessments are a necessary tool to determine whether a person is capable of working.</a:t>
            </a:r>
            <a:r>
              <a:rPr lang="en-US" dirty="0">
                <a:latin typeface="Futura Std Book" panose="020B0802020204020204" pitchFamily="34" charset="0"/>
              </a:rPr>
              <a:t>”</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
        <p:nvSpPr>
          <p:cNvPr id="6" name="Google Shape;162;p27">
            <a:extLst>
              <a:ext uri="{FF2B5EF4-FFF2-40B4-BE49-F238E27FC236}">
                <a16:creationId xmlns:a16="http://schemas.microsoft.com/office/drawing/2014/main" id="{F6527B1C-748D-4623-9E7B-6231C528279E}"/>
              </a:ext>
            </a:extLst>
          </p:cNvPr>
          <p:cNvSpPr txBox="1">
            <a:spLocks noGrp="1"/>
          </p:cNvSpPr>
          <p:nvPr/>
        </p:nvSpPr>
        <p:spPr>
          <a:xfrm>
            <a:off x="947956" y="887424"/>
            <a:ext cx="10405844" cy="10905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9pPr>
          </a:lstStyle>
          <a:p>
            <a:r>
              <a:rPr lang="en-US" sz="3200" dirty="0">
                <a:solidFill>
                  <a:schemeClr val="tx1"/>
                </a:solidFill>
                <a:latin typeface="Futura Std Book" panose="020B0802020204020204" pitchFamily="34" charset="0"/>
              </a:rPr>
              <a:t>Debates: One group argues in favor and another against the following statements</a:t>
            </a:r>
            <a:endParaRPr sz="3200" dirty="0">
              <a:solidFill>
                <a:schemeClr val="tx1"/>
              </a:solidFill>
              <a:latin typeface="Futura Std Book" panose="020B0802020204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9" name="Google Shape;169;p28"/>
          <p:cNvSpPr txBox="1">
            <a:spLocks noGrp="1"/>
          </p:cNvSpPr>
          <p:nvPr>
            <p:ph type="body" idx="1"/>
          </p:nvPr>
        </p:nvSpPr>
        <p:spPr>
          <a:xfrm>
            <a:off x="947956" y="2008452"/>
            <a:ext cx="10405844"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G3 (in favor), G4 (against): </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a:t>
            </a:r>
            <a:r>
              <a:rPr lang="en-US" i="1" dirty="0">
                <a:latin typeface="Futura Std Book" panose="020B0802020204020204" pitchFamily="34" charset="0"/>
              </a:rPr>
              <a:t>Hiring people with disabilities is good for business</a:t>
            </a:r>
            <a:r>
              <a:rPr lang="en-US" dirty="0">
                <a:latin typeface="Futura Std Book" panose="020B0802020204020204" pitchFamily="34" charset="0"/>
              </a:rPr>
              <a:t>”</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
        <p:nvSpPr>
          <p:cNvPr id="6" name="Google Shape;162;p27">
            <a:extLst>
              <a:ext uri="{FF2B5EF4-FFF2-40B4-BE49-F238E27FC236}">
                <a16:creationId xmlns:a16="http://schemas.microsoft.com/office/drawing/2014/main" id="{38CEBDF7-33FF-454E-A4C9-ACD58D72D9E3}"/>
              </a:ext>
            </a:extLst>
          </p:cNvPr>
          <p:cNvSpPr txBox="1">
            <a:spLocks noGrp="1"/>
          </p:cNvSpPr>
          <p:nvPr/>
        </p:nvSpPr>
        <p:spPr>
          <a:xfrm>
            <a:off x="947956" y="887424"/>
            <a:ext cx="10405844" cy="10905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9pPr>
          </a:lstStyle>
          <a:p>
            <a:r>
              <a:rPr lang="en-US" sz="3200" dirty="0">
                <a:solidFill>
                  <a:schemeClr val="tx1"/>
                </a:solidFill>
                <a:latin typeface="Futura Std Book" panose="020B0802020204020204" pitchFamily="34" charset="0"/>
              </a:rPr>
              <a:t>Debates: One group argues in favor and another against the following statements</a:t>
            </a:r>
            <a:endParaRPr sz="3200" dirty="0">
              <a:solidFill>
                <a:schemeClr val="tx1"/>
              </a:solidFill>
              <a:latin typeface="Futura Std Book" panose="020B0802020204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5" name="Google Shape;175;p29"/>
          <p:cNvSpPr txBox="1">
            <a:spLocks noGrp="1"/>
          </p:cNvSpPr>
          <p:nvPr>
            <p:ph type="body" idx="1"/>
          </p:nvPr>
        </p:nvSpPr>
        <p:spPr>
          <a:xfrm>
            <a:off x="947956" y="1991674"/>
            <a:ext cx="10405844"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G5 (in favor), G6 (against): </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a:t>
            </a:r>
            <a:r>
              <a:rPr lang="en-US" i="1" dirty="0">
                <a:latin typeface="Futura Std Book" panose="020B0802020204020204" pitchFamily="34" charset="0"/>
              </a:rPr>
              <a:t>Because of their impairment, people with disabilities can only do certain kinds of jobs.</a:t>
            </a:r>
            <a:r>
              <a:rPr lang="en-US" dirty="0">
                <a:latin typeface="Futura Std Book" panose="020B0802020204020204" pitchFamily="34" charset="0"/>
              </a:rPr>
              <a:t>”</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
        <p:nvSpPr>
          <p:cNvPr id="6" name="Google Shape;162;p27">
            <a:extLst>
              <a:ext uri="{FF2B5EF4-FFF2-40B4-BE49-F238E27FC236}">
                <a16:creationId xmlns:a16="http://schemas.microsoft.com/office/drawing/2014/main" id="{65D9AB44-86CF-4DC6-ACD1-9DFA796FAF37}"/>
              </a:ext>
            </a:extLst>
          </p:cNvPr>
          <p:cNvSpPr txBox="1">
            <a:spLocks noGrp="1"/>
          </p:cNvSpPr>
          <p:nvPr/>
        </p:nvSpPr>
        <p:spPr>
          <a:xfrm>
            <a:off x="947956" y="887424"/>
            <a:ext cx="10405844" cy="10905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9pPr>
          </a:lstStyle>
          <a:p>
            <a:r>
              <a:rPr lang="en-US" sz="3200" dirty="0">
                <a:solidFill>
                  <a:schemeClr val="tx1"/>
                </a:solidFill>
                <a:latin typeface="Futura Std Book" panose="020B0802020204020204" pitchFamily="34" charset="0"/>
              </a:rPr>
              <a:t>Debates: One group argues in favor and another against the following statements</a:t>
            </a:r>
            <a:endParaRPr sz="3200" dirty="0">
              <a:solidFill>
                <a:schemeClr val="tx1"/>
              </a:solidFill>
              <a:latin typeface="Futura Std Book" panose="020B0802020204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0"/>
          <p:cNvSpPr txBox="1">
            <a:spLocks noGrp="1"/>
          </p:cNvSpPr>
          <p:nvPr>
            <p:ph type="title"/>
          </p:nvPr>
        </p:nvSpPr>
        <p:spPr>
          <a:xfrm>
            <a:off x="931513" y="1038035"/>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dirty="0"/>
              <a:t>Short Video</a:t>
            </a:r>
            <a:endParaRPr dirty="0"/>
          </a:p>
        </p:txBody>
      </p:sp>
      <p:sp>
        <p:nvSpPr>
          <p:cNvPr id="181" name="Google Shape;181;p30"/>
          <p:cNvSpPr txBox="1">
            <a:spLocks noGrp="1"/>
          </p:cNvSpPr>
          <p:nvPr>
            <p:ph type="body" idx="1"/>
          </p:nvPr>
        </p:nvSpPr>
        <p:spPr>
          <a:xfrm>
            <a:off x="931513" y="3229466"/>
            <a:ext cx="10428381" cy="15000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As you watch and listen, pay attention to the different situations highlighted and the issues shared and proposed. </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973123" y="1214198"/>
            <a:ext cx="10368792" cy="899828"/>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Map the actors in your country: </a:t>
            </a:r>
            <a:endParaRPr dirty="0">
              <a:latin typeface="Futura Std Book" panose="020B0802020204020204" pitchFamily="34" charset="0"/>
            </a:endParaRPr>
          </a:p>
        </p:txBody>
      </p:sp>
      <p:sp>
        <p:nvSpPr>
          <p:cNvPr id="187" name="Google Shape;187;p31"/>
          <p:cNvSpPr txBox="1">
            <a:spLocks noGrp="1"/>
          </p:cNvSpPr>
          <p:nvPr>
            <p:ph type="body" idx="1"/>
          </p:nvPr>
        </p:nvSpPr>
        <p:spPr>
          <a:xfrm>
            <a:off x="973123" y="2831285"/>
            <a:ext cx="10368792" cy="18054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Individually: draft a map of actors in the employment system for your country.  Keep it with you.</a:t>
            </a:r>
            <a:endParaRPr dirty="0">
              <a:latin typeface="Futura Std Book" panose="020B0802020204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Lunch Break! Come back at :00</a:t>
            </a:r>
          </a:p>
        </p:txBody>
      </p:sp>
    </p:spTree>
    <p:extLst>
      <p:ext uri="{BB962C8B-B14F-4D97-AF65-F5344CB8AC3E}">
        <p14:creationId xmlns:p14="http://schemas.microsoft.com/office/powerpoint/2010/main" val="2996007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2"/>
          <p:cNvSpPr txBox="1">
            <a:spLocks noGrp="1"/>
          </p:cNvSpPr>
          <p:nvPr>
            <p:ph type="title"/>
          </p:nvPr>
        </p:nvSpPr>
        <p:spPr>
          <a:xfrm>
            <a:off x="931512" y="988800"/>
            <a:ext cx="10427182"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Team work: Employment Barriers</a:t>
            </a:r>
            <a:endParaRPr dirty="0">
              <a:latin typeface="Futura Std Book" panose="020B0802020204020204" pitchFamily="34" charset="0"/>
            </a:endParaRPr>
          </a:p>
        </p:txBody>
      </p:sp>
      <p:sp>
        <p:nvSpPr>
          <p:cNvPr id="193" name="Google Shape;193;p32"/>
          <p:cNvSpPr txBox="1">
            <a:spLocks noGrp="1"/>
          </p:cNvSpPr>
          <p:nvPr>
            <p:ph type="body" idx="1"/>
          </p:nvPr>
        </p:nvSpPr>
        <p:spPr>
          <a:xfrm>
            <a:off x="931512" y="2079300"/>
            <a:ext cx="10427182" cy="3789900"/>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AutoNum type="arabicPeriod"/>
            </a:pPr>
            <a:r>
              <a:rPr lang="en-US" dirty="0">
                <a:latin typeface="Futura Std Book" panose="020B0802020204020204" pitchFamily="34" charset="0"/>
              </a:rPr>
              <a:t>Clara</a:t>
            </a:r>
            <a:endParaRPr dirty="0">
              <a:latin typeface="Futura Std Book" panose="020B0802020204020204" pitchFamily="34" charset="0"/>
            </a:endParaRPr>
          </a:p>
          <a:p>
            <a:pPr marL="457200" indent="-342900">
              <a:spcBef>
                <a:spcPts val="0"/>
              </a:spcBef>
              <a:buSzPts val="1800"/>
              <a:buAutoNum type="arabicPeriod"/>
            </a:pPr>
            <a:r>
              <a:rPr lang="en-US" dirty="0">
                <a:latin typeface="Futura Std Book" panose="020B0802020204020204" pitchFamily="34" charset="0"/>
              </a:rPr>
              <a:t>Raj</a:t>
            </a:r>
            <a:endParaRPr dirty="0">
              <a:latin typeface="Futura Std Book" panose="020B0802020204020204" pitchFamily="34" charset="0"/>
            </a:endParaRPr>
          </a:p>
          <a:p>
            <a:pPr marL="457200" indent="-342900">
              <a:spcBef>
                <a:spcPts val="0"/>
              </a:spcBef>
              <a:buSzPts val="1800"/>
              <a:buAutoNum type="arabicPeriod"/>
            </a:pPr>
            <a:r>
              <a:rPr lang="en-US" dirty="0">
                <a:latin typeface="Futura Std Book" panose="020B0802020204020204" pitchFamily="34" charset="0"/>
              </a:rPr>
              <a:t>Noah </a:t>
            </a:r>
            <a:endParaRPr dirty="0">
              <a:latin typeface="Futura Std Book" panose="020B0802020204020204" pitchFamily="34" charset="0"/>
            </a:endParaRPr>
          </a:p>
          <a:p>
            <a:pPr marL="457200" indent="-342900">
              <a:spcBef>
                <a:spcPts val="0"/>
              </a:spcBef>
              <a:buSzPts val="1800"/>
              <a:buAutoNum type="arabicPeriod"/>
            </a:pPr>
            <a:r>
              <a:rPr lang="en-US" dirty="0">
                <a:latin typeface="Futura Std Book" panose="020B0802020204020204" pitchFamily="34" charset="0"/>
              </a:rPr>
              <a:t>Ana</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Visit each station, read through the character card and write down specific barriers they and the actors in charge of making decisions might face. </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931512" y="998290"/>
            <a:ext cx="10426057" cy="723653"/>
          </a:xfrm>
          <a:prstGeom prst="rect">
            <a:avLst/>
          </a:prstGeom>
        </p:spPr>
        <p:txBody>
          <a:bodyPr spcFirstLastPara="1" vert="horz" wrap="square" lIns="91425" tIns="45700" rIns="91425" bIns="45700" rtlCol="0" anchor="t" anchorCtr="0">
            <a:noAutofit/>
          </a:bodyPr>
          <a:lstStyle/>
          <a:p>
            <a:pPr>
              <a:spcBef>
                <a:spcPts val="0"/>
              </a:spcBef>
            </a:pPr>
            <a:r>
              <a:rPr lang="en-US" dirty="0"/>
              <a:t>Objectives of the module</a:t>
            </a:r>
            <a:endParaRPr dirty="0"/>
          </a:p>
        </p:txBody>
      </p:sp>
      <p:sp>
        <p:nvSpPr>
          <p:cNvPr id="68" name="Google Shape;68;p11"/>
          <p:cNvSpPr txBox="1">
            <a:spLocks noGrp="1"/>
          </p:cNvSpPr>
          <p:nvPr>
            <p:ph type="body" idx="1"/>
          </p:nvPr>
        </p:nvSpPr>
        <p:spPr>
          <a:xfrm>
            <a:off x="930982" y="1862356"/>
            <a:ext cx="10427711" cy="4353886"/>
          </a:xfrm>
          <a:prstGeom prst="rect">
            <a:avLst/>
          </a:prstGeom>
        </p:spPr>
        <p:txBody>
          <a:bodyPr spcFirstLastPara="1" vert="horz" wrap="square" lIns="91425" tIns="45700" rIns="91425" bIns="45700" rtlCol="0" anchor="t" anchorCtr="0">
            <a:noAutofit/>
          </a:bodyPr>
          <a:lstStyle/>
          <a:p>
            <a:pPr marL="457200" indent="-323850">
              <a:spcBef>
                <a:spcPts val="360"/>
              </a:spcBef>
              <a:buSzPts val="1500"/>
              <a:buChar char="▪"/>
            </a:pPr>
            <a:r>
              <a:rPr lang="en-US" sz="2300" dirty="0">
                <a:latin typeface="Futura Std Book" panose="020B0802020204020204" pitchFamily="34" charset="0"/>
              </a:rPr>
              <a:t>Become familiar with the various components of the Office of the United Nations High Commissioner for Human Rights’ Resource Package on Promoting the Rights of Persons with Disabilities through the Sustainable Development Goals.</a:t>
            </a:r>
          </a:p>
          <a:p>
            <a:pPr marL="457200" indent="-323850">
              <a:spcBef>
                <a:spcPts val="0"/>
              </a:spcBef>
              <a:buSzPts val="1500"/>
              <a:buChar char="▪"/>
            </a:pPr>
            <a:r>
              <a:rPr lang="en-US" sz="2300" dirty="0">
                <a:latin typeface="Futura Std Book" panose="020B0802020204020204" pitchFamily="34" charset="0"/>
              </a:rPr>
              <a:t>Gain a better understanding of the situation of persons with disabilities with regards to employment.</a:t>
            </a:r>
          </a:p>
          <a:p>
            <a:pPr marL="457200" indent="-323850">
              <a:spcBef>
                <a:spcPts val="0"/>
              </a:spcBef>
              <a:buSzPts val="1500"/>
              <a:buChar char="▪"/>
            </a:pPr>
            <a:r>
              <a:rPr lang="en-US" sz="2300" dirty="0">
                <a:latin typeface="Futura Std Book" panose="020B0802020204020204" pitchFamily="34" charset="0"/>
              </a:rPr>
              <a:t>Identify concrete actions that policymakers can take to implement Sustainable Development Goal 8 in their own contexts.</a:t>
            </a:r>
            <a:endParaRPr sz="2300" dirty="0">
              <a:latin typeface="Futura Std Book" panose="020B0802020204020204" pitchFamily="34" charset="0"/>
            </a:endParaRPr>
          </a:p>
          <a:p>
            <a:pPr marL="457200" indent="-323850">
              <a:spcBef>
                <a:spcPts val="0"/>
              </a:spcBef>
              <a:buSzPts val="1500"/>
              <a:buChar char="▪"/>
            </a:pPr>
            <a:r>
              <a:rPr lang="en-US" sz="2300" dirty="0">
                <a:latin typeface="Futura Std Book" panose="020B0802020204020204" pitchFamily="34" charset="0"/>
              </a:rPr>
              <a:t>Learn how to obtain additional information for supporting the process of implementation of Sustainable Development Goal 8.</a:t>
            </a:r>
            <a:endParaRPr sz="2300" dirty="0">
              <a:latin typeface="Futura Std Book" panose="020B0802020204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3"/>
          <p:cNvSpPr txBox="1">
            <a:spLocks noGrp="1"/>
          </p:cNvSpPr>
          <p:nvPr>
            <p:ph type="title"/>
          </p:nvPr>
        </p:nvSpPr>
        <p:spPr>
          <a:xfrm>
            <a:off x="981309" y="923142"/>
            <a:ext cx="10312638" cy="857088"/>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dirty="0"/>
              <a:t>Employment Barriers - Stations</a:t>
            </a:r>
            <a:endParaRPr dirty="0"/>
          </a:p>
        </p:txBody>
      </p:sp>
      <p:sp>
        <p:nvSpPr>
          <p:cNvPr id="199" name="Google Shape;199;p33"/>
          <p:cNvSpPr txBox="1">
            <a:spLocks noGrp="1"/>
          </p:cNvSpPr>
          <p:nvPr>
            <p:ph type="body" idx="1"/>
          </p:nvPr>
        </p:nvSpPr>
        <p:spPr>
          <a:xfrm>
            <a:off x="985267" y="1886780"/>
            <a:ext cx="3756600" cy="676200"/>
          </a:xfrm>
          <a:prstGeom prst="rect">
            <a:avLst/>
          </a:prstGeom>
        </p:spPr>
        <p:txBody>
          <a:bodyPr spcFirstLastPara="1" vert="horz" wrap="square" lIns="91425" tIns="45700" rIns="91425" bIns="45700" rtlCol="0" anchor="b" anchorCtr="0">
            <a:noAutofit/>
          </a:bodyPr>
          <a:lstStyle/>
          <a:p>
            <a:pPr>
              <a:spcBef>
                <a:spcPts val="400"/>
              </a:spcBef>
            </a:pPr>
            <a:r>
              <a:rPr lang="en-US" dirty="0"/>
              <a:t>Barriers faced by character</a:t>
            </a:r>
            <a:endParaRPr dirty="0"/>
          </a:p>
        </p:txBody>
      </p:sp>
      <p:sp>
        <p:nvSpPr>
          <p:cNvPr id="200" name="Google Shape;200;p33"/>
          <p:cNvSpPr txBox="1">
            <a:spLocks noGrp="1"/>
          </p:cNvSpPr>
          <p:nvPr>
            <p:ph type="body" idx="2"/>
          </p:nvPr>
        </p:nvSpPr>
        <p:spPr>
          <a:xfrm>
            <a:off x="1069060" y="2669530"/>
            <a:ext cx="3756600" cy="3722881"/>
          </a:xfrm>
          <a:prstGeom prst="rect">
            <a:avLst/>
          </a:prstGeom>
        </p:spPr>
        <p:txBody>
          <a:bodyPr spcFirstLastPara="1" vert="horz" wrap="square" lIns="91425" tIns="45700" rIns="91425" bIns="45700" rtlCol="0" anchor="t" anchorCtr="0">
            <a:noAutofit/>
          </a:bodyPr>
          <a:lstStyle/>
          <a:p>
            <a:pPr marL="457200" indent="-355600">
              <a:spcBef>
                <a:spcPts val="400"/>
              </a:spcBef>
              <a:buSzPts val="2000"/>
              <a:buChar char="▪"/>
            </a:pPr>
            <a:r>
              <a:rPr lang="en-US" dirty="0"/>
              <a:t> </a:t>
            </a:r>
            <a:endParaRPr dirty="0"/>
          </a:p>
          <a:p>
            <a:pPr marL="457200" indent="-355600">
              <a:spcBef>
                <a:spcPts val="0"/>
              </a:spcBef>
              <a:buSzPts val="2000"/>
              <a:buChar char="▪"/>
            </a:pPr>
            <a:r>
              <a:rPr lang="en-US" dirty="0"/>
              <a:t> </a:t>
            </a:r>
            <a:endParaRPr dirty="0"/>
          </a:p>
          <a:p>
            <a:pPr marL="457200" indent="-355600">
              <a:spcBef>
                <a:spcPts val="0"/>
              </a:spcBef>
              <a:buSzPts val="2000"/>
              <a:buChar char="▪"/>
            </a:pPr>
            <a:r>
              <a:rPr lang="en-US" dirty="0"/>
              <a:t> </a:t>
            </a:r>
            <a:endParaRPr dirty="0"/>
          </a:p>
          <a:p>
            <a:pPr marL="457200" indent="-355600">
              <a:spcBef>
                <a:spcPts val="0"/>
              </a:spcBef>
              <a:buSzPts val="2000"/>
              <a:buChar char="▪"/>
            </a:pPr>
            <a:endParaRPr dirty="0"/>
          </a:p>
        </p:txBody>
      </p:sp>
      <p:sp>
        <p:nvSpPr>
          <p:cNvPr id="201" name="Google Shape;201;p33"/>
          <p:cNvSpPr txBox="1">
            <a:spLocks noGrp="1"/>
          </p:cNvSpPr>
          <p:nvPr>
            <p:ph type="body" idx="3"/>
          </p:nvPr>
        </p:nvSpPr>
        <p:spPr>
          <a:xfrm>
            <a:off x="6096000" y="1886780"/>
            <a:ext cx="3663000" cy="676200"/>
          </a:xfrm>
          <a:prstGeom prst="rect">
            <a:avLst/>
          </a:prstGeom>
        </p:spPr>
        <p:txBody>
          <a:bodyPr spcFirstLastPara="1" vert="horz" wrap="square" lIns="91425" tIns="45700" rIns="91425" bIns="45700" rtlCol="0" anchor="b" anchorCtr="0">
            <a:noAutofit/>
          </a:bodyPr>
          <a:lstStyle/>
          <a:p>
            <a:pPr>
              <a:spcBef>
                <a:spcPts val="400"/>
              </a:spcBef>
            </a:pPr>
            <a:r>
              <a:rPr lang="en-US" dirty="0"/>
              <a:t>Barriers faced by actors</a:t>
            </a:r>
            <a:endParaRPr dirty="0"/>
          </a:p>
        </p:txBody>
      </p:sp>
      <p:sp>
        <p:nvSpPr>
          <p:cNvPr id="202" name="Google Shape;202;p33"/>
          <p:cNvSpPr txBox="1">
            <a:spLocks noGrp="1"/>
          </p:cNvSpPr>
          <p:nvPr>
            <p:ph type="body" idx="4"/>
          </p:nvPr>
        </p:nvSpPr>
        <p:spPr>
          <a:xfrm>
            <a:off x="6155849" y="2669480"/>
            <a:ext cx="3663000" cy="3722931"/>
          </a:xfrm>
          <a:prstGeom prst="rect">
            <a:avLst/>
          </a:prstGeom>
        </p:spPr>
        <p:txBody>
          <a:bodyPr spcFirstLastPara="1" vert="horz" wrap="square" lIns="91425" tIns="45700" rIns="91425" bIns="45700" rtlCol="0" anchor="t" anchorCtr="0">
            <a:noAutofit/>
          </a:bodyPr>
          <a:lstStyle/>
          <a:p>
            <a:pPr marL="457200" indent="-355600">
              <a:spcBef>
                <a:spcPts val="400"/>
              </a:spcBef>
              <a:buSzPts val="2000"/>
              <a:buChar char="▪"/>
            </a:pPr>
            <a:r>
              <a:rPr lang="en-US" dirty="0"/>
              <a:t> </a:t>
            </a:r>
            <a:endParaRPr dirty="0"/>
          </a:p>
          <a:p>
            <a:pPr marL="457200" indent="-355600">
              <a:spcBef>
                <a:spcPts val="0"/>
              </a:spcBef>
              <a:buSzPts val="2000"/>
              <a:buChar char="▪"/>
            </a:pPr>
            <a:r>
              <a:rPr lang="en-US" dirty="0"/>
              <a:t> </a:t>
            </a:r>
            <a:endParaRPr dirty="0"/>
          </a:p>
          <a:p>
            <a:pPr marL="457200" indent="-355600">
              <a:spcBef>
                <a:spcPts val="0"/>
              </a:spcBef>
              <a:buSzPts val="2000"/>
              <a:buChar char="▪"/>
            </a:pPr>
            <a:r>
              <a:rPr lang="en-US" dirty="0"/>
              <a:t> </a:t>
            </a:r>
            <a:endParaRPr dirty="0"/>
          </a:p>
          <a:p>
            <a:pPr marL="457200" indent="-355600">
              <a:spcBef>
                <a:spcPts val="0"/>
              </a:spcBef>
              <a:buSzPts val="2000"/>
              <a:buChar char="▪"/>
            </a:pP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5"/>
          <p:cNvSpPr txBox="1">
            <a:spLocks noGrp="1"/>
          </p:cNvSpPr>
          <p:nvPr>
            <p:ph type="title"/>
          </p:nvPr>
        </p:nvSpPr>
        <p:spPr>
          <a:xfrm>
            <a:off x="956668" y="1029639"/>
            <a:ext cx="10402026" cy="627600"/>
          </a:xfrm>
          <a:prstGeom prst="rect">
            <a:avLst/>
          </a:prstGeom>
        </p:spPr>
        <p:txBody>
          <a:bodyPr spcFirstLastPara="1" vert="horz" wrap="square" lIns="91425" tIns="45700" rIns="91425" bIns="45700" rtlCol="0" anchor="t" anchorCtr="0">
            <a:noAutofit/>
          </a:bodyPr>
          <a:lstStyle/>
          <a:p>
            <a:pPr>
              <a:spcBef>
                <a:spcPts val="0"/>
              </a:spcBef>
            </a:pPr>
            <a:r>
              <a:rPr lang="en-US" dirty="0"/>
              <a:t>Maximize Employment</a:t>
            </a:r>
            <a:endParaRPr dirty="0"/>
          </a:p>
        </p:txBody>
      </p:sp>
      <p:sp>
        <p:nvSpPr>
          <p:cNvPr id="213" name="Google Shape;213;p35"/>
          <p:cNvSpPr txBox="1">
            <a:spLocks noGrp="1"/>
          </p:cNvSpPr>
          <p:nvPr>
            <p:ph type="body" idx="1"/>
          </p:nvPr>
        </p:nvSpPr>
        <p:spPr>
          <a:xfrm>
            <a:off x="1477080" y="3483121"/>
            <a:ext cx="9361201" cy="777300"/>
          </a:xfrm>
          <a:prstGeom prst="rect">
            <a:avLst/>
          </a:prstGeom>
        </p:spPr>
        <p:txBody>
          <a:bodyPr spcFirstLastPara="1" vert="horz" wrap="square" lIns="91425" tIns="45700" rIns="91425" bIns="45700" rtlCol="0" anchor="t" anchorCtr="0">
            <a:noAutofit/>
          </a:bodyPr>
          <a:lstStyle/>
          <a:p>
            <a:pPr marL="0" indent="0" algn="ctr">
              <a:spcBef>
                <a:spcPts val="360"/>
              </a:spcBef>
              <a:buNone/>
            </a:pPr>
            <a:r>
              <a:rPr lang="en-US" dirty="0">
                <a:latin typeface="Futura Std Book" panose="020B0802020204020204" pitchFamily="34" charset="0"/>
              </a:rPr>
              <a:t>What helps to have a good working experience?</a:t>
            </a:r>
            <a:endParaRPr dirty="0">
              <a:latin typeface="Futura Std Book" panose="020B0802020204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pic>
        <p:nvPicPr>
          <p:cNvPr id="5" name="image1.png" descr="SDG 8 icon">
            <a:extLst>
              <a:ext uri="{FF2B5EF4-FFF2-40B4-BE49-F238E27FC236}">
                <a16:creationId xmlns:a16="http://schemas.microsoft.com/office/drawing/2014/main" id="{22F96D34-E7B3-054A-A961-DA18B289C6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8971" y="2565044"/>
            <a:ext cx="574675" cy="5746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descr="Full and productive employment of persons with disabilities. SDG target 8.5"/>
          <p:cNvGraphicFramePr>
            <a:graphicFrameLocks noGrp="1"/>
          </p:cNvGraphicFramePr>
          <p:nvPr/>
        </p:nvGraphicFramePr>
        <p:xfrm>
          <a:off x="2513113" y="2069730"/>
          <a:ext cx="7289133" cy="3691519"/>
        </p:xfrm>
        <a:graphic>
          <a:graphicData uri="http://schemas.openxmlformats.org/drawingml/2006/table">
            <a:tbl>
              <a:tblPr bandRow="1"/>
              <a:tblGrid>
                <a:gridCol w="2293327">
                  <a:extLst>
                    <a:ext uri="{9D8B030D-6E8A-4147-A177-3AD203B41FA5}">
                      <a16:colId xmlns:a16="http://schemas.microsoft.com/office/drawing/2014/main" val="2169994122"/>
                    </a:ext>
                  </a:extLst>
                </a:gridCol>
                <a:gridCol w="1692824">
                  <a:extLst>
                    <a:ext uri="{9D8B030D-6E8A-4147-A177-3AD203B41FA5}">
                      <a16:colId xmlns:a16="http://schemas.microsoft.com/office/drawing/2014/main" val="3246022258"/>
                    </a:ext>
                  </a:extLst>
                </a:gridCol>
                <a:gridCol w="1636708">
                  <a:extLst>
                    <a:ext uri="{9D8B030D-6E8A-4147-A177-3AD203B41FA5}">
                      <a16:colId xmlns:a16="http://schemas.microsoft.com/office/drawing/2014/main" val="1352877295"/>
                    </a:ext>
                  </a:extLst>
                </a:gridCol>
                <a:gridCol w="1666274">
                  <a:extLst>
                    <a:ext uri="{9D8B030D-6E8A-4147-A177-3AD203B41FA5}">
                      <a16:colId xmlns:a16="http://schemas.microsoft.com/office/drawing/2014/main" val="2400088565"/>
                    </a:ext>
                  </a:extLst>
                </a:gridCol>
              </a:tblGrid>
              <a:tr h="438425">
                <a:tc gridSpan="4">
                  <a:txBody>
                    <a:bodyPr/>
                    <a:lstStyle/>
                    <a:p>
                      <a:pPr>
                        <a:lnSpc>
                          <a:spcPct val="115000"/>
                        </a:lnSpc>
                        <a:spcAft>
                          <a:spcPts val="0"/>
                        </a:spcAft>
                      </a:pPr>
                      <a:r>
                        <a:rPr lang="en-GB" sz="1200" b="1" i="0" dirty="0">
                          <a:latin typeface="Arial Black" panose="020B0604020202020204" pitchFamily="34" charset="0"/>
                          <a:cs typeface="Arial Black" panose="020B0604020202020204" pitchFamily="34" charset="0"/>
                        </a:rPr>
                        <a:t>Full and productive employment of persons with disabilities</a:t>
                      </a:r>
                    </a:p>
                  </a:txBody>
                  <a:tcPr marL="182880" marR="182880" marT="91440" marB="9144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44679577"/>
                  </a:ext>
                </a:extLst>
              </a:tr>
              <a:tr h="680744">
                <a:tc gridSpan="4">
                  <a:txBody>
                    <a:bodyPr/>
                    <a:lstStyle/>
                    <a:p>
                      <a:pPr marL="687388" indent="0">
                        <a:lnSpc>
                          <a:spcPct val="115000"/>
                        </a:lnSpc>
                        <a:spcAft>
                          <a:spcPts val="0"/>
                        </a:spcAft>
                        <a:tabLst/>
                      </a:pPr>
                      <a:r>
                        <a:rPr lang="en-GB" sz="1200" dirty="0"/>
                        <a:t>8.5 By 2030, achieve full and productive employment and decent work for all women and men, including for young people and persons with disabilities, and equal pay for work of equal value</a:t>
                      </a:r>
                    </a:p>
                  </a:txBody>
                  <a:tcPr marL="182880" marR="182880"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62542321"/>
                  </a:ext>
                </a:extLst>
              </a:tr>
              <a:tr h="2133778">
                <a:tc>
                  <a:txBody>
                    <a:bodyPr/>
                    <a:lstStyle/>
                    <a:p>
                      <a:pPr>
                        <a:lnSpc>
                          <a:spcPct val="115000"/>
                        </a:lnSpc>
                        <a:spcAft>
                          <a:spcPts val="0"/>
                        </a:spcAft>
                      </a:pPr>
                      <a:r>
                        <a:rPr lang="en-GB" sz="1200" dirty="0"/>
                        <a:t>Include the rights of persons with disabilities in labour law, including the prohibition of discrimination, the provision of reasonable accommodation and the right to return to work</a:t>
                      </a:r>
                    </a:p>
                  </a:txBody>
                  <a:tcPr marL="182880" marR="182880"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200" dirty="0"/>
                        <a:t>Adopt an action plan/strategy for the promotion of employment of persons with disabilities in both the private and public sector</a:t>
                      </a:r>
                    </a:p>
                  </a:txBody>
                  <a:tcPr marL="182880" marR="182880"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200" dirty="0"/>
                        <a:t>Carry out awareness-raising campaigns on the labour rights of persons with disabilities</a:t>
                      </a:r>
                    </a:p>
                  </a:txBody>
                  <a:tcPr marL="182880" marR="182880"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200" dirty="0"/>
                        <a:t>Measure and reduce the disability pay gap</a:t>
                      </a:r>
                    </a:p>
                  </a:txBody>
                  <a:tcPr marL="182880" marR="182880"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2065437"/>
                  </a:ext>
                </a:extLst>
              </a:tr>
              <a:tr h="438572">
                <a:tc gridSpan="4">
                  <a:txBody>
                    <a:bodyPr/>
                    <a:lstStyle/>
                    <a:p>
                      <a:pPr marL="285750" indent="-285750">
                        <a:lnSpc>
                          <a:spcPct val="115000"/>
                        </a:lnSpc>
                        <a:spcAft>
                          <a:spcPts val="0"/>
                        </a:spcAft>
                        <a:buClr>
                          <a:schemeClr val="bg2"/>
                        </a:buClr>
                        <a:buFont typeface="Arial" panose="020B0604020202020204" pitchFamily="34" charset="0"/>
                        <a:buChar char="•"/>
                      </a:pPr>
                      <a:r>
                        <a:rPr lang="en-GB" sz="1200" dirty="0"/>
                        <a:t>Related CRPD indicators:5.7, 5.11, 5.12, 13.14, 27.1, 27.4, 27.13, 27.16, 27.25</a:t>
                      </a:r>
                    </a:p>
                  </a:txBody>
                  <a:tcPr marL="182880" marR="182880"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2905325"/>
                  </a:ext>
                </a:extLst>
              </a:tr>
            </a:tbl>
          </a:graphicData>
        </a:graphic>
      </p:graphicFrame>
      <p:sp>
        <p:nvSpPr>
          <p:cNvPr id="7" name="Google Shape;212;p35">
            <a:extLst>
              <a:ext uri="{FF2B5EF4-FFF2-40B4-BE49-F238E27FC236}">
                <a16:creationId xmlns:a16="http://schemas.microsoft.com/office/drawing/2014/main" id="{1DCE1B5F-116B-420E-99C4-B407E39437E2}"/>
              </a:ext>
            </a:extLst>
          </p:cNvPr>
          <p:cNvSpPr txBox="1">
            <a:spLocks noGrp="1"/>
          </p:cNvSpPr>
          <p:nvPr>
            <p:ph type="title"/>
          </p:nvPr>
        </p:nvSpPr>
        <p:spPr>
          <a:xfrm>
            <a:off x="956668" y="1029639"/>
            <a:ext cx="10402026" cy="627600"/>
          </a:xfrm>
          <a:prstGeom prst="rect">
            <a:avLst/>
          </a:prstGeom>
        </p:spPr>
        <p:txBody>
          <a:bodyPr spcFirstLastPara="1" vert="horz" wrap="square" lIns="91425" tIns="45700" rIns="91425" bIns="45700" rtlCol="0" anchor="t" anchorCtr="0">
            <a:noAutofit/>
          </a:bodyPr>
          <a:lstStyle/>
          <a:p>
            <a:pPr>
              <a:spcBef>
                <a:spcPts val="0"/>
              </a:spcBef>
            </a:pPr>
            <a:r>
              <a:rPr lang="en-US" dirty="0"/>
              <a:t>Maximize Employment</a:t>
            </a: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pic>
        <p:nvPicPr>
          <p:cNvPr id="5" name="image1.png" descr="SDG goal 8 icon - Decent work and economic growth">
            <a:extLst>
              <a:ext uri="{FF2B5EF4-FFF2-40B4-BE49-F238E27FC236}">
                <a16:creationId xmlns:a16="http://schemas.microsoft.com/office/drawing/2014/main" id="{FD6BF637-6FFA-D945-ACD8-709B55E99C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707" y="2471115"/>
            <a:ext cx="574675" cy="5746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descr="Self employment of persons with disabilities. SDG target 8.3."/>
          <p:cNvGraphicFramePr>
            <a:graphicFrameLocks noGrp="1"/>
          </p:cNvGraphicFramePr>
          <p:nvPr/>
        </p:nvGraphicFramePr>
        <p:xfrm>
          <a:off x="2363029" y="1960127"/>
          <a:ext cx="7184963" cy="4294514"/>
        </p:xfrm>
        <a:graphic>
          <a:graphicData uri="http://schemas.openxmlformats.org/drawingml/2006/table">
            <a:tbl>
              <a:tblPr bandRow="1"/>
              <a:tblGrid>
                <a:gridCol w="2394739">
                  <a:extLst>
                    <a:ext uri="{9D8B030D-6E8A-4147-A177-3AD203B41FA5}">
                      <a16:colId xmlns:a16="http://schemas.microsoft.com/office/drawing/2014/main" val="630983725"/>
                    </a:ext>
                  </a:extLst>
                </a:gridCol>
                <a:gridCol w="2394739">
                  <a:extLst>
                    <a:ext uri="{9D8B030D-6E8A-4147-A177-3AD203B41FA5}">
                      <a16:colId xmlns:a16="http://schemas.microsoft.com/office/drawing/2014/main" val="2277161718"/>
                    </a:ext>
                  </a:extLst>
                </a:gridCol>
                <a:gridCol w="2395485">
                  <a:extLst>
                    <a:ext uri="{9D8B030D-6E8A-4147-A177-3AD203B41FA5}">
                      <a16:colId xmlns:a16="http://schemas.microsoft.com/office/drawing/2014/main" val="2783833540"/>
                    </a:ext>
                  </a:extLst>
                </a:gridCol>
              </a:tblGrid>
              <a:tr h="232354">
                <a:tc gridSpan="3">
                  <a:txBody>
                    <a:bodyPr/>
                    <a:lstStyle/>
                    <a:p>
                      <a:pPr>
                        <a:lnSpc>
                          <a:spcPct val="115000"/>
                        </a:lnSpc>
                        <a:spcAft>
                          <a:spcPts val="0"/>
                        </a:spcAft>
                      </a:pPr>
                      <a:r>
                        <a:rPr lang="en-GB" sz="1200" b="1" i="0" dirty="0">
                          <a:latin typeface="Arial Black" panose="020B0604020202020204" pitchFamily="34" charset="0"/>
                          <a:cs typeface="Arial Black" panose="020B0604020202020204" pitchFamily="34" charset="0"/>
                        </a:rPr>
                        <a:t>Self-employment of persons with disabilities </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64094570"/>
                  </a:ext>
                </a:extLst>
              </a:tr>
              <a:tr h="1248088">
                <a:tc gridSpan="3">
                  <a:txBody>
                    <a:bodyPr/>
                    <a:lstStyle/>
                    <a:p>
                      <a:pPr marL="750888" indent="0">
                        <a:lnSpc>
                          <a:spcPct val="115000"/>
                        </a:lnSpc>
                        <a:spcAft>
                          <a:spcPts val="600"/>
                        </a:spcAft>
                        <a:tabLst/>
                      </a:pPr>
                      <a:r>
                        <a:rPr lang="en-GB" sz="1200" dirty="0"/>
                        <a:t>8.3 Promote development-oriented policies that support productive activities, decent job creation, entrepreneurship, creativity and innovation, and encourage the formalization and growth of micro-, small- and medium-sized enterprises, including through access to financial services</a:t>
                      </a:r>
                    </a:p>
                    <a:p>
                      <a:pPr marL="750888" indent="0">
                        <a:lnSpc>
                          <a:spcPct val="115000"/>
                        </a:lnSpc>
                        <a:spcAft>
                          <a:spcPts val="600"/>
                        </a:spcAft>
                        <a:tabLst/>
                      </a:pPr>
                      <a:r>
                        <a:rPr lang="en-GB" sz="1200" dirty="0"/>
                        <a:t>8.10 Strengthen the capacity of domestic financial institutions to encourage and expand access to banking, insurance and financial services for all</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88906108"/>
                  </a:ext>
                </a:extLst>
              </a:tr>
              <a:tr h="2009888">
                <a:tc>
                  <a:txBody>
                    <a:bodyPr/>
                    <a:lstStyle/>
                    <a:p>
                      <a:pPr>
                        <a:lnSpc>
                          <a:spcPct val="115000"/>
                        </a:lnSpc>
                        <a:spcAft>
                          <a:spcPts val="0"/>
                        </a:spcAft>
                      </a:pPr>
                      <a:r>
                        <a:rPr lang="en-GB" sz="1200" dirty="0"/>
                        <a:t>Ensure that mainstream vocational and entrepreneurship training are inclusive of persons with disabilities and that supportive targeted training is available to them</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200" dirty="0"/>
                        <a:t>Adopt legal and regulatory measures to ensure the equal participation of persons with disabilities in business organizations and equal access to financial services, including micro-finance and credit schemes</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200" dirty="0"/>
                        <a:t>Make business development services available for persons with disabilities</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44155304"/>
                  </a:ext>
                </a:extLst>
              </a:tr>
              <a:tr h="605559">
                <a:tc gridSpan="3">
                  <a:txBody>
                    <a:bodyPr/>
                    <a:lstStyle/>
                    <a:p>
                      <a:pPr marL="285750" indent="-285750">
                        <a:lnSpc>
                          <a:spcPct val="115000"/>
                        </a:lnSpc>
                        <a:spcAft>
                          <a:spcPts val="0"/>
                        </a:spcAft>
                        <a:buClr>
                          <a:schemeClr val="bg2"/>
                        </a:buClr>
                        <a:buFont typeface="Arial" panose="020B0604020202020204" pitchFamily="34" charset="0"/>
                        <a:buChar char="•"/>
                      </a:pPr>
                      <a:r>
                        <a:rPr lang="en-GB" sz="1200" dirty="0"/>
                        <a:t>Related CRPD indicators: 9.3, 9.4, 12.1, 12.2, 12.15, 19.12, 19.13, 19.26, 24.5, 24.20, 24.27, 27.1, 27.4, 27.12, 27.15, 27.19, 28.3, 28.4, 28.5, 28.14</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38864693"/>
                  </a:ext>
                </a:extLst>
              </a:tr>
            </a:tbl>
          </a:graphicData>
        </a:graphic>
      </p:graphicFrame>
      <p:sp>
        <p:nvSpPr>
          <p:cNvPr id="7" name="Google Shape;212;p35">
            <a:extLst>
              <a:ext uri="{FF2B5EF4-FFF2-40B4-BE49-F238E27FC236}">
                <a16:creationId xmlns:a16="http://schemas.microsoft.com/office/drawing/2014/main" id="{3336C2A3-803B-428C-B72F-4DB231E39428}"/>
              </a:ext>
            </a:extLst>
          </p:cNvPr>
          <p:cNvSpPr txBox="1">
            <a:spLocks noGrp="1"/>
          </p:cNvSpPr>
          <p:nvPr>
            <p:ph type="title"/>
          </p:nvPr>
        </p:nvSpPr>
        <p:spPr>
          <a:xfrm>
            <a:off x="956668" y="1029639"/>
            <a:ext cx="10402026" cy="627600"/>
          </a:xfrm>
          <a:prstGeom prst="rect">
            <a:avLst/>
          </a:prstGeom>
        </p:spPr>
        <p:txBody>
          <a:bodyPr spcFirstLastPara="1" vert="horz" wrap="square" lIns="91425" tIns="45700" rIns="91425" bIns="45700" rtlCol="0" anchor="t" anchorCtr="0">
            <a:noAutofit/>
          </a:bodyPr>
          <a:lstStyle/>
          <a:p>
            <a:pPr>
              <a:spcBef>
                <a:spcPts val="0"/>
              </a:spcBef>
            </a:pPr>
            <a:r>
              <a:rPr lang="en-US" dirty="0"/>
              <a:t>Maximize Employment</a:t>
            </a: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pic>
        <p:nvPicPr>
          <p:cNvPr id="4097" name="image1.png" descr="SDG goal 8 icon - Decent work and economic grow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218" y="2665131"/>
            <a:ext cx="574675" cy="5746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descr="Protection of labour rights of persons with disabilities. SDG target 8.7, 8.8"/>
          <p:cNvGraphicFramePr>
            <a:graphicFrameLocks noGrp="1"/>
          </p:cNvGraphicFramePr>
          <p:nvPr/>
        </p:nvGraphicFramePr>
        <p:xfrm>
          <a:off x="2200421" y="2155234"/>
          <a:ext cx="7791157" cy="3964178"/>
        </p:xfrm>
        <a:graphic>
          <a:graphicData uri="http://schemas.openxmlformats.org/drawingml/2006/table">
            <a:tbl>
              <a:tblPr bandRow="1"/>
              <a:tblGrid>
                <a:gridCol w="2051280">
                  <a:extLst>
                    <a:ext uri="{9D8B030D-6E8A-4147-A177-3AD203B41FA5}">
                      <a16:colId xmlns:a16="http://schemas.microsoft.com/office/drawing/2014/main" val="575593487"/>
                    </a:ext>
                  </a:extLst>
                </a:gridCol>
                <a:gridCol w="1940943">
                  <a:extLst>
                    <a:ext uri="{9D8B030D-6E8A-4147-A177-3AD203B41FA5}">
                      <a16:colId xmlns:a16="http://schemas.microsoft.com/office/drawing/2014/main" val="297091766"/>
                    </a:ext>
                  </a:extLst>
                </a:gridCol>
                <a:gridCol w="1824164">
                  <a:extLst>
                    <a:ext uri="{9D8B030D-6E8A-4147-A177-3AD203B41FA5}">
                      <a16:colId xmlns:a16="http://schemas.microsoft.com/office/drawing/2014/main" val="3936927418"/>
                    </a:ext>
                  </a:extLst>
                </a:gridCol>
                <a:gridCol w="1974770">
                  <a:extLst>
                    <a:ext uri="{9D8B030D-6E8A-4147-A177-3AD203B41FA5}">
                      <a16:colId xmlns:a16="http://schemas.microsoft.com/office/drawing/2014/main" val="2881565959"/>
                    </a:ext>
                  </a:extLst>
                </a:gridCol>
              </a:tblGrid>
              <a:tr h="298058">
                <a:tc gridSpan="4">
                  <a:txBody>
                    <a:bodyPr/>
                    <a:lstStyle/>
                    <a:p>
                      <a:pPr>
                        <a:lnSpc>
                          <a:spcPct val="114000"/>
                        </a:lnSpc>
                        <a:spcAft>
                          <a:spcPts val="600"/>
                        </a:spcAft>
                      </a:pPr>
                      <a:r>
                        <a:rPr lang="en-GB" sz="1200" b="1" i="0" dirty="0">
                          <a:latin typeface="Arial Black" panose="020B0604020202020204" pitchFamily="34" charset="0"/>
                          <a:cs typeface="Arial Black" panose="020B0604020202020204" pitchFamily="34" charset="0"/>
                        </a:rPr>
                        <a:t>Protection of labour rights of persons with disabilities</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67892341"/>
                  </a:ext>
                </a:extLst>
              </a:tr>
              <a:tr h="1542239">
                <a:tc gridSpan="4">
                  <a:txBody>
                    <a:bodyPr/>
                    <a:lstStyle/>
                    <a:p>
                      <a:pPr marL="687388" indent="0">
                        <a:lnSpc>
                          <a:spcPct val="114000"/>
                        </a:lnSpc>
                        <a:spcAft>
                          <a:spcPts val="600"/>
                        </a:spcAft>
                        <a:tabLst/>
                      </a:pPr>
                      <a:r>
                        <a:rPr lang="en-GB" sz="1200" dirty="0"/>
                        <a:t>8.8 Protect labour rights and promote safe and secure working environments for all workers, including migrant workers, in particular women migrants, and those in precarious employment</a:t>
                      </a:r>
                    </a:p>
                    <a:p>
                      <a:pPr marL="687388" indent="0">
                        <a:lnSpc>
                          <a:spcPct val="114000"/>
                        </a:lnSpc>
                        <a:spcAft>
                          <a:spcPts val="600"/>
                        </a:spcAft>
                        <a:tabLst/>
                      </a:pPr>
                      <a:r>
                        <a:rPr lang="en-GB" sz="1200" dirty="0"/>
                        <a:t>8.7 Take immediate and effective measures to eradicate forced labour, end modern slavery and human trafficking and secure the prohibition and elimination of the worst forms of child labour, including recruitment and use of child soldiers, and by 2025 end child labour in all its forms</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02674740"/>
                  </a:ext>
                </a:extLst>
              </a:tr>
              <a:tr h="1613647">
                <a:tc>
                  <a:txBody>
                    <a:bodyPr/>
                    <a:lstStyle/>
                    <a:p>
                      <a:pPr>
                        <a:lnSpc>
                          <a:spcPct val="114000"/>
                        </a:lnSpc>
                        <a:spcAft>
                          <a:spcPts val="600"/>
                        </a:spcAft>
                      </a:pPr>
                      <a:r>
                        <a:rPr lang="en-GB" sz="1200" dirty="0"/>
                        <a:t>Ensure freedom of association to persons with disabilities to create and participate in trade unions</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4000"/>
                        </a:lnSpc>
                        <a:spcAft>
                          <a:spcPts val="600"/>
                        </a:spcAft>
                      </a:pPr>
                      <a:r>
                        <a:rPr lang="en-GB" sz="1200" dirty="0"/>
                        <a:t>Ensure that occupational health assessments do not prevent access to employment, based on impairments</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4000"/>
                        </a:lnSpc>
                        <a:spcAft>
                          <a:spcPts val="600"/>
                        </a:spcAft>
                      </a:pPr>
                      <a:r>
                        <a:rPr lang="en-GB" sz="1200" dirty="0"/>
                        <a:t>Incorporate accessibility in all its dimensions as a key element of occupational health and safety</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4000"/>
                        </a:lnSpc>
                        <a:spcAft>
                          <a:spcPts val="600"/>
                        </a:spcAft>
                      </a:pPr>
                      <a:r>
                        <a:rPr lang="en-GB" sz="1200" dirty="0"/>
                        <a:t>Adopt disability inclusive strategies against forced labour, including measures to end forced begging and other forms of exploitation</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1952841"/>
                  </a:ext>
                </a:extLst>
              </a:tr>
              <a:tr h="375331">
                <a:tc gridSpan="4">
                  <a:txBody>
                    <a:bodyPr/>
                    <a:lstStyle/>
                    <a:p>
                      <a:pPr marL="285750" indent="-285750">
                        <a:lnSpc>
                          <a:spcPct val="150000"/>
                        </a:lnSpc>
                        <a:spcAft>
                          <a:spcPts val="600"/>
                        </a:spcAft>
                        <a:buClr>
                          <a:schemeClr val="bg2"/>
                        </a:buClr>
                        <a:buFont typeface="Arial" panose="020B0604020202020204" pitchFamily="34" charset="0"/>
                        <a:buChar char="•"/>
                      </a:pPr>
                      <a:r>
                        <a:rPr lang="en-GB" sz="1200" dirty="0"/>
                        <a:t>Related CRPD indicators:16.1, 16.3, 16.13, 27.1, 27.2, 27.5, 27.7, 29.9, 29.11, 29.23</a:t>
                      </a:r>
                    </a:p>
                  </a:txBody>
                  <a:tcPr marT="91440" marB="9144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68011644"/>
                  </a:ext>
                </a:extLst>
              </a:tr>
            </a:tbl>
          </a:graphicData>
        </a:graphic>
      </p:graphicFrame>
      <p:sp>
        <p:nvSpPr>
          <p:cNvPr id="7" name="Google Shape;212;p35">
            <a:extLst>
              <a:ext uri="{FF2B5EF4-FFF2-40B4-BE49-F238E27FC236}">
                <a16:creationId xmlns:a16="http://schemas.microsoft.com/office/drawing/2014/main" id="{A7C8A6D3-CE02-44C9-8F8E-F0968CDF0F81}"/>
              </a:ext>
            </a:extLst>
          </p:cNvPr>
          <p:cNvSpPr txBox="1">
            <a:spLocks noGrp="1"/>
          </p:cNvSpPr>
          <p:nvPr>
            <p:ph type="title"/>
          </p:nvPr>
        </p:nvSpPr>
        <p:spPr>
          <a:xfrm>
            <a:off x="956668" y="1029639"/>
            <a:ext cx="10402026" cy="627600"/>
          </a:xfrm>
          <a:prstGeom prst="rect">
            <a:avLst/>
          </a:prstGeom>
        </p:spPr>
        <p:txBody>
          <a:bodyPr spcFirstLastPara="1" vert="horz" wrap="square" lIns="91425" tIns="45700" rIns="91425" bIns="45700" rtlCol="0" anchor="t" anchorCtr="0">
            <a:noAutofit/>
          </a:bodyPr>
          <a:lstStyle/>
          <a:p>
            <a:pPr>
              <a:spcBef>
                <a:spcPts val="0"/>
              </a:spcBef>
            </a:pPr>
            <a:r>
              <a:rPr lang="en-US" dirty="0"/>
              <a:t>Maximize Employment</a:t>
            </a: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xfrm>
            <a:off x="956679" y="977867"/>
            <a:ext cx="10376847" cy="649597"/>
          </a:xfrm>
          <a:prstGeom prst="rect">
            <a:avLst/>
          </a:prstGeom>
        </p:spPr>
        <p:txBody>
          <a:bodyPr spcFirstLastPara="1" vert="horz" wrap="square" lIns="91425" tIns="45700" rIns="91425" bIns="45700" rtlCol="0" anchor="t" anchorCtr="0">
            <a:noAutofit/>
          </a:bodyPr>
          <a:lstStyle/>
          <a:p>
            <a:pPr>
              <a:spcBef>
                <a:spcPts val="0"/>
              </a:spcBef>
            </a:pPr>
            <a:r>
              <a:rPr lang="en-US" dirty="0"/>
              <a:t>Let’s Go On A Work Journey</a:t>
            </a:r>
            <a:endParaRPr dirty="0"/>
          </a:p>
        </p:txBody>
      </p:sp>
      <p:sp>
        <p:nvSpPr>
          <p:cNvPr id="240" name="Google Shape;240;p39"/>
          <p:cNvSpPr txBox="1">
            <a:spLocks noGrp="1"/>
          </p:cNvSpPr>
          <p:nvPr>
            <p:ph type="body" idx="1"/>
          </p:nvPr>
        </p:nvSpPr>
        <p:spPr>
          <a:xfrm>
            <a:off x="956679" y="2185054"/>
            <a:ext cx="10378493" cy="4477800"/>
          </a:xfrm>
          <a:prstGeom prst="rect">
            <a:avLst/>
          </a:prstGeom>
        </p:spPr>
        <p:txBody>
          <a:bodyPr spcFirstLastPara="1" vert="horz" wrap="square" lIns="91425" tIns="45700" rIns="91425" bIns="45700" rtlCol="0" anchor="t" anchorCtr="0">
            <a:noAutofit/>
          </a:bodyPr>
          <a:lstStyle/>
          <a:p>
            <a:pPr marL="274320" lvl="1"/>
            <a:r>
              <a:rPr lang="en-PT" dirty="0">
                <a:latin typeface="Futura Std Book" panose="020B0802020204020204" pitchFamily="34" charset="0"/>
              </a:rPr>
              <a:t>What policies or practices should be in place to ensure that this character has a good working experience, and that the character’s job is accessible? </a:t>
            </a:r>
          </a:p>
          <a:p>
            <a:pPr marL="274320" lvl="1"/>
            <a:r>
              <a:rPr lang="en-PT" dirty="0">
                <a:latin typeface="Futura Std Book" panose="020B0802020204020204" pitchFamily="34" charset="0"/>
              </a:rPr>
              <a:t>What policies or practices should be in place to prevent this situation from happening again? </a:t>
            </a:r>
          </a:p>
          <a:p>
            <a:pPr marL="274320" lvl="1"/>
            <a:r>
              <a:rPr lang="en-PT" dirty="0">
                <a:latin typeface="Futura Std Book" panose="020B0802020204020204" pitchFamily="34" charset="0"/>
              </a:rPr>
              <a:t>Who, in your country, would have the power to put these in place?</a:t>
            </a:r>
          </a:p>
          <a:p>
            <a:pPr marL="274320" lvl="1"/>
            <a:r>
              <a:rPr lang="en-PT" dirty="0">
                <a:latin typeface="Futura Std Book" panose="020B0802020204020204" pitchFamily="34" charset="0"/>
              </a:rPr>
              <a:t>What would be needed - to ensure consultation with people with disabilities - to have these policies in place?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Break! Come back at :00</a:t>
            </a:r>
          </a:p>
        </p:txBody>
      </p:sp>
    </p:spTree>
    <p:extLst>
      <p:ext uri="{BB962C8B-B14F-4D97-AF65-F5344CB8AC3E}">
        <p14:creationId xmlns:p14="http://schemas.microsoft.com/office/powerpoint/2010/main" val="446478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2"/>
          <p:cNvSpPr txBox="1">
            <a:spLocks noGrp="1"/>
          </p:cNvSpPr>
          <p:nvPr>
            <p:ph type="title"/>
          </p:nvPr>
        </p:nvSpPr>
        <p:spPr>
          <a:xfrm>
            <a:off x="943660" y="1014411"/>
            <a:ext cx="10498923" cy="730499"/>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4000" dirty="0"/>
              <a:t>Gallery round in pairs</a:t>
            </a:r>
            <a:endParaRPr sz="4000" dirty="0">
              <a:latin typeface="Futura Std Book" panose="020B0802020204020204" pitchFamily="34" charset="0"/>
            </a:endParaRPr>
          </a:p>
        </p:txBody>
      </p:sp>
      <p:sp>
        <p:nvSpPr>
          <p:cNvPr id="216" name="Google Shape;216;p32"/>
          <p:cNvSpPr txBox="1">
            <a:spLocks noGrp="1"/>
          </p:cNvSpPr>
          <p:nvPr>
            <p:ph type="body" idx="1"/>
          </p:nvPr>
        </p:nvSpPr>
        <p:spPr>
          <a:xfrm>
            <a:off x="943660" y="2160648"/>
            <a:ext cx="10383837" cy="3682941"/>
          </a:xfrm>
          <a:prstGeom prst="rect">
            <a:avLst/>
          </a:prstGeom>
          <a:noFill/>
          <a:ln>
            <a:noFill/>
          </a:ln>
        </p:spPr>
        <p:txBody>
          <a:bodyPr spcFirstLastPara="1" vert="horz" wrap="square" lIns="91425" tIns="45700" rIns="91425" bIns="45700" rtlCol="0" anchor="t" anchorCtr="0">
            <a:noAutofit/>
          </a:bodyPr>
          <a:lstStyle/>
          <a:p>
            <a:pPr marL="0" indent="0">
              <a:lnSpc>
                <a:spcPct val="100000"/>
              </a:lnSpc>
              <a:spcBef>
                <a:spcPts val="0"/>
              </a:spcBef>
              <a:buClr>
                <a:schemeClr val="dk2"/>
              </a:buClr>
              <a:buSzPts val="2600"/>
              <a:buNone/>
            </a:pPr>
            <a:r>
              <a:rPr lang="en-US" dirty="0">
                <a:latin typeface="Futura Std Book" panose="020B0802020204020204" pitchFamily="34" charset="0"/>
              </a:rPr>
              <a:t>Find one other person from a different team, go around the room and review the flipcharts.</a:t>
            </a:r>
          </a:p>
          <a:p>
            <a:pPr marL="0" indent="0">
              <a:lnSpc>
                <a:spcPct val="100000"/>
              </a:lnSpc>
              <a:spcBef>
                <a:spcPts val="0"/>
              </a:spcBef>
              <a:buClr>
                <a:schemeClr val="dk2"/>
              </a:buClr>
              <a:buSzPts val="2600"/>
              <a:buNone/>
            </a:pPr>
            <a:endParaRPr lang="en-US" dirty="0">
              <a:latin typeface="Futura Std Book" panose="020B0802020204020204" pitchFamily="34" charset="0"/>
            </a:endParaRPr>
          </a:p>
          <a:p>
            <a:pPr marL="0" indent="0">
              <a:lnSpc>
                <a:spcPct val="100000"/>
              </a:lnSpc>
              <a:spcBef>
                <a:spcPts val="0"/>
              </a:spcBef>
              <a:buClr>
                <a:schemeClr val="dk2"/>
              </a:buClr>
              <a:buSzPts val="2600"/>
              <a:buNone/>
            </a:pPr>
            <a:r>
              <a:rPr lang="en-US" dirty="0">
                <a:latin typeface="Futura Std Book" panose="020B0802020204020204" pitchFamily="34" charset="0"/>
              </a:rPr>
              <a:t>Share: What new thing did you learn? What’s one thing that grabbed your attention? What feels doable in your country? What might be most difficult to accomplish?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2"/>
          <p:cNvSpPr txBox="1">
            <a:spLocks noGrp="1"/>
          </p:cNvSpPr>
          <p:nvPr>
            <p:ph type="title"/>
          </p:nvPr>
        </p:nvSpPr>
        <p:spPr>
          <a:xfrm>
            <a:off x="965068" y="953351"/>
            <a:ext cx="10376847" cy="1090500"/>
          </a:xfrm>
          <a:prstGeom prst="rect">
            <a:avLst/>
          </a:prstGeom>
        </p:spPr>
        <p:txBody>
          <a:bodyPr spcFirstLastPara="1" vert="horz" wrap="square" lIns="91425" tIns="45700" rIns="91425" bIns="45700" rtlCol="0" anchor="t" anchorCtr="0">
            <a:noAutofit/>
          </a:bodyPr>
          <a:lstStyle/>
          <a:p>
            <a:pPr>
              <a:spcBef>
                <a:spcPts val="0"/>
              </a:spcBef>
            </a:pPr>
            <a:r>
              <a:rPr lang="en-US" dirty="0"/>
              <a:t>Wrap up and next steps</a:t>
            </a:r>
            <a:endParaRPr dirty="0"/>
          </a:p>
        </p:txBody>
      </p:sp>
      <p:sp>
        <p:nvSpPr>
          <p:cNvPr id="257" name="Google Shape;257;p42"/>
          <p:cNvSpPr txBox="1">
            <a:spLocks noGrp="1"/>
          </p:cNvSpPr>
          <p:nvPr>
            <p:ph type="body" idx="1"/>
          </p:nvPr>
        </p:nvSpPr>
        <p:spPr>
          <a:xfrm>
            <a:off x="964538" y="2177315"/>
            <a:ext cx="10378493"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3"/>
          <p:cNvSpPr txBox="1">
            <a:spLocks noGrp="1"/>
          </p:cNvSpPr>
          <p:nvPr>
            <p:ph type="title"/>
          </p:nvPr>
        </p:nvSpPr>
        <p:spPr>
          <a:xfrm>
            <a:off x="965068" y="953351"/>
            <a:ext cx="10376847"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Closing circle</a:t>
            </a:r>
            <a:endParaRPr>
              <a:latin typeface="Futura Std Book" panose="020B0802020204020204" pitchFamily="34" charset="0"/>
            </a:endParaRPr>
          </a:p>
        </p:txBody>
      </p:sp>
      <p:sp>
        <p:nvSpPr>
          <p:cNvPr id="263" name="Google Shape;263;p43"/>
          <p:cNvSpPr txBox="1">
            <a:spLocks noGrp="1"/>
          </p:cNvSpPr>
          <p:nvPr>
            <p:ph type="body" idx="1"/>
          </p:nvPr>
        </p:nvSpPr>
        <p:spPr>
          <a:xfrm>
            <a:off x="965068" y="1959201"/>
            <a:ext cx="10378493"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One thing I commit to do in the next three months to advance inclusive employment in my context.</a:t>
            </a:r>
            <a:endParaRPr dirty="0">
              <a:latin typeface="Futura Std Book" panose="020B0802020204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906345" y="953351"/>
            <a:ext cx="10426058" cy="1090500"/>
          </a:xfrm>
          <a:prstGeom prst="rect">
            <a:avLst/>
          </a:prstGeom>
        </p:spPr>
        <p:txBody>
          <a:bodyPr spcFirstLastPara="1" vert="horz" wrap="square" lIns="91425" tIns="45700" rIns="91425" bIns="45700" rtlCol="0" anchor="t" anchorCtr="0">
            <a:noAutofit/>
          </a:bodyPr>
          <a:lstStyle/>
          <a:p>
            <a:pPr>
              <a:spcBef>
                <a:spcPts val="0"/>
              </a:spcBef>
            </a:pPr>
            <a:r>
              <a:rPr lang="en-US"/>
              <a:t>What’s in the Resource Package?</a:t>
            </a:r>
            <a:endParaRPr/>
          </a:p>
        </p:txBody>
      </p:sp>
      <p:sp>
        <p:nvSpPr>
          <p:cNvPr id="74" name="Google Shape;74;p12"/>
          <p:cNvSpPr txBox="1">
            <a:spLocks noGrp="1"/>
          </p:cNvSpPr>
          <p:nvPr>
            <p:ph type="body" idx="1"/>
          </p:nvPr>
        </p:nvSpPr>
        <p:spPr>
          <a:xfrm>
            <a:off x="905815" y="2177315"/>
            <a:ext cx="10427712" cy="4477800"/>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Policy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Human Rights Indicators for the </a:t>
            </a:r>
            <a:r>
              <a:rPr lang="es-CO" dirty="0" err="1">
                <a:latin typeface="Futura Std Book" panose="020B0802020204020204" pitchFamily="34" charset="0"/>
              </a:rPr>
              <a:t>Convention</a:t>
            </a:r>
            <a:r>
              <a:rPr lang="es-CO" dirty="0">
                <a:latin typeface="Futura Std Book" panose="020B0802020204020204" pitchFamily="34" charset="0"/>
              </a:rPr>
              <a:t> </a:t>
            </a:r>
            <a:r>
              <a:rPr lang="es-CO" dirty="0" err="1">
                <a:latin typeface="Futura Std Book" panose="020B0802020204020204" pitchFamily="34" charset="0"/>
              </a:rPr>
              <a:t>on</a:t>
            </a:r>
            <a:r>
              <a:rPr lang="es-CO" dirty="0">
                <a:latin typeface="Futura Std Book" panose="020B0802020204020204" pitchFamily="34" charset="0"/>
              </a:rPr>
              <a:t> </a:t>
            </a:r>
            <a:r>
              <a:rPr lang="es-CO" dirty="0" err="1">
                <a:latin typeface="Futura Std Book" panose="020B0802020204020204" pitchFamily="34" charset="0"/>
              </a:rPr>
              <a:t>the</a:t>
            </a:r>
            <a:r>
              <a:rPr lang="es-CO" dirty="0">
                <a:latin typeface="Futura Std Book" panose="020B0802020204020204" pitchFamily="34" charset="0"/>
              </a:rPr>
              <a:t> </a:t>
            </a:r>
            <a:r>
              <a:rPr lang="es-CO" dirty="0" err="1">
                <a:latin typeface="Futura Std Book" panose="020B0802020204020204" pitchFamily="34" charset="0"/>
              </a:rPr>
              <a:t>Rights</a:t>
            </a:r>
            <a:r>
              <a:rPr lang="es-CO" dirty="0">
                <a:latin typeface="Futura Std Book" panose="020B0802020204020204" pitchFamily="34" charset="0"/>
              </a:rPr>
              <a:t> of </a:t>
            </a:r>
            <a:r>
              <a:rPr lang="es-CO" dirty="0" err="1">
                <a:latin typeface="Futura Std Book" panose="020B0802020204020204" pitchFamily="34" charset="0"/>
              </a:rPr>
              <a:t>Persons</a:t>
            </a:r>
            <a:r>
              <a:rPr lang="es-CO" dirty="0">
                <a:latin typeface="Futura Std Book" panose="020B0802020204020204" pitchFamily="34" charset="0"/>
              </a:rPr>
              <a:t> </a:t>
            </a:r>
            <a:r>
              <a:rPr lang="es-CO" dirty="0" err="1">
                <a:latin typeface="Futura Std Book" panose="020B0802020204020204" pitchFamily="34" charset="0"/>
              </a:rPr>
              <a:t>with</a:t>
            </a:r>
            <a:r>
              <a:rPr lang="es-CO" dirty="0">
                <a:latin typeface="Futura Std Book" panose="020B0802020204020204" pitchFamily="34" charset="0"/>
              </a:rPr>
              <a:t> </a:t>
            </a:r>
            <a:r>
              <a:rPr lang="es-CO" dirty="0" err="1">
                <a:latin typeface="Futura Std Book" panose="020B0802020204020204" pitchFamily="34" charset="0"/>
              </a:rPr>
              <a:t>Disabilities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Sources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Training Materials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Videos</a:t>
            </a:r>
            <a:endParaRPr dirty="0">
              <a:latin typeface="Futura Std Book" panose="020B0802020204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9856" y="1934640"/>
            <a:ext cx="2347952" cy="369332"/>
          </a:xfrm>
          <a:prstGeom prst="rect">
            <a:avLst/>
          </a:prstGeom>
          <a:noFill/>
        </p:spPr>
        <p:txBody>
          <a:bodyPr wrap="square" rtlCol="0">
            <a:spAutoFit/>
          </a:bodyPr>
          <a:lstStyle/>
          <a:p>
            <a:endParaRPr lang="en-US" dirty="0"/>
          </a:p>
        </p:txBody>
      </p:sp>
      <p:sp>
        <p:nvSpPr>
          <p:cNvPr id="7" name="Title 1">
            <a:extLst>
              <a:ext uri="{FF2B5EF4-FFF2-40B4-BE49-F238E27FC236}">
                <a16:creationId xmlns:a16="http://schemas.microsoft.com/office/drawing/2014/main" id="{1AC036CF-4F6F-354E-B0DB-EFAC5DD051DF}"/>
              </a:ext>
            </a:extLst>
          </p:cNvPr>
          <p:cNvSpPr>
            <a:spLocks noGrp="1"/>
          </p:cNvSpPr>
          <p:nvPr/>
        </p:nvSpPr>
        <p:spPr>
          <a:xfrm>
            <a:off x="835152" y="1350628"/>
            <a:ext cx="10515600" cy="47985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Futura Std Book" panose="020B0802020204020204" pitchFamily="34" charset="0"/>
                <a:ea typeface="+mj-ea"/>
                <a:cs typeface="+mj-cs"/>
              </a:defRPr>
            </a:lvl1pPr>
          </a:lstStyle>
          <a:p>
            <a:pPr algn="ctr">
              <a:lnSpc>
                <a:spcPct val="100000"/>
              </a:lnSpc>
              <a:spcBef>
                <a:spcPts val="600"/>
              </a:spcBef>
              <a:spcAft>
                <a:spcPts val="600"/>
              </a:spcAft>
            </a:pPr>
            <a:r>
              <a:rPr lang="en-US" sz="5400" dirty="0"/>
              <a:t>Thank you!</a:t>
            </a:r>
            <a:br>
              <a:rPr lang="en-US" sz="6000" dirty="0"/>
            </a:br>
            <a:br>
              <a:rPr lang="en-US" sz="6000" dirty="0"/>
            </a:br>
            <a:r>
              <a:rPr lang="en-US" sz="6000" dirty="0"/>
              <a:t>For further information, </a:t>
            </a:r>
            <a:br>
              <a:rPr lang="en-US" sz="6000" dirty="0"/>
            </a:br>
            <a:r>
              <a:rPr lang="en-US" sz="6000" dirty="0"/>
              <a:t>please contact:</a:t>
            </a:r>
            <a:br>
              <a:rPr lang="en-US" sz="6000" dirty="0"/>
            </a:br>
            <a:endParaRPr lang="en-US" sz="6000" dirty="0"/>
          </a:p>
        </p:txBody>
      </p:sp>
    </p:spTree>
    <p:extLst>
      <p:ext uri="{BB962C8B-B14F-4D97-AF65-F5344CB8AC3E}">
        <p14:creationId xmlns:p14="http://schemas.microsoft.com/office/powerpoint/2010/main" val="1649177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965068" y="970923"/>
            <a:ext cx="10426057" cy="673319"/>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Agenda</a:t>
            </a:r>
            <a:endParaRPr dirty="0">
              <a:latin typeface="Futura Std Book" panose="020B0802020204020204" pitchFamily="34" charset="0"/>
            </a:endParaRPr>
          </a:p>
        </p:txBody>
      </p:sp>
      <p:sp>
        <p:nvSpPr>
          <p:cNvPr id="80" name="Google Shape;80;p13"/>
          <p:cNvSpPr txBox="1">
            <a:spLocks noGrp="1"/>
          </p:cNvSpPr>
          <p:nvPr>
            <p:ph type="body" idx="1"/>
          </p:nvPr>
        </p:nvSpPr>
        <p:spPr>
          <a:xfrm>
            <a:off x="965068" y="1716714"/>
            <a:ext cx="10427711" cy="5002868"/>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Start time: 00:00</a:t>
            </a:r>
            <a:endParaRPr dirty="0">
              <a:latin typeface="Futura Std Book" panose="020B0802020204020204" pitchFamily="34" charset="0"/>
            </a:endParaRPr>
          </a:p>
          <a:p>
            <a:pPr marL="457200" indent="-342900">
              <a:spcBef>
                <a:spcPts val="360"/>
              </a:spcBef>
              <a:buSzPts val="1800"/>
              <a:buChar char="▪"/>
            </a:pPr>
            <a:r>
              <a:rPr lang="en-US" dirty="0">
                <a:latin typeface="Futura Std Book" panose="020B0802020204020204" pitchFamily="34" charset="0"/>
              </a:rPr>
              <a:t>Disability &amp; Ableism (if applicable)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contest!</a:t>
            </a:r>
          </a:p>
          <a:p>
            <a:pPr marL="457200" indent="-342900">
              <a:spcBef>
                <a:spcPts val="0"/>
              </a:spcBef>
              <a:buSzPts val="1800"/>
              <a:buChar char="▪"/>
            </a:pPr>
            <a:r>
              <a:rPr lang="es-CO" dirty="0" err="1">
                <a:latin typeface="Futura Std Book" panose="020B0802020204020204" pitchFamily="34" charset="0"/>
              </a:rPr>
              <a:t>Stereotypes</a:t>
            </a:r>
            <a:endParaRPr dirty="0">
              <a:latin typeface="Futura Std Book" panose="020B0802020204020204" pitchFamily="34" charset="0"/>
            </a:endParaRPr>
          </a:p>
          <a:p>
            <a:pPr marL="45720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Meal time: 00:00</a:t>
            </a:r>
            <a:endParaRPr dirty="0">
              <a:latin typeface="Futura Std Book" panose="020B0802020204020204" pitchFamily="34" charset="0"/>
            </a:endParaRPr>
          </a:p>
          <a:p>
            <a:pPr marL="457200" indent="-342900">
              <a:spcBef>
                <a:spcPts val="360"/>
              </a:spcBef>
              <a:buSzPts val="1800"/>
              <a:buChar char="▪"/>
            </a:pPr>
            <a:r>
              <a:rPr lang="es-CO" dirty="0">
                <a:latin typeface="Futura Std Book" panose="020B0802020204020204" pitchFamily="34" charset="0"/>
              </a:rPr>
              <a:t>Video </a:t>
            </a:r>
            <a:r>
              <a:rPr lang="es-CO" dirty="0" err="1">
                <a:latin typeface="Futura Std Book" panose="020B0802020204020204" pitchFamily="34" charset="0"/>
              </a:rPr>
              <a:t>viewing</a:t>
            </a:r>
            <a:endParaRPr dirty="0">
              <a:latin typeface="Futura Std Book" panose="020B0802020204020204" pitchFamily="34" charset="0"/>
            </a:endParaRPr>
          </a:p>
          <a:p>
            <a:pPr marL="457200" indent="-342900">
              <a:spcBef>
                <a:spcPts val="0"/>
              </a:spcBef>
              <a:buSzPts val="1800"/>
              <a:buChar char="▪"/>
            </a:pPr>
            <a:r>
              <a:rPr lang="es-CO" dirty="0" err="1">
                <a:latin typeface="Futura Std Book" panose="020B0802020204020204" pitchFamily="34" charset="0"/>
              </a:rPr>
              <a:t>Employment</a:t>
            </a:r>
            <a:r>
              <a:rPr lang="es-CO" dirty="0">
                <a:latin typeface="Futura Std Book" panose="020B0802020204020204" pitchFamily="34" charset="0"/>
              </a:rPr>
              <a:t> </a:t>
            </a:r>
            <a:r>
              <a:rPr lang="es-CO" dirty="0" err="1">
                <a:latin typeface="Futura Std Book" panose="020B0802020204020204" pitchFamily="34" charset="0"/>
              </a:rPr>
              <a:t>barriers</a:t>
            </a:r>
            <a:endParaRPr lang="es-CO" dirty="0">
              <a:latin typeface="Futura Std Book" panose="020B0802020204020204" pitchFamily="34" charset="0"/>
            </a:endParaRPr>
          </a:p>
          <a:p>
            <a:pPr marL="457200" indent="-342900">
              <a:spcBef>
                <a:spcPts val="0"/>
              </a:spcBef>
              <a:buSzPts val="1800"/>
              <a:buChar char="▪"/>
            </a:pPr>
            <a:r>
              <a:rPr lang="es-CO" dirty="0" err="1">
                <a:latin typeface="Futura Std Book" panose="020B0802020204020204" pitchFamily="34" charset="0"/>
              </a:rPr>
              <a:t>Let’s</a:t>
            </a:r>
            <a:r>
              <a:rPr lang="es-CO" dirty="0">
                <a:latin typeface="Futura Std Book" panose="020B0802020204020204" pitchFamily="34" charset="0"/>
              </a:rPr>
              <a:t> </a:t>
            </a:r>
            <a:r>
              <a:rPr lang="es-CO" dirty="0" err="1">
                <a:latin typeface="Futura Std Book" panose="020B0802020204020204" pitchFamily="34" charset="0"/>
              </a:rPr>
              <a:t>go</a:t>
            </a:r>
            <a:r>
              <a:rPr lang="es-CO" dirty="0">
                <a:latin typeface="Futura Std Book" panose="020B0802020204020204" pitchFamily="34" charset="0"/>
              </a:rPr>
              <a:t> </a:t>
            </a:r>
            <a:r>
              <a:rPr lang="es-CO" dirty="0" err="1">
                <a:latin typeface="Futura Std Book" panose="020B0802020204020204" pitchFamily="34" charset="0"/>
              </a:rPr>
              <a:t>on</a:t>
            </a:r>
            <a:r>
              <a:rPr lang="es-CO" dirty="0">
                <a:latin typeface="Futura Std Book" panose="020B0802020204020204" pitchFamily="34" charset="0"/>
              </a:rPr>
              <a:t> a </a:t>
            </a:r>
            <a:r>
              <a:rPr lang="es-CO" dirty="0" err="1">
                <a:latin typeface="Futura Std Book" panose="020B0802020204020204" pitchFamily="34" charset="0"/>
              </a:rPr>
              <a:t>work</a:t>
            </a:r>
            <a:r>
              <a:rPr lang="es-CO" dirty="0">
                <a:latin typeface="Futura Std Book" panose="020B0802020204020204" pitchFamily="34" charset="0"/>
              </a:rPr>
              <a:t> </a:t>
            </a:r>
            <a:r>
              <a:rPr lang="es-CO" dirty="0" err="1">
                <a:latin typeface="Futura Std Book" panose="020B0802020204020204" pitchFamily="34" charset="0"/>
              </a:rPr>
              <a:t>journey</a:t>
            </a:r>
            <a:r>
              <a:rPr lang="es-CO" dirty="0">
                <a:latin typeface="Futura Std Book" panose="020B0802020204020204" pitchFamily="34" charset="0"/>
              </a:rPr>
              <a:t>!</a:t>
            </a:r>
          </a:p>
          <a:p>
            <a:pPr marL="457200" indent="-342900">
              <a:spcBef>
                <a:spcPts val="0"/>
              </a:spcBef>
              <a:buSzPts val="1800"/>
              <a:buChar char="▪"/>
            </a:pPr>
            <a:r>
              <a:rPr lang="es-CO" dirty="0">
                <a:latin typeface="Futura Std Book" panose="020B0802020204020204" pitchFamily="34" charset="0"/>
              </a:rPr>
              <a:t>Next </a:t>
            </a:r>
            <a:r>
              <a:rPr lang="es-CO" dirty="0" err="1">
                <a:latin typeface="Futura Std Book" panose="020B0802020204020204" pitchFamily="34" charset="0"/>
              </a:rPr>
              <a:t>steps</a:t>
            </a:r>
            <a:endParaRPr lang="es-CO" dirty="0">
              <a:latin typeface="Futura Std Book" panose="020B0802020204020204" pitchFamily="34" charset="0"/>
            </a:endParaRPr>
          </a:p>
          <a:p>
            <a:pPr marL="457200" indent="-342900">
              <a:spcBef>
                <a:spcPts val="0"/>
              </a:spcBef>
              <a:buSzPts val="1800"/>
              <a:buChar char="▪"/>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Closing time: 00:00</a:t>
            </a:r>
            <a:endParaRPr dirty="0">
              <a:latin typeface="Futura Std Book" panose="020B0802020204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869658" y="2610192"/>
            <a:ext cx="10452683" cy="2062475"/>
          </a:xfrm>
          <a:prstGeom prst="rect">
            <a:avLst/>
          </a:prstGeom>
        </p:spPr>
        <p:txBody>
          <a:bodyPr spcFirstLastPara="1" vert="horz" wrap="square" lIns="91425" tIns="45700" rIns="91425" bIns="45700" rtlCol="0" anchor="t" anchorCtr="0">
            <a:noAutofit/>
          </a:bodyPr>
          <a:lstStyle/>
          <a:p>
            <a:pPr algn="ctr">
              <a:spcBef>
                <a:spcPts val="0"/>
              </a:spcBef>
            </a:pPr>
            <a:r>
              <a:rPr lang="en-US" dirty="0"/>
              <a:t>What did you think about disability when you were 8-12 years old?</a:t>
            </a:r>
            <a:endParaRPr dirty="0"/>
          </a:p>
        </p:txBody>
      </p:sp>
      <p:sp>
        <p:nvSpPr>
          <p:cNvPr id="3" name="Google Shape;93;p17">
            <a:extLst>
              <a:ext uri="{FF2B5EF4-FFF2-40B4-BE49-F238E27FC236}">
                <a16:creationId xmlns:a16="http://schemas.microsoft.com/office/drawing/2014/main" id="{A773817C-0083-47B0-BBD8-A013BF88226F}"/>
              </a:ext>
            </a:extLst>
          </p:cNvPr>
          <p:cNvSpPr txBox="1">
            <a:spLocks/>
          </p:cNvSpPr>
          <p:nvPr/>
        </p:nvSpPr>
        <p:spPr>
          <a:xfrm>
            <a:off x="2722445" y="1121918"/>
            <a:ext cx="6747110" cy="613800"/>
          </a:xfrm>
          <a:prstGeom prst="rect">
            <a:avLst/>
          </a:prstGeom>
        </p:spPr>
        <p:txBody>
          <a:bodyPr spcFirstLastPara="1" vert="horz" wrap="square" lIns="91425" tIns="45700" rIns="91425" bIns="45700" rtlCol="0" anchor="t" anchorCtr="0">
            <a:noAutofit/>
          </a:bodyPr>
          <a:lstStyle>
            <a:lvl1pPr algn="l" defTabSz="914400" rtl="0" eaLnBrk="1" latinLnBrk="0" hangingPunct="1">
              <a:lnSpc>
                <a:spcPct val="90000"/>
              </a:lnSpc>
              <a:spcBef>
                <a:spcPct val="0"/>
              </a:spcBef>
              <a:buNone/>
              <a:defRPr sz="4400" b="1" i="0" kern="1200">
                <a:solidFill>
                  <a:schemeClr val="tx1"/>
                </a:solidFill>
                <a:latin typeface="Futura Std Book" panose="020B0402020204020303" pitchFamily="34" charset="0"/>
                <a:ea typeface="+mj-ea"/>
                <a:cs typeface="+mj-cs"/>
              </a:defRPr>
            </a:lvl1pPr>
          </a:lstStyle>
          <a:p>
            <a:pPr>
              <a:spcBef>
                <a:spcPts val="0"/>
              </a:spcBef>
            </a:pPr>
            <a:r>
              <a:rPr lang="en-US" dirty="0"/>
              <a:t>Disability and Ableism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948290" y="953351"/>
            <a:ext cx="10392507"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trios:</a:t>
            </a:r>
            <a:endParaRPr dirty="0">
              <a:latin typeface="Futura Std Book" panose="020B0802020204020204" pitchFamily="34" charset="0"/>
            </a:endParaRPr>
          </a:p>
        </p:txBody>
      </p:sp>
      <p:sp>
        <p:nvSpPr>
          <p:cNvPr id="91" name="Google Shape;91;p15"/>
          <p:cNvSpPr txBox="1">
            <a:spLocks noGrp="1"/>
          </p:cNvSpPr>
          <p:nvPr>
            <p:ph type="body" idx="1"/>
          </p:nvPr>
        </p:nvSpPr>
        <p:spPr>
          <a:xfrm>
            <a:off x="947760" y="2177315"/>
            <a:ext cx="10394155" cy="2411463"/>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Share what you remember</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What do you notice in common between the stories?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Come up with a list of words that you associated with disability during that time of your life.</a:t>
            </a:r>
            <a:endParaRPr dirty="0">
              <a:latin typeface="Futura Std Book" panose="020B0802020204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931511" y="953351"/>
            <a:ext cx="10451221"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Ableism</a:t>
            </a:r>
            <a:endParaRPr>
              <a:latin typeface="Futura Std Book" panose="020B0802020204020204" pitchFamily="34" charset="0"/>
            </a:endParaRPr>
          </a:p>
        </p:txBody>
      </p:sp>
      <p:sp>
        <p:nvSpPr>
          <p:cNvPr id="98" name="Google Shape;98;p16"/>
          <p:cNvSpPr txBox="1">
            <a:spLocks noGrp="1"/>
          </p:cNvSpPr>
          <p:nvPr>
            <p:ph type="body" idx="1"/>
          </p:nvPr>
        </p:nvSpPr>
        <p:spPr>
          <a:xfrm>
            <a:off x="930981" y="2177315"/>
            <a:ext cx="10452879"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 value system that considers certain typical characteristics of body and mind as essential for living a life of value. Based on strict standards of appearance, functioning and </a:t>
            </a:r>
            <a:r>
              <a:rPr lang="en-US" dirty="0" err="1">
                <a:latin typeface="Futura Std Book" panose="020B0802020204020204" pitchFamily="34" charset="0"/>
              </a:rPr>
              <a:t>behaviour</a:t>
            </a:r>
            <a:r>
              <a:rPr lang="en-US" dirty="0">
                <a:latin typeface="Futura Std Book" panose="020B0802020204020204" pitchFamily="34" charset="0"/>
              </a:rPr>
              <a:t>, </a:t>
            </a:r>
            <a:r>
              <a:rPr lang="en-US" dirty="0" err="1">
                <a:latin typeface="Futura Std Book" panose="020B0802020204020204" pitchFamily="34" charset="0"/>
              </a:rPr>
              <a:t>ableist</a:t>
            </a:r>
            <a:r>
              <a:rPr lang="en-US" dirty="0">
                <a:latin typeface="Futura Std Book" panose="020B0802020204020204" pitchFamily="34" charset="0"/>
              </a:rPr>
              <a:t> ways of thinking consider the disability experience as a misfortune that leads to suffering and disadvantage and invariably devalues human life”.</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lgn="r">
              <a:buClr>
                <a:srgbClr val="006FB7"/>
              </a:buClr>
              <a:buNone/>
            </a:pPr>
            <a:r>
              <a:rPr lang="en-US" sz="2000" dirty="0">
                <a:solidFill>
                  <a:srgbClr val="333333"/>
                </a:solidFill>
                <a:latin typeface="Futura Std Book" panose="020B0802020204020204" pitchFamily="34" charset="0"/>
              </a:rPr>
              <a:t>Special Rapporteur on the rights of persons with disabilities, Report on the impact of ableism in medical and scientific practice, </a:t>
            </a:r>
            <a:r>
              <a:rPr lang="en-US" sz="2000" u="sng" dirty="0">
                <a:solidFill>
                  <a:srgbClr val="333333"/>
                </a:solidFill>
                <a:latin typeface="Futura Std Book" panose="020B0802020204020204" pitchFamily="34" charset="0"/>
                <a:hlinkClick r:id="rId3"/>
              </a:rPr>
              <a:t>A/HRC/43/41</a:t>
            </a:r>
            <a:r>
              <a:rPr lang="en-US" sz="2000" u="sng" dirty="0">
                <a:solidFill>
                  <a:srgbClr val="333333"/>
                </a:solidFill>
                <a:latin typeface="Futura Std Book" panose="020B0802020204020204" pitchFamily="34" charset="0"/>
              </a:rPr>
              <a:t>, </a:t>
            </a:r>
            <a:r>
              <a:rPr lang="en-US" sz="2000" dirty="0">
                <a:solidFill>
                  <a:srgbClr val="333333"/>
                </a:solidFill>
                <a:latin typeface="Futura Std Book" panose="020B0802020204020204" pitchFamily="34" charset="0"/>
              </a:rPr>
              <a:t>2019</a:t>
            </a:r>
          </a:p>
        </p:txBody>
      </p:sp>
    </p:spTree>
    <p:extLst>
      <p:ext uri="{BB962C8B-B14F-4D97-AF65-F5344CB8AC3E}">
        <p14:creationId xmlns:p14="http://schemas.microsoft.com/office/powerpoint/2010/main" val="293597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title"/>
          </p:nvPr>
        </p:nvSpPr>
        <p:spPr>
          <a:xfrm>
            <a:off x="973123" y="2458950"/>
            <a:ext cx="10570127" cy="1090500"/>
          </a:xfrm>
          <a:prstGeom prst="rect">
            <a:avLst/>
          </a:prstGeom>
          <a:noFill/>
          <a:ln>
            <a:noFill/>
          </a:ln>
        </p:spPr>
        <p:txBody>
          <a:bodyPr spcFirstLastPara="1" vert="horz" wrap="square" lIns="91425" tIns="45700" rIns="91425" bIns="45700" rtlCol="0" anchor="t" anchorCtr="0">
            <a:noAutofit/>
          </a:bodyPr>
          <a:lstStyle/>
          <a:p>
            <a:pPr algn="ctr">
              <a:lnSpc>
                <a:spcPct val="100000"/>
              </a:lnSpc>
              <a:spcBef>
                <a:spcPts val="0"/>
              </a:spcBef>
              <a:buClr>
                <a:schemeClr val="dk2"/>
              </a:buClr>
              <a:buSzPts val="2600"/>
            </a:pPr>
            <a:r>
              <a:rPr lang="en-US" dirty="0">
                <a:latin typeface="Futura Std Book" panose="020B0802020204020204" pitchFamily="34" charset="0"/>
              </a:rPr>
              <a:t>WELCOME TO THE DATA CONTEST!</a:t>
            </a:r>
            <a:endParaRPr dirty="0">
              <a:latin typeface="Futura Std Book" panose="020B0802020204020204" pitchFamily="34" charset="0"/>
            </a:endParaRPr>
          </a:p>
        </p:txBody>
      </p:sp>
      <p:sp>
        <p:nvSpPr>
          <p:cNvPr id="120" name="Google Shape;120;p20"/>
          <p:cNvSpPr txBox="1"/>
          <p:nvPr/>
        </p:nvSpPr>
        <p:spPr>
          <a:xfrm>
            <a:off x="2646726" y="3856838"/>
            <a:ext cx="7222920" cy="1821000"/>
          </a:xfrm>
          <a:prstGeom prst="rect">
            <a:avLst/>
          </a:prstGeom>
          <a:noFill/>
          <a:ln>
            <a:noFill/>
          </a:ln>
        </p:spPr>
        <p:txBody>
          <a:bodyPr spcFirstLastPara="1" wrap="square" lIns="91425" tIns="91425" rIns="91425" bIns="91425" anchor="t" anchorCtr="0">
            <a:noAutofit/>
          </a:bodyPr>
          <a:lstStyle/>
          <a:p>
            <a:r>
              <a:rPr lang="en-US" sz="2400" dirty="0">
                <a:latin typeface="Futura Std Book" panose="020B0802020204020204" pitchFamily="34" charset="0"/>
              </a:rPr>
              <a:t>The team with most points will win a prize!</a:t>
            </a:r>
            <a:endParaRPr sz="2400" dirty="0">
              <a:latin typeface="Futura Std Book" panose="020B0802020204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42C6A69-F7AD-4170-87BA-0595BA09053C}" vid="{E613236A-6E84-4364-B4C5-8C27DA4503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UNBRANDED</Template>
  <TotalTime>139</TotalTime>
  <Words>1879</Words>
  <Application>Microsoft Office PowerPoint</Application>
  <PresentationFormat>Widescreen</PresentationFormat>
  <Paragraphs>167</Paragraphs>
  <Slides>40</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Arial Black</vt:lpstr>
      <vt:lpstr>Calibri</vt:lpstr>
      <vt:lpstr>Calibri Light</vt:lpstr>
      <vt:lpstr>Futura Std Book</vt:lpstr>
      <vt:lpstr>Office Theme</vt:lpstr>
      <vt:lpstr>Policy Guidance on inclusive employment: Sustainable Development Goal 8 – Promoting the Rights of Persons with Disabilities through the Sustainable Development Goals  A Resource Package</vt:lpstr>
      <vt:lpstr>Welcome!</vt:lpstr>
      <vt:lpstr>Objectives of the module</vt:lpstr>
      <vt:lpstr>What’s in the Resource Package?</vt:lpstr>
      <vt:lpstr>Agenda</vt:lpstr>
      <vt:lpstr>What did you think about disability when you were 8-12 years old?</vt:lpstr>
      <vt:lpstr>In trios:</vt:lpstr>
      <vt:lpstr>Ableism</vt:lpstr>
      <vt:lpstr>WELCOME TO THE DATA CONTEST!</vt:lpstr>
      <vt:lpstr>Question 1 - What is the average employment rate for persons with disabilities across 8 regions? (5 points)</vt:lpstr>
      <vt:lpstr>Question 1 - What is the average employment rate for persons with disabilities across 8 regions? (5 points)</vt:lpstr>
      <vt:lpstr>Question 2: true or false - In many countries, restrictions to legal capacity prevent some persons with disabilities from opening bank accounts. (5 points)</vt:lpstr>
      <vt:lpstr>Question 2: true or false - In many countries, restrictions to legal capacity prevent some persons with disabilities from opening bank accounts. (5 points)</vt:lpstr>
      <vt:lpstr>Question 3 - What is the proportion of persons with disabilities who are economically inactive in comparison to persons without disabilities?  (5 points)</vt:lpstr>
      <vt:lpstr>Question 3 - What is the proportion of persons with disabilities who are economically inactive in comparison to persons without disabilities? (5 points)</vt:lpstr>
      <vt:lpstr>Question 4 - What is the wage gap range for persons with disabilities? (7 points)</vt:lpstr>
      <vt:lpstr>Question 4 - What is the wage gap range for persons with disabilities? (7 points)</vt:lpstr>
      <vt:lpstr>Question 5: Challenge! (10 points)</vt:lpstr>
      <vt:lpstr>In pairs, discuss:</vt:lpstr>
      <vt:lpstr>BREAK! Come back at :00</vt:lpstr>
      <vt:lpstr>Stereotypes - In Trios</vt:lpstr>
      <vt:lpstr>PowerPoint Presentation</vt:lpstr>
      <vt:lpstr>PowerPoint Presentation</vt:lpstr>
      <vt:lpstr>PowerPoint Presentation</vt:lpstr>
      <vt:lpstr>PowerPoint Presentation</vt:lpstr>
      <vt:lpstr>Short Video</vt:lpstr>
      <vt:lpstr>Map the actors in your country: </vt:lpstr>
      <vt:lpstr>Lunch Break! Come back at :00</vt:lpstr>
      <vt:lpstr>Team work: Employment Barriers</vt:lpstr>
      <vt:lpstr>Employment Barriers - Stations</vt:lpstr>
      <vt:lpstr>Maximize Employment</vt:lpstr>
      <vt:lpstr>Maximize Employment</vt:lpstr>
      <vt:lpstr>Maximize Employment</vt:lpstr>
      <vt:lpstr>Maximize Employment</vt:lpstr>
      <vt:lpstr>Let’s Go On A Work Journey</vt:lpstr>
      <vt:lpstr>Break! Come back at :00</vt:lpstr>
      <vt:lpstr>Gallery round in pairs</vt:lpstr>
      <vt:lpstr>Wrap up and next steps</vt:lpstr>
      <vt:lpstr>Closing circle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 Promoting the Rights of Persons with Disabilities through the Sustainable Development Goals  A Resource Package</dc:title>
  <dc:creator>Juan Sebastian Jaime Pardo</dc:creator>
  <cp:lastModifiedBy>Juan Sebastian Jaime Pardo</cp:lastModifiedBy>
  <cp:revision>6</cp:revision>
  <dcterms:created xsi:type="dcterms:W3CDTF">2022-10-04T16:52:31Z</dcterms:created>
  <dcterms:modified xsi:type="dcterms:W3CDTF">2022-10-11T17:09:44Z</dcterms:modified>
</cp:coreProperties>
</file>