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4"/>
  </p:sld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71" r:id="rId12"/>
    <p:sldId id="288" r:id="rId13"/>
    <p:sldId id="289" r:id="rId14"/>
    <p:sldId id="268" r:id="rId15"/>
    <p:sldId id="266" r:id="rId16"/>
    <p:sldId id="272" r:id="rId17"/>
    <p:sldId id="273" r:id="rId18"/>
    <p:sldId id="274" r:id="rId19"/>
    <p:sldId id="275" r:id="rId20"/>
    <p:sldId id="290" r:id="rId21"/>
    <p:sldId id="291" r:id="rId22"/>
    <p:sldId id="277" r:id="rId23"/>
    <p:sldId id="278" r:id="rId24"/>
    <p:sldId id="279" r:id="rId25"/>
    <p:sldId id="282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808"/>
    <a:srgbClr val="1AFA25"/>
    <a:srgbClr val="942092"/>
    <a:srgbClr val="697059"/>
    <a:srgbClr val="50B4C8"/>
    <a:srgbClr val="9B9256"/>
    <a:srgbClr val="A8B97F"/>
    <a:srgbClr val="657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793718138587371E-3"/>
                  <c:y val="0.20134680401583824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/>
                      <a:t>34%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5BC-4AF9-A317-83A23B3F9B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pourcentage des participants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BC-4AF9-A317-83A23B3F9B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participants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793718138587007E-3"/>
                  <c:y val="0.26700337054274198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/>
                      <a:t>58%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5BC-4AF9-A317-83A23B3F9B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pourcentage des participants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BC-4AF9-A317-83A23B3F9B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participants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896859069293868E-3"/>
                  <c:y val="0.343602698157463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51C5E9-4362-4D71-B265-3764996A79F7}" type="VALUE">
                      <a:rPr lang="en-US" smtClean="0"/>
                      <a:pPr>
                        <a:defRPr sz="36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BC-4AF9-A317-83A23B3F9B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pourcentage des participants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BC-4AF9-A317-83A23B3F9B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6273904"/>
        <c:axId val="1846265200"/>
      </c:barChart>
      <c:catAx>
        <c:axId val="1846273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6265200"/>
        <c:crosses val="autoZero"/>
        <c:auto val="1"/>
        <c:lblAlgn val="ctr"/>
        <c:lblOffset val="100"/>
        <c:noMultiLvlLbl val="0"/>
      </c:catAx>
      <c:valAx>
        <c:axId val="184626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Pourcentage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2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srgbClr val="FF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69-447A-98E4-D656E91BC42F}"/>
              </c:ext>
            </c:extLst>
          </c:dPt>
          <c:dPt>
            <c:idx val="1"/>
            <c:bubble3D val="0"/>
            <c:explosion val="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69-447A-98E4-D656E91BC42F}"/>
              </c:ext>
            </c:extLst>
          </c:dPt>
          <c:dPt>
            <c:idx val="2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srgbClr val="1AFA25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69-447A-98E4-D656E91BC42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Pire qu'avant</c:v>
                </c:pt>
                <c:pt idx="1">
                  <c:v>Situation est inchangée</c:v>
                </c:pt>
                <c:pt idx="2">
                  <c:v>Mieux qu'avant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</c:v>
                </c:pt>
                <c:pt idx="1">
                  <c:v>0.36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69-447A-98E4-D656E91BC42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538948456271787"/>
          <c:y val="0.16977098340947663"/>
          <c:w val="0.31461051543728202"/>
          <c:h val="0.63734170284661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59322596340481E-2"/>
          <c:y val="0.15588961425103273"/>
          <c:w val="0.80938969209213452"/>
          <c:h val="0.81591568110110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692568012510398E-3"/>
                  <c:y val="0.37338679666267699"/>
                </c:manualLayout>
              </c:layout>
              <c:tx>
                <c:rich>
                  <a:bodyPr/>
                  <a:lstStyle/>
                  <a:p>
                    <a:fld id="{3966AAD8-9AB0-4644-9CD3-9456D3929E78}" type="VALUE">
                      <a:rPr lang="en-US" sz="3600" b="1" smtClean="0"/>
                      <a:pPr/>
                      <a:t>[VALUE]</a:t>
                    </a:fld>
                    <a:r>
                      <a:rPr lang="en-US" sz="3600" b="1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1D-4472-AD83-ACA29EAA2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1D-4472-AD83-ACA29EAA28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692568012510901E-3"/>
                  <c:y val="0.222497611709951"/>
                </c:manualLayout>
              </c:layout>
              <c:tx>
                <c:rich>
                  <a:bodyPr/>
                  <a:lstStyle/>
                  <a:p>
                    <a:fld id="{04299F80-7B14-4BF8-913E-511AD31EB2CF}" type="VALUE">
                      <a:rPr lang="en-US" sz="3600" b="1" baseline="0" smtClean="0"/>
                      <a:pPr/>
                      <a:t>[VALUE]</a:t>
                    </a:fld>
                    <a:r>
                      <a:rPr lang="en-US" sz="3600" b="1" baseline="0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11D-4472-AD83-ACA29EAA2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1D-4472-AD83-ACA29EAA28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1538243067425E-16"/>
                  <c:y val="0.15088918495272499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/>
                      <a:t>19%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11D-4472-AD83-ACA29EAA2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1D-4472-AD83-ACA29EAA2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6269008"/>
        <c:axId val="1846271184"/>
      </c:barChart>
      <c:catAx>
        <c:axId val="1846269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6271184"/>
        <c:crosses val="autoZero"/>
        <c:auto val="1"/>
        <c:lblAlgn val="ctr"/>
        <c:lblOffset val="100"/>
        <c:noMultiLvlLbl val="0"/>
      </c:catAx>
      <c:valAx>
        <c:axId val="184627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269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5A41F6A-4FC1-4B54-950A-3743B138997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A41-45E1-8392-0C79B76C3E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C69618-EB9E-4041-9442-9ED3797433E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41-45E1-8392-0C79B76C3E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384428-E0A7-4DBD-9D5D-D724BE7F92A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A41-45E1-8392-0C79B76C3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Contacter une émission de télé ou Radio</c:v>
                </c:pt>
                <c:pt idx="1">
                  <c:v>Participation à des manifestation</c:v>
                </c:pt>
                <c:pt idx="2">
                  <c:v>Participation dans le domaine politique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41-45E1-8392-0C79B76C3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323DF9E-4D69-42F9-96DF-0144ADDCF59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A41-45E1-8392-0C79B76C3E3D}"/>
                </c:ext>
              </c:extLst>
            </c:dLbl>
            <c:dLbl>
              <c:idx val="1"/>
              <c:layout>
                <c:manualLayout>
                  <c:x val="8.3786135151961687E-3"/>
                  <c:y val="2.1869327149815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2448CF-7816-45A5-B407-4FA89CEFD599}" type="VALUE">
                      <a:rPr lang="en-US" smtClean="0"/>
                      <a:pPr>
                        <a:defRPr sz="3200" b="1"/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61228234382151"/>
                      <c:h val="0.100740348384248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41-45E1-8392-0C79B76C3E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618709B-4470-4D3D-AAF5-F3396980237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A41-45E1-8392-0C79B76C3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Contacter une émission de télé ou Radio</c:v>
                </c:pt>
                <c:pt idx="1">
                  <c:v>Participation à des manifestation</c:v>
                </c:pt>
                <c:pt idx="2">
                  <c:v>Participation dans le domaine politique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</c:v>
                </c:pt>
                <c:pt idx="1">
                  <c:v>58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41-45E1-8392-0C79B76C3E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41-45E1-8392-0C79B76C3E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394A225-DC9F-45C6-A547-B95A1F903D9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A41-45E1-8392-0C79B76C3E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348685A-55FA-48C2-A6E4-E414B01C32A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A41-45E1-8392-0C79B76C3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Contacter une émission de télé ou Radio</c:v>
                </c:pt>
                <c:pt idx="1">
                  <c:v>Participation à des manifestation</c:v>
                </c:pt>
                <c:pt idx="2">
                  <c:v>Participation dans le domaine politique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28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A41-45E1-8392-0C79B76C3E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6266288"/>
        <c:axId val="1846264112"/>
      </c:barChart>
      <c:catAx>
        <c:axId val="184626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1846264112"/>
        <c:crosses val="autoZero"/>
        <c:auto val="1"/>
        <c:lblAlgn val="ctr"/>
        <c:lblOffset val="100"/>
        <c:noMultiLvlLbl val="0"/>
      </c:catAx>
      <c:valAx>
        <c:axId val="184626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Pourcentage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26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 u="sng" dirty="0">
                <a:solidFill>
                  <a:srgbClr val="92D050"/>
                </a:solidFill>
                <a:latin typeface="Arial Black" panose="020B0A04020102020204" pitchFamily="34" charset="0"/>
              </a:rPr>
              <a:t>Contact</a:t>
            </a:r>
            <a:r>
              <a:rPr lang="fr-FR" sz="2800" b="1" i="1" u="sng" baseline="0" dirty="0">
                <a:solidFill>
                  <a:srgbClr val="92D050"/>
                </a:solidFill>
                <a:latin typeface="Arial Black" panose="020B0A04020102020204" pitchFamily="34" charset="0"/>
              </a:rPr>
              <a:t>er les fonctionnaires de l’Etat</a:t>
            </a:r>
            <a:endParaRPr lang="fr-FR" sz="2800" b="1" i="1" u="sng" dirty="0">
              <a:solidFill>
                <a:srgbClr val="92D05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7.388147017067052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034382143106698E-2"/>
          <c:y val="8.0403935163429599E-2"/>
          <c:w val="0.79923443840319797"/>
          <c:h val="0.71088817460892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Ont contactés des fonctionnaires de l'Etat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214632074854399E-3"/>
                  <c:y val="0.176013283481531"/>
                </c:manualLayout>
              </c:layout>
              <c:tx>
                <c:rich>
                  <a:bodyPr/>
                  <a:lstStyle/>
                  <a:p>
                    <a:r>
                      <a:rPr lang="en-US" sz="4800" b="1" dirty="0"/>
                      <a:t>16%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E6-4F17-A598-63D9650B8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6-4F17-A598-63D9650B85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n'ont pas mais comptent le faire dans le future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429264149708798E-3"/>
                  <c:y val="0.29524808842063299"/>
                </c:manualLayout>
              </c:layout>
              <c:tx>
                <c:rich>
                  <a:bodyPr/>
                  <a:lstStyle/>
                  <a:p>
                    <a:r>
                      <a:rPr lang="en-US" sz="4800" b="1" dirty="0"/>
                      <a:t>32%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E6-4F17-A598-63D9650B8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E6-4F17-A598-63D9650B85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n'ont jamais contactés et ne comptent pas le faire dans le future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858528299417597E-3"/>
                  <c:y val="0.314174247934776"/>
                </c:manualLayout>
              </c:layout>
              <c:tx>
                <c:rich>
                  <a:bodyPr/>
                  <a:lstStyle/>
                  <a:p>
                    <a:fld id="{B51E6B10-D061-48C7-A0F4-75A2910ED2F3}" type="VALUE">
                      <a:rPr lang="en-US" sz="4800" smtClean="0"/>
                      <a:pPr/>
                      <a:t>[VALUE]</a:t>
                    </a:fld>
                    <a:r>
                      <a:rPr lang="en-US" sz="4800" b="1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5E6-4F17-A598-63D9650B8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E6-4F17-A598-63D9650B85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8976784"/>
        <c:axId val="1848981680"/>
      </c:barChart>
      <c:catAx>
        <c:axId val="1848976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8981680"/>
        <c:crosses val="autoZero"/>
        <c:auto val="1"/>
        <c:lblAlgn val="ctr"/>
        <c:lblOffset val="100"/>
        <c:noMultiLvlLbl val="0"/>
      </c:catAx>
      <c:valAx>
        <c:axId val="184898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97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1886040973794105"/>
          <c:w val="1"/>
          <c:h val="0.18011400105122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81130450620597E-2"/>
          <c:y val="0.106399323272669"/>
          <c:w val="0.81288856587605096"/>
          <c:h val="0.893600676727331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4-4775-8FB4-F302B8A36A4B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4-4775-8FB4-F302B8A36A4B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4-4775-8FB4-F302B8A36A4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15F18AC-EF70-4F47-99DF-E21EF82E755B}" type="VALUE">
                      <a:rPr lang="en-US" sz="48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34-4775-8FB4-F302B8A36A4B}"/>
                </c:ext>
              </c:extLst>
            </c:dLbl>
            <c:dLbl>
              <c:idx val="1"/>
              <c:layout>
                <c:manualLayout>
                  <c:x val="1.1228822176128053E-2"/>
                  <c:y val="-9.0699320742097673E-17"/>
                </c:manualLayout>
              </c:layout>
              <c:tx>
                <c:rich>
                  <a:bodyPr/>
                  <a:lstStyle/>
                  <a:p>
                    <a:fld id="{F1A7BB32-7963-4DF5-8F90-B630DA75FBE4}" type="VALUE">
                      <a:rPr lang="en-US" sz="48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34-4775-8FB4-F302B8A36A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34-4775-8FB4-F302B8A36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</c:v>
                </c:pt>
                <c:pt idx="1">
                  <c:v>0.46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34-4775-8FB4-F302B8A36A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Effet positif</c:v>
                </c:pt>
              </c:strCache>
            </c:strRef>
          </c:tx>
          <c:spPr>
            <a:solidFill>
              <a:srgbClr val="00B050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9365773471988098E-3"/>
                  <c:y val="0.37910493550764351"/>
                </c:manualLayout>
              </c:layout>
              <c:tx>
                <c:rich>
                  <a:bodyPr/>
                  <a:lstStyle/>
                  <a:p>
                    <a:fld id="{9A930A49-C746-4559-9A41-606E51F4E41C}" type="VALUE">
                      <a:rPr lang="en-US" sz="480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CC7-4CB1-9DE0-EF892D5C4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C7-4CB1-9DE0-EF892D5C4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Aucun effet</c:v>
                </c:pt>
              </c:strCache>
            </c:strRef>
          </c:tx>
          <c:spPr>
            <a:solidFill>
              <a:schemeClr val="bg1">
                <a:lumMod val="85000"/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3060470163837469E-2"/>
                  <c:y val="0.36595678745535548"/>
                </c:manualLayout>
              </c:layout>
              <c:tx>
                <c:rich>
                  <a:bodyPr/>
                  <a:lstStyle/>
                  <a:p>
                    <a:fld id="{193D0297-8544-4AD6-9D6D-2DE67AAD35D7}" type="VALUE">
                      <a:rPr lang="en-US" sz="480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C7-4CB1-9DE0-EF892D5C4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C7-4CB1-9DE0-EF892D5C43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Effet négatif</c:v>
                </c:pt>
              </c:strCache>
            </c:strRef>
          </c:tx>
          <c:spPr>
            <a:solidFill>
              <a:srgbClr val="FC0808">
                <a:alpha val="85000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749261877759048E-3"/>
                  <c:y val="0.196126541779965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DD248D-8682-4A65-B243-419624CF1AA2}" type="VALUE">
                      <a:rPr lang="en-US" sz="4800" smtClean="0"/>
                      <a:pPr>
                        <a:defRPr/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43500041462553"/>
                      <c:h val="0.12843549289076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C7-4CB1-9DE0-EF892D5C4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C7-4CB1-9DE0-EF892D5C43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734630128"/>
        <c:axId val="1734633392"/>
        <c:axId val="0"/>
      </c:bar3DChart>
      <c:catAx>
        <c:axId val="173463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33392"/>
        <c:crosses val="autoZero"/>
        <c:auto val="1"/>
        <c:lblAlgn val="ctr"/>
        <c:lblOffset val="100"/>
        <c:noMultiLvlLbl val="0"/>
      </c:catAx>
      <c:valAx>
        <c:axId val="173463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3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98227850088575"/>
          <c:y val="0.10403049404080032"/>
          <c:w val="0.32583337185580324"/>
          <c:h val="0.7634511852572335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034783222970795E-2"/>
          <c:y val="4.0572770290193301E-2"/>
          <c:w val="0.85042059048143004"/>
          <c:h val="0.678565198200657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45"/>
          <c:dPt>
            <c:idx val="0"/>
            <c:bubble3D val="0"/>
            <c:spPr>
              <a:solidFill>
                <a:srgbClr val="94209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213-452F-9F63-9A68B938630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213-452F-9F63-9A68B9386302}"/>
              </c:ext>
            </c:extLst>
          </c:dPt>
          <c:dLbls>
            <c:dLbl>
              <c:idx val="0"/>
              <c:layout>
                <c:manualLayout>
                  <c:x val="-0.18085720597088101"/>
                  <c:y val="-0.142681189932944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5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A324D9-A5C2-624A-AE68-54C324E2B78F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50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13-452F-9F63-9A68B9386302}"/>
                </c:ext>
              </c:extLst>
            </c:dLbl>
            <c:dLbl>
              <c:idx val="1"/>
              <c:layout>
                <c:manualLayout>
                  <c:x val="0.13880132482548699"/>
                  <c:y val="6.85160220525592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5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A7318C-C547-4A60-B101-D8475C2C44F3}" type="VALUE">
                      <a:rPr lang="en-US" sz="5000" b="1" i="0" baseline="0" smtClean="0">
                        <a:solidFill>
                          <a:schemeClr val="tx1"/>
                        </a:solidFill>
                      </a:rPr>
                      <a:pPr>
                        <a:defRPr sz="50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5000" b="1" i="0" baseline="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13-452F-9F63-9A68B9386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Comptent participés aux prochaines élections municipales</c:v>
                </c:pt>
                <c:pt idx="1">
                  <c:v>Ne Comptent pas participés aux prochaines élections municipales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13-452F-9F63-9A68B9386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516591328778101E-2"/>
          <c:y val="0.67554114979847502"/>
          <c:w val="0.95599289642430996"/>
          <c:h val="0.31401830314543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2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8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88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55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82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45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6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50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56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17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57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302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343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70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36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697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50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7AB7AF-0803-4317-B2E4-8D5831428897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15252-A8CA-43A8-9D6D-4BD8F0250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35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lajmi@ifes.org" TargetMode="External"/><Relationship Id="rId2" Type="http://schemas.openxmlformats.org/officeDocument/2006/relationships/hyperlink" Target="mailto:mosbahsaadi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009" y="2471225"/>
            <a:ext cx="10782300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1000" b="1" i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 </a:t>
            </a:r>
            <a:br>
              <a:rPr lang="fr-FR" sz="9600" b="1" i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r-FR" sz="9600" b="1" i="1" dirty="0">
                <a:latin typeface="Baskerville Old Face" panose="02020602080505020303" pitchFamily="18" charset="0"/>
              </a:rPr>
              <a:t> </a:t>
            </a:r>
            <a:r>
              <a:rPr lang="fr-FR" sz="8000" b="1" i="1" dirty="0">
                <a:latin typeface="Baskerville Old Face" panose="02020602080505020303" pitchFamily="18" charset="0"/>
              </a:rPr>
              <a:t>La participation des tunisiens noirs à la vie publique</a:t>
            </a:r>
            <a:endParaRPr lang="fr-FR" sz="8000" b="1" i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4783651"/>
            <a:ext cx="10832123" cy="1040374"/>
          </a:xfrm>
        </p:spPr>
        <p:txBody>
          <a:bodyPr>
            <a:noAutofit/>
          </a:bodyPr>
          <a:lstStyle/>
          <a:p>
            <a:br>
              <a:rPr lang="fr-FR" sz="4000" b="1" i="1" dirty="0">
                <a:latin typeface="Baskerville Old Face" panose="02020602080505020303" pitchFamily="18" charset="0"/>
              </a:rPr>
            </a:br>
            <a:endParaRPr lang="fr-FR" sz="4000" b="1" i="1" dirty="0">
              <a:latin typeface="Baskerville Old Face" panose="02020602080505020303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52" y="235272"/>
            <a:ext cx="2546252" cy="19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2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2884"/>
          </a:xfrm>
        </p:spPr>
        <p:txBody>
          <a:bodyPr>
            <a:normAutofit/>
          </a:bodyPr>
          <a:lstStyle/>
          <a:p>
            <a:r>
              <a:rPr lang="fr-FR" b="1" i="1" u="sng" dirty="0">
                <a:latin typeface="+mn-lt"/>
              </a:rPr>
              <a:t>Evolution de la situation des tunisiens noirs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708338"/>
            <a:ext cx="12076090" cy="61496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fr-FR" sz="2800" b="1" i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fr-FR" sz="2800" b="1" i="1" dirty="0">
                <a:solidFill>
                  <a:srgbClr val="FF0000"/>
                </a:solidFill>
              </a:rPr>
              <a:t>Pire qu’avant (18%)</a:t>
            </a:r>
          </a:p>
          <a:p>
            <a:pPr marL="400050" lvl="1" indent="0">
              <a:buNone/>
            </a:pPr>
            <a:r>
              <a:rPr lang="fr-FR" sz="2600" dirty="0">
                <a:sym typeface="Wingdings" panose="05000000000000000000" pitchFamily="2" charset="2"/>
              </a:rPr>
              <a:t>l</a:t>
            </a:r>
            <a:r>
              <a:rPr lang="fr-FR" sz="2600" dirty="0"/>
              <a:t>’absence de loi incriminant le racisme</a:t>
            </a:r>
            <a:br>
              <a:rPr lang="fr-FR" sz="2600" dirty="0"/>
            </a:br>
            <a:r>
              <a:rPr lang="fr-FR" sz="2600" dirty="0">
                <a:sym typeface="Wingdings" panose="05000000000000000000" pitchFamily="2" charset="2"/>
              </a:rPr>
              <a:t>la banalisation du sujet</a:t>
            </a:r>
            <a:br>
              <a:rPr lang="fr-FR" sz="2600" dirty="0"/>
            </a:br>
            <a:r>
              <a:rPr lang="fr-FR" sz="2600" dirty="0">
                <a:sym typeface="Wingdings" panose="05000000000000000000" pitchFamily="2" charset="2"/>
              </a:rPr>
              <a:t>la p</a:t>
            </a:r>
            <a:r>
              <a:rPr lang="fr-FR" sz="2600" dirty="0"/>
              <a:t>ropagation des actes racistes</a:t>
            </a:r>
          </a:p>
          <a:p>
            <a:r>
              <a:rPr lang="fr-FR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La situation est inchangée (36%)</a:t>
            </a:r>
            <a:br>
              <a:rPr lang="fr-FR" dirty="0"/>
            </a:br>
            <a:r>
              <a:rPr lang="fr-FR" sz="2800" dirty="0">
                <a:sym typeface="Wingdings" panose="05000000000000000000" pitchFamily="2" charset="2"/>
              </a:rPr>
              <a:t>la détérioration de la situation</a:t>
            </a:r>
            <a:r>
              <a:rPr lang="fr-FR" sz="2800" dirty="0"/>
              <a:t> économique et sociale </a:t>
            </a:r>
            <a:br>
              <a:rPr lang="fr-FR" sz="2800" dirty="0"/>
            </a:br>
            <a:r>
              <a:rPr lang="fr-FR" sz="2800" dirty="0">
                <a:sym typeface="Wingdings" panose="05000000000000000000" pitchFamily="2" charset="2"/>
              </a:rPr>
              <a:t>l’in</a:t>
            </a:r>
            <a:r>
              <a:rPr lang="fr-FR" sz="2800" dirty="0"/>
              <a:t>accessibilité des postes clés</a:t>
            </a:r>
            <a:br>
              <a:rPr lang="fr-FR" sz="2800" dirty="0"/>
            </a:br>
            <a:r>
              <a:rPr lang="fr-FR" sz="2800" dirty="0">
                <a:sym typeface="Wingdings" panose="05000000000000000000" pitchFamily="2" charset="2"/>
              </a:rPr>
              <a:t>l</a:t>
            </a:r>
            <a:r>
              <a:rPr lang="fr-FR" sz="2800" dirty="0"/>
              <a:t>a passivité des tunisiens noirs et leur acceptation du racisme</a:t>
            </a:r>
          </a:p>
          <a:p>
            <a:r>
              <a:rPr lang="fr-FR" sz="2800" b="1" i="1" dirty="0">
                <a:solidFill>
                  <a:srgbClr val="1AFA25"/>
                </a:solidFill>
              </a:rPr>
              <a:t>Mieux qu’avant (44%)</a:t>
            </a:r>
            <a:br>
              <a:rPr lang="fr-FR" dirty="0"/>
            </a:br>
            <a:r>
              <a:rPr lang="fr-FR" sz="2800" dirty="0">
                <a:sym typeface="Wingdings" panose="05000000000000000000" pitchFamily="2" charset="2"/>
              </a:rPr>
              <a:t></a:t>
            </a:r>
            <a:r>
              <a:rPr lang="fr-FR" sz="2800" dirty="0"/>
              <a:t>la prise en compte des voix des tunisiens noirs</a:t>
            </a:r>
            <a:br>
              <a:rPr lang="fr-FR" sz="2800" dirty="0"/>
            </a:br>
            <a:r>
              <a:rPr lang="fr-FR" sz="2800" dirty="0">
                <a:sym typeface="Wingdings" panose="05000000000000000000" pitchFamily="2" charset="2"/>
              </a:rPr>
              <a:t>l</a:t>
            </a:r>
            <a:r>
              <a:rPr lang="fr-FR" sz="2800" dirty="0"/>
              <a:t>a médiatisation du sujet</a:t>
            </a:r>
            <a:br>
              <a:rPr lang="fr-FR" sz="2800" dirty="0"/>
            </a:br>
            <a:r>
              <a:rPr lang="fr-FR" sz="2800" dirty="0">
                <a:sym typeface="Wingdings" panose="05000000000000000000" pitchFamily="2" charset="2"/>
              </a:rPr>
              <a:t></a:t>
            </a:r>
            <a:r>
              <a:rPr lang="fr-FR" sz="2800" dirty="0"/>
              <a:t>l’acceptation du mariage mixte</a:t>
            </a:r>
            <a:br>
              <a:rPr lang="fr-FR" sz="2800" dirty="0"/>
            </a:br>
            <a:r>
              <a:rPr lang="fr-FR" sz="2800" dirty="0">
                <a:sym typeface="Wingdings" panose="05000000000000000000" pitchFamily="2" charset="2"/>
              </a:rPr>
              <a:t>l’a</a:t>
            </a:r>
            <a:r>
              <a:rPr lang="fr-FR" sz="2800" dirty="0"/>
              <a:t>mélioration des relations dans le cadre professionnel</a:t>
            </a:r>
            <a:br>
              <a:rPr lang="fr-FR" sz="2800" dirty="0"/>
            </a:br>
            <a:r>
              <a:rPr lang="fr-FR" sz="2800" dirty="0">
                <a:sym typeface="Wingdings" panose="05000000000000000000" pitchFamily="2" charset="2"/>
              </a:rPr>
              <a:t>l</a:t>
            </a:r>
            <a:r>
              <a:rPr lang="fr-FR" sz="2800" dirty="0"/>
              <a:t>a création de nouvelles associations qui défendent les droits des tunisiens noirs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5241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0497"/>
          </a:xfrm>
        </p:spPr>
        <p:txBody>
          <a:bodyPr>
            <a:normAutofit fontScale="90000"/>
          </a:bodyPr>
          <a:lstStyle/>
          <a:p>
            <a:r>
              <a:rPr lang="fr-FR" b="1" i="1" u="sng" dirty="0"/>
              <a:t>Le statut de la démocratie selon les tunisiens noirs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625209"/>
              </p:ext>
            </p:extLst>
          </p:nvPr>
        </p:nvGraphicFramePr>
        <p:xfrm>
          <a:off x="112542" y="1055077"/>
          <a:ext cx="5978769" cy="554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26743" y="1055077"/>
            <a:ext cx="68652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48%</a:t>
            </a:r>
            <a:r>
              <a:rPr lang="fr-FR" sz="36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fr-FR" sz="3600" dirty="0">
                <a:latin typeface="Baskerville Old Face" panose="02020602080505020303" pitchFamily="18" charset="0"/>
              </a:rPr>
              <a:t>pensent que la Tunisie est une démocratie avec des problèmes </a:t>
            </a:r>
            <a:r>
              <a:rPr lang="fr-FR" sz="36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majeurs</a:t>
            </a:r>
            <a:r>
              <a:rPr lang="fr-FR" sz="3600" dirty="0">
                <a:latin typeface="Baskerville Old Face" panose="02020602080505020303" pitchFamily="18" charset="0"/>
              </a:rPr>
              <a:t>.</a:t>
            </a:r>
          </a:p>
          <a:p>
            <a:br>
              <a:rPr lang="fr-FR" sz="3600" dirty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r>
              <a:rPr lang="fr-FR" sz="3600" b="1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27%</a:t>
            </a:r>
            <a:r>
              <a:rPr lang="fr-FR" sz="36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fr-FR" sz="3600" dirty="0">
                <a:latin typeface="Baskerville Old Face" panose="02020602080505020303" pitchFamily="18" charset="0"/>
              </a:rPr>
              <a:t>trouvent que c’est une démocratie avec des problèmes </a:t>
            </a:r>
            <a:r>
              <a:rPr lang="fr-FR" sz="36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mineurs</a:t>
            </a:r>
            <a:r>
              <a:rPr lang="fr-FR" sz="3600" dirty="0">
                <a:latin typeface="Baskerville Old Face" panose="02020602080505020303" pitchFamily="18" charset="0"/>
              </a:rPr>
              <a:t>.</a:t>
            </a:r>
            <a:r>
              <a:rPr lang="fr-FR" sz="36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</a:p>
          <a:p>
            <a:br>
              <a:rPr lang="fr-FR" sz="3600" dirty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r>
              <a:rPr lang="fr-FR" sz="3600" b="1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19%</a:t>
            </a:r>
            <a:r>
              <a:rPr lang="fr-FR" sz="36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fr-FR" sz="3600" dirty="0">
                <a:latin typeface="Baskerville Old Face" panose="02020602080505020303" pitchFamily="18" charset="0"/>
              </a:rPr>
              <a:t>pensent que la Tunisie </a:t>
            </a:r>
            <a:r>
              <a:rPr lang="fr-FR" sz="36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n’est pas un pays démocratique</a:t>
            </a:r>
            <a:r>
              <a:rPr lang="fr-FR" sz="3600" dirty="0"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07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115911"/>
            <a:ext cx="12101848" cy="1506828"/>
          </a:xfrm>
        </p:spPr>
        <p:txBody>
          <a:bodyPr>
            <a:normAutofit fontScale="90000"/>
          </a:bodyPr>
          <a:lstStyle/>
          <a:p>
            <a:r>
              <a:rPr lang="fr-FR" sz="4800" b="1" i="1" u="sng" dirty="0"/>
              <a:t>Les différentes manières comprises du concept de la démocratie  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531" y="5051113"/>
            <a:ext cx="8529043" cy="12680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2536" y="1828800"/>
            <a:ext cx="3923896" cy="2142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>
            <a:off x="4445390" y="1946002"/>
            <a:ext cx="2708443" cy="1121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La possibilité de participer à la prise de décision (2%)</a:t>
            </a:r>
          </a:p>
        </p:txBody>
      </p:sp>
      <p:sp>
        <p:nvSpPr>
          <p:cNvPr id="12" name="Oval 11"/>
          <p:cNvSpPr/>
          <p:nvPr/>
        </p:nvSpPr>
        <p:spPr>
          <a:xfrm>
            <a:off x="6672490" y="2098645"/>
            <a:ext cx="3402202" cy="1776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Black" panose="020B0A04020102020204" pitchFamily="34" charset="0"/>
              </a:rPr>
              <a:t>La lutte contre le racisme et toutes sorte de discrimination (20%)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531" y="2171434"/>
            <a:ext cx="2920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rial Black" panose="020B0A04020102020204" pitchFamily="34" charset="0"/>
              </a:rPr>
              <a:t>Susciter l’égalité et l’équité(44%)</a:t>
            </a:r>
          </a:p>
        </p:txBody>
      </p:sp>
      <p:sp>
        <p:nvSpPr>
          <p:cNvPr id="16" name="Oval 15"/>
          <p:cNvSpPr/>
          <p:nvPr/>
        </p:nvSpPr>
        <p:spPr>
          <a:xfrm>
            <a:off x="815926" y="3736226"/>
            <a:ext cx="3629464" cy="1525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Liberté d’expression (12%)</a:t>
            </a:r>
          </a:p>
        </p:txBody>
      </p:sp>
      <p:sp>
        <p:nvSpPr>
          <p:cNvPr id="17" name="Oval 16"/>
          <p:cNvSpPr/>
          <p:nvPr/>
        </p:nvSpPr>
        <p:spPr>
          <a:xfrm>
            <a:off x="4572000" y="3316916"/>
            <a:ext cx="3285895" cy="192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Arial Black" panose="020B0A04020102020204" pitchFamily="34" charset="0"/>
              </a:rPr>
              <a:t>Vivre en démocratie c’est vivre en stabilité (30%)</a:t>
            </a:r>
          </a:p>
        </p:txBody>
      </p:sp>
      <p:sp>
        <p:nvSpPr>
          <p:cNvPr id="18" name="Oval 17"/>
          <p:cNvSpPr/>
          <p:nvPr/>
        </p:nvSpPr>
        <p:spPr>
          <a:xfrm>
            <a:off x="8152327" y="3606085"/>
            <a:ext cx="3284112" cy="1687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Black" panose="020B0A04020102020204" pitchFamily="34" charset="0"/>
              </a:rPr>
              <a:t>Le fait de jouir de ses droit tout en appliquant ses devoirs (18%)</a:t>
            </a:r>
          </a:p>
        </p:txBody>
      </p:sp>
    </p:spTree>
    <p:extLst>
      <p:ext uri="{BB962C8B-B14F-4D97-AF65-F5344CB8AC3E}">
        <p14:creationId xmlns:p14="http://schemas.microsoft.com/office/powerpoint/2010/main" val="155077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119704"/>
            <a:ext cx="11830929" cy="682153"/>
          </a:xfrm>
        </p:spPr>
        <p:txBody>
          <a:bodyPr>
            <a:noAutofit/>
          </a:bodyPr>
          <a:lstStyle/>
          <a:p>
            <a:r>
              <a:rPr lang="fr-FR" sz="4000" b="1" i="1" u="sng" dirty="0">
                <a:solidFill>
                  <a:schemeClr val="tx1"/>
                </a:solidFill>
                <a:latin typeface="+mn-lt"/>
              </a:rPr>
              <a:t>L’engagement politique et électoral des tunisiens noirs</a:t>
            </a:r>
            <a:endParaRPr lang="fr-FR" sz="4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37630"/>
              </p:ext>
            </p:extLst>
          </p:nvPr>
        </p:nvGraphicFramePr>
        <p:xfrm>
          <a:off x="239152" y="1505243"/>
          <a:ext cx="6063174" cy="510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14868" y="1181686"/>
            <a:ext cx="559190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A8B97F"/>
                </a:solidFill>
                <a:latin typeface="Baskerville Old Face" panose="02020602080505020303" pitchFamily="18" charset="0"/>
              </a:rPr>
              <a:t>16% </a:t>
            </a:r>
            <a:r>
              <a:rPr lang="fr-FR" sz="2600" dirty="0">
                <a:latin typeface="Baskerville Old Face" panose="02020602080505020303" pitchFamily="18" charset="0"/>
              </a:rPr>
              <a:t>ont contacté des émissions de télévision ou radio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b="1" dirty="0">
                <a:solidFill>
                  <a:srgbClr val="50B4C8"/>
                </a:solidFill>
                <a:latin typeface="Baskerville Old Face" panose="02020602080505020303" pitchFamily="18" charset="0"/>
              </a:rPr>
              <a:t>80% </a:t>
            </a:r>
            <a:r>
              <a:rPr lang="fr-FR" sz="2600" dirty="0">
                <a:latin typeface="Baskerville Old Face" panose="02020602080505020303" pitchFamily="18" charset="0"/>
              </a:rPr>
              <a:t>n’ont pas l’intention de le faire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dirty="0">
                <a:latin typeface="Baskerville Old Face" panose="02020602080505020303" pitchFamily="18" charset="0"/>
              </a:rPr>
              <a:t>_________________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b="1" dirty="0">
                <a:solidFill>
                  <a:srgbClr val="50B4C8"/>
                </a:solidFill>
                <a:latin typeface="Baskerville Old Face" panose="02020602080505020303" pitchFamily="18" charset="0"/>
              </a:rPr>
              <a:t>40% </a:t>
            </a:r>
            <a:r>
              <a:rPr lang="fr-FR" sz="2600" dirty="0">
                <a:latin typeface="Baskerville Old Face" panose="02020602080505020303" pitchFamily="18" charset="0"/>
              </a:rPr>
              <a:t>des personnes affirment avoir participé à des manifestations 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b="1" dirty="0">
                <a:solidFill>
                  <a:srgbClr val="A8B97F"/>
                </a:solidFill>
                <a:latin typeface="Baskerville Old Face" panose="02020602080505020303" pitchFamily="18" charset="0"/>
              </a:rPr>
              <a:t>58% </a:t>
            </a:r>
            <a:r>
              <a:rPr lang="fr-FR" sz="2600" dirty="0">
                <a:latin typeface="Baskerville Old Face" panose="02020602080505020303" pitchFamily="18" charset="0"/>
              </a:rPr>
              <a:t>n’ont jamais participé à des manifestations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b="1" dirty="0">
                <a:solidFill>
                  <a:srgbClr val="9B9256"/>
                </a:solidFill>
                <a:latin typeface="Baskerville Old Face" panose="02020602080505020303" pitchFamily="18" charset="0"/>
              </a:rPr>
              <a:t>28% </a:t>
            </a:r>
            <a:r>
              <a:rPr lang="fr-FR" sz="2600" dirty="0">
                <a:latin typeface="Baskerville Old Face" panose="02020602080505020303" pitchFamily="18" charset="0"/>
              </a:rPr>
              <a:t>envisagent de le faire dans le futur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dirty="0">
                <a:latin typeface="Baskerville Old Face" panose="02020602080505020303" pitchFamily="18" charset="0"/>
              </a:rPr>
              <a:t>_________________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b="1" dirty="0">
                <a:solidFill>
                  <a:srgbClr val="50B4C8"/>
                </a:solidFill>
                <a:latin typeface="Baskerville Old Face" panose="02020602080505020303" pitchFamily="18" charset="0"/>
              </a:rPr>
              <a:t>20%</a:t>
            </a:r>
            <a:r>
              <a:rPr lang="fr-FR" sz="2600" dirty="0">
                <a:solidFill>
                  <a:srgbClr val="50B4C8"/>
                </a:solidFill>
                <a:latin typeface="Baskerville Old Face" panose="02020602080505020303" pitchFamily="18" charset="0"/>
              </a:rPr>
              <a:t> </a:t>
            </a:r>
            <a:r>
              <a:rPr lang="fr-FR" sz="2800" dirty="0">
                <a:latin typeface="Baskerville Old Face" panose="02020602080505020303" pitchFamily="18" charset="0"/>
              </a:rPr>
              <a:t>ont</a:t>
            </a:r>
            <a:r>
              <a:rPr lang="fr-FR" sz="2600" dirty="0">
                <a:solidFill>
                  <a:srgbClr val="50B4C8"/>
                </a:solidFill>
                <a:latin typeface="Baskerville Old Face" panose="02020602080505020303" pitchFamily="18" charset="0"/>
              </a:rPr>
              <a:t> </a:t>
            </a:r>
            <a:r>
              <a:rPr lang="fr-FR" sz="2600" dirty="0">
                <a:latin typeface="Baskerville Old Face" panose="02020602080505020303" pitchFamily="18" charset="0"/>
              </a:rPr>
              <a:t>déjà adhéré à des partis politiques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b="1" dirty="0">
                <a:solidFill>
                  <a:srgbClr val="A8B97F"/>
                </a:solidFill>
                <a:latin typeface="Baskerville Old Face" panose="02020602080505020303" pitchFamily="18" charset="0"/>
              </a:rPr>
              <a:t>10% </a:t>
            </a:r>
            <a:r>
              <a:rPr lang="fr-FR" sz="2600" dirty="0">
                <a:latin typeface="Baskerville Old Face" panose="02020602080505020303" pitchFamily="18" charset="0"/>
              </a:rPr>
              <a:t>comptent s’impliquer dans le futur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b="1" dirty="0">
                <a:solidFill>
                  <a:srgbClr val="9B9256"/>
                </a:solidFill>
                <a:latin typeface="Baskerville Old Face" panose="02020602080505020303" pitchFamily="18" charset="0"/>
              </a:rPr>
              <a:t>68%</a:t>
            </a:r>
            <a:r>
              <a:rPr lang="fr-FR" sz="2600" dirty="0">
                <a:solidFill>
                  <a:srgbClr val="9B9256"/>
                </a:solidFill>
                <a:latin typeface="Baskerville Old Face" panose="02020602080505020303" pitchFamily="18" charset="0"/>
              </a:rPr>
              <a:t> </a:t>
            </a:r>
            <a:r>
              <a:rPr lang="fr-FR" sz="2600" dirty="0">
                <a:latin typeface="Baskerville Old Face" panose="02020602080505020303" pitchFamily="18" charset="0"/>
              </a:rPr>
              <a:t>n’ont jamais participé à la vie politique et ne comptent pas le faire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41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Content Placeholder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194973"/>
              </p:ext>
            </p:extLst>
          </p:nvPr>
        </p:nvGraphicFramePr>
        <p:xfrm>
          <a:off x="1434905" y="1521171"/>
          <a:ext cx="10649243" cy="53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F5BD77C-160A-4978-9E22-6A5F4575F592}"/>
              </a:ext>
            </a:extLst>
          </p:cNvPr>
          <p:cNvSpPr/>
          <p:nvPr/>
        </p:nvSpPr>
        <p:spPr>
          <a:xfrm>
            <a:off x="276664" y="197731"/>
            <a:ext cx="116949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i="1" u="sng" dirty="0"/>
              <a:t>L’engagement politique et électoral des tunisiens noirs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19818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56012" cy="1533378"/>
          </a:xfrm>
        </p:spPr>
        <p:txBody>
          <a:bodyPr>
            <a:normAutofit/>
          </a:bodyPr>
          <a:lstStyle/>
          <a:p>
            <a:r>
              <a:rPr lang="fr-FR" sz="4000" b="1" i="1" u="sng" dirty="0">
                <a:solidFill>
                  <a:schemeClr val="tx1"/>
                </a:solidFill>
                <a:latin typeface="+mn-lt"/>
              </a:rPr>
              <a:t>L’influence des tunisiens noirs sur les décisions prises par les institutions de l’Etat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34286"/>
              </p:ext>
            </p:extLst>
          </p:nvPr>
        </p:nvGraphicFramePr>
        <p:xfrm>
          <a:off x="0" y="1392703"/>
          <a:ext cx="6028006" cy="527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28006" y="1392703"/>
            <a:ext cx="57607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b="1" i="1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46%</a:t>
            </a:r>
            <a:r>
              <a:rPr lang="fr-FR" sz="2800" b="1" i="1" u="sng" dirty="0">
                <a:solidFill>
                  <a:srgbClr val="697059"/>
                </a:solidFill>
                <a:latin typeface="Baskerville Old Face" panose="02020602080505020303" pitchFamily="18" charset="0"/>
              </a:rPr>
              <a:t> </a:t>
            </a:r>
            <a:r>
              <a:rPr lang="fr-FR" sz="2800" b="1" i="1" dirty="0">
                <a:solidFill>
                  <a:srgbClr val="697059"/>
                </a:solidFill>
                <a:latin typeface="Baskerville Old Face" panose="02020602080505020303" pitchFamily="18" charset="0"/>
              </a:rPr>
              <a:t> </a:t>
            </a:r>
            <a:r>
              <a:rPr lang="fr-FR" sz="2800" b="1" i="1" dirty="0">
                <a:latin typeface="Baskerville Old Face" panose="02020602080505020303" pitchFamily="18" charset="0"/>
              </a:rPr>
              <a:t>pensent que les noirs ont une capacité d’influence sur les décisions prises par l’Etat.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i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b="1" i="1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52%</a:t>
            </a:r>
            <a:r>
              <a:rPr lang="fr-FR" sz="28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800" b="1" i="1" dirty="0">
                <a:latin typeface="Baskerville Old Face" panose="02020602080505020303" pitchFamily="18" charset="0"/>
              </a:rPr>
              <a:t>croient que les noirs n’ont pas de capacité d’influence sur les décisions prises par les institutions de l’Etat.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i="1" dirty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i="1" dirty="0">
                <a:latin typeface="Baskerville Old Face" panose="02020602080505020303" pitchFamily="18" charset="0"/>
              </a:rPr>
              <a:t>Certains pensent que les tunisiens noirs n’ont pas de capacité d’influence.</a:t>
            </a:r>
          </a:p>
        </p:txBody>
      </p:sp>
    </p:spTree>
    <p:extLst>
      <p:ext uri="{BB962C8B-B14F-4D97-AF65-F5344CB8AC3E}">
        <p14:creationId xmlns:p14="http://schemas.microsoft.com/office/powerpoint/2010/main" val="305421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7" y="2095143"/>
            <a:ext cx="3488786" cy="3046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267" y="4978191"/>
            <a:ext cx="4426059" cy="159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52025"/>
          </a:xfrm>
        </p:spPr>
        <p:txBody>
          <a:bodyPr>
            <a:noAutofit/>
          </a:bodyPr>
          <a:lstStyle/>
          <a:p>
            <a:r>
              <a:rPr lang="fr-FR" sz="4000" b="1" i="1" u="sng" dirty="0">
                <a:solidFill>
                  <a:schemeClr val="tx1"/>
                </a:solidFill>
                <a:latin typeface="+mn-lt"/>
              </a:rPr>
              <a:t>La participation des tunisiens noirs lors des élections législatives et présidentielles de 2014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18" y="1463040"/>
            <a:ext cx="11716981" cy="5219113"/>
          </a:xfrm>
        </p:spPr>
        <p:txBody>
          <a:bodyPr/>
          <a:lstStyle/>
          <a:p>
            <a:r>
              <a:rPr lang="fr-FR" sz="4000" b="1" dirty="0">
                <a:solidFill>
                  <a:srgbClr val="FF0000"/>
                </a:solidFill>
              </a:rPr>
              <a:t>70%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des participants (soit 35 individus sur 50) ont </a:t>
            </a:r>
            <a:r>
              <a:rPr lang="fr-FR" sz="3200" b="1" dirty="0">
                <a:solidFill>
                  <a:srgbClr val="FF0000"/>
                </a:solidFill>
              </a:rPr>
              <a:t>voté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388" y="2221753"/>
            <a:ext cx="3695378" cy="38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75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3036"/>
          </a:xfrm>
        </p:spPr>
        <p:txBody>
          <a:bodyPr>
            <a:noAutofit/>
          </a:bodyPr>
          <a:lstStyle/>
          <a:p>
            <a:r>
              <a:rPr lang="fr-FR" sz="4000" b="1" i="1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L'effet de la participation aux élections sur les tunisiens noirs</a:t>
            </a:r>
            <a:br>
              <a:rPr lang="fr-FR" sz="3800" b="1" i="1" u="sng" dirty="0">
                <a:solidFill>
                  <a:srgbClr val="50B4C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3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89" y="1645920"/>
            <a:ext cx="11842421" cy="5413287"/>
          </a:xfrm>
        </p:spPr>
        <p:txBody>
          <a:bodyPr>
            <a:normAutofit fontScale="92500" lnSpcReduction="20000"/>
          </a:bodyPr>
          <a:lstStyle/>
          <a:p>
            <a:r>
              <a:rPr lang="fr-FR" sz="2800" b="1" i="1" u="sng" dirty="0">
                <a:solidFill>
                  <a:srgbClr val="1AFA25"/>
                </a:solidFill>
              </a:rPr>
              <a:t>Effet positif (46%)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fr-FR" sz="2600" i="1" dirty="0">
                <a:latin typeface="Baskerville Old Face" panose="02020602080505020303" pitchFamily="18" charset="0"/>
              </a:rPr>
              <a:t>-</a:t>
            </a:r>
            <a:r>
              <a:rPr lang="fr-FR" sz="2600" dirty="0">
                <a:latin typeface="Baskerville Old Face" panose="02020602080505020303" pitchFamily="18" charset="0"/>
              </a:rPr>
              <a:t>Indicateur de liberté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fr-FR" sz="2600" dirty="0">
                <a:latin typeface="Baskerville Old Face" panose="02020602080505020303" pitchFamily="18" charset="0"/>
              </a:rPr>
              <a:t>-Expression de sa voix en tant que citoyen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dirty="0">
                <a:latin typeface="Baskerville Old Face" panose="02020602080505020303" pitchFamily="18" charset="0"/>
              </a:rPr>
              <a:t>-Moyen de jouir de ses droits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dirty="0">
                <a:latin typeface="Baskerville Old Face" panose="02020602080505020303" pitchFamily="18" charset="0"/>
              </a:rPr>
              <a:t>-Exercice de la citoyenneté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dirty="0">
                <a:latin typeface="Baskerville Old Face" panose="02020602080505020303" pitchFamily="18" charset="0"/>
              </a:rPr>
              <a:t>-Possibilité de choisir la personne qui va défendre les droits des noirs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dirty="0">
                <a:latin typeface="Baskerville Old Face" panose="02020602080505020303" pitchFamily="18" charset="0"/>
              </a:rPr>
              <a:t>-Sentiment d’être actif dans la société tunisienne</a:t>
            </a:r>
            <a:br>
              <a:rPr lang="fr-FR" sz="2600" dirty="0">
                <a:latin typeface="Baskerville Old Face" panose="02020602080505020303" pitchFamily="18" charset="0"/>
              </a:rPr>
            </a:br>
            <a:r>
              <a:rPr lang="fr-FR" sz="2600" dirty="0">
                <a:latin typeface="Baskerville Old Face" panose="02020602080505020303" pitchFamily="18" charset="0"/>
              </a:rPr>
              <a:t>-Preuve concrète que les noirs et les blancs sont égaux en droits</a:t>
            </a:r>
          </a:p>
          <a:p>
            <a:pPr marL="400050" lvl="1" indent="0">
              <a:spcBef>
                <a:spcPts val="0"/>
              </a:spcBef>
              <a:buNone/>
            </a:pPr>
            <a:endParaRPr lang="fr-FR" sz="2600" dirty="0">
              <a:latin typeface="Baskerville Old Face" panose="02020602080505020303" pitchFamily="18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fr-FR" sz="28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Aucun Effet (38%)</a:t>
            </a:r>
          </a:p>
          <a:p>
            <a:pPr marL="400050" lvl="1" indent="0">
              <a:buNone/>
            </a:pPr>
            <a:r>
              <a:rPr lang="fr-FR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-Aucun parti politique ne s’intéresse à leur communauté ou ne la représente.</a:t>
            </a:r>
            <a:br>
              <a:rPr lang="fr-FR" sz="2600" dirty="0">
                <a:latin typeface="Baskerville Old Face" panose="02020602080505020303" pitchFamily="18" charset="0"/>
                <a:ea typeface="Calibri" panose="020F0502020204030204" pitchFamily="34" charset="0"/>
              </a:rPr>
            </a:br>
            <a:r>
              <a:rPr lang="fr-FR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-Les partis politiques ne font que servir leurs propres intérêts.</a:t>
            </a:r>
          </a:p>
          <a:p>
            <a:pPr marL="400050" lvl="1" indent="0">
              <a:buNone/>
            </a:pPr>
            <a:endParaRPr lang="fr-FR" sz="2600" dirty="0">
              <a:latin typeface="Baskerville Old Face" panose="02020602080505020303" pitchFamily="18" charset="0"/>
            </a:endParaRPr>
          </a:p>
          <a:p>
            <a:r>
              <a:rPr lang="fr-FR" sz="2800" b="1" i="1" u="sng" dirty="0">
                <a:solidFill>
                  <a:srgbClr val="FC0808"/>
                </a:solidFill>
              </a:rPr>
              <a:t>Effet négatif (16%)</a:t>
            </a:r>
          </a:p>
          <a:p>
            <a:pPr marL="400050" lvl="1" indent="0">
              <a:buNone/>
            </a:pPr>
            <a:r>
              <a:rPr lang="fr-FR" sz="2600" b="1" i="1" dirty="0">
                <a:latin typeface="Baskerville Old Face" panose="02020602080505020303" pitchFamily="18" charset="0"/>
              </a:rPr>
              <a:t>- </a:t>
            </a:r>
            <a:r>
              <a:rPr lang="fr-FR" sz="2600" dirty="0">
                <a:latin typeface="Baskerville Old Face" panose="02020602080505020303" pitchFamily="18" charset="0"/>
              </a:rPr>
              <a:t>Risque de confrontation sociale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3944"/>
          </a:xfrm>
        </p:spPr>
        <p:txBody>
          <a:bodyPr>
            <a:noAutofit/>
          </a:bodyPr>
          <a:lstStyle/>
          <a:p>
            <a:r>
              <a:rPr lang="fr-FR" sz="4000" b="1" i="1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L'effet de la participation aux élections sur les tunisiens noirs </a:t>
            </a:r>
            <a:br>
              <a:rPr lang="fr-FR" sz="4000" b="1" i="1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4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756339"/>
              </p:ext>
            </p:extLst>
          </p:nvPr>
        </p:nvGraphicFramePr>
        <p:xfrm>
          <a:off x="560363" y="1814732"/>
          <a:ext cx="11071274" cy="455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523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948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i="1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Perception de l’importance des élections municipales en Tunisie</a:t>
            </a:r>
            <a:endParaRPr lang="fr-FR" sz="40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609" y="956603"/>
            <a:ext cx="11676185" cy="5901397"/>
          </a:xfrm>
        </p:spPr>
        <p:txBody>
          <a:bodyPr/>
          <a:lstStyle/>
          <a:p>
            <a:pPr marL="0" indent="0">
              <a:buNone/>
            </a:pPr>
            <a:br>
              <a:rPr lang="fr-FR" dirty="0"/>
            </a:b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558" y="1316034"/>
            <a:ext cx="4555021" cy="1063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70" y="1215491"/>
            <a:ext cx="4994030" cy="117446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862519" y="1770771"/>
            <a:ext cx="60960" cy="445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61181" y="2032328"/>
            <a:ext cx="4951827" cy="4649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923602" y="1902749"/>
            <a:ext cx="43047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i="1" u="sng" dirty="0"/>
          </a:p>
          <a:p>
            <a:pPr algn="ctr"/>
            <a:r>
              <a:rPr lang="fr-FR" b="1" i="1" u="sng" dirty="0"/>
              <a:t>les élections municipales sont importantes </a:t>
            </a:r>
            <a:br>
              <a:rPr lang="fr-FR" b="1" i="1" u="sng" dirty="0"/>
            </a:br>
            <a:endParaRPr lang="fr-FR" b="1" i="1" u="sng" dirty="0"/>
          </a:p>
          <a:p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1-Améliorer la situation globale actuelle du pays (</a:t>
            </a:r>
            <a:r>
              <a:rPr lang="fr-FR" sz="2000" b="1" dirty="0">
                <a:latin typeface="Baskerville Old Face" panose="02020602080505020303" pitchFamily="18" charset="0"/>
              </a:rPr>
              <a:t>27%</a:t>
            </a: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b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2-Améliorer l’infrastructure (</a:t>
            </a:r>
            <a:r>
              <a:rPr lang="fr-FR" sz="2000" b="1" dirty="0">
                <a:latin typeface="Baskerville Old Face" panose="02020602080505020303" pitchFamily="18" charset="0"/>
              </a:rPr>
              <a:t>23%</a:t>
            </a: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b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3- Veiller sur la propreté des régions  (</a:t>
            </a:r>
            <a:r>
              <a:rPr lang="fr-FR" sz="2000" b="1" dirty="0">
                <a:latin typeface="Baskerville Old Face" panose="02020602080505020303" pitchFamily="18" charset="0"/>
              </a:rPr>
              <a:t>27%</a:t>
            </a: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b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4- Développer des régions spécialement les zones rurales  (</a:t>
            </a:r>
            <a:r>
              <a:rPr lang="fr-FR" sz="2000" b="1" dirty="0">
                <a:latin typeface="Baskerville Old Face" panose="02020602080505020303" pitchFamily="18" charset="0"/>
              </a:rPr>
              <a:t>20%)</a:t>
            </a:r>
            <a:b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5- Assurer la stabilité et la sécurité dans les régions (</a:t>
            </a:r>
            <a:r>
              <a:rPr lang="fr-FR" sz="2000" b="1" dirty="0">
                <a:latin typeface="Baskerville Old Face" panose="02020602080505020303" pitchFamily="18" charset="0"/>
              </a:rPr>
              <a:t>3%</a:t>
            </a: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b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6- Faire bénéficier les citoyens de leurs simple droits (</a:t>
            </a:r>
            <a:r>
              <a:rPr lang="fr-FR" sz="2000" b="1" dirty="0">
                <a:latin typeface="Baskerville Old Face" panose="02020602080505020303" pitchFamily="18" charset="0"/>
              </a:rPr>
              <a:t>10%</a:t>
            </a: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</a:p>
          <a:p>
            <a:endParaRPr lang="fr-FR" sz="2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endParaRPr lang="fr-FR" sz="2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68086" y="2032329"/>
            <a:ext cx="4847300" cy="4649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6865033" y="1902750"/>
            <a:ext cx="46704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i="1" u="sng" dirty="0"/>
          </a:p>
          <a:p>
            <a:pPr algn="ctr"/>
            <a:r>
              <a:rPr lang="fr-FR" b="1" i="1" u="sng" dirty="0"/>
              <a:t>Les élections municipales ne sont pas importantes</a:t>
            </a:r>
          </a:p>
          <a:p>
            <a:pPr algn="ctr"/>
            <a:endParaRPr lang="fr-FR" b="1" u="sng" dirty="0"/>
          </a:p>
          <a:p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1- Aucun développement quel que soit le gagnant (</a:t>
            </a:r>
            <a:r>
              <a:rPr lang="fr-FR" sz="2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50%</a:t>
            </a: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b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2- Aucun intérêt réel perçu exprimé par les politiciens pour défendre les droits des tunisiens noirs (</a:t>
            </a:r>
            <a:r>
              <a:rPr lang="fr-FR" sz="2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7%</a:t>
            </a: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b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3- Aucune garantie que les élections se déroulent dans un cadre impartial (</a:t>
            </a:r>
            <a:r>
              <a:rPr lang="fr-FR" sz="2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14%</a:t>
            </a: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b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4- Aucun intérêt pour la chose politique  (</a:t>
            </a:r>
            <a:r>
              <a:rPr lang="fr-FR" sz="2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21%</a:t>
            </a: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b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5– Moins importantes que les élections présidentielles ou législatives (</a:t>
            </a:r>
            <a:r>
              <a:rPr lang="fr-FR" sz="2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7%</a:t>
            </a:r>
            <a:r>
              <a:rPr lang="fr-FR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</a:p>
          <a:p>
            <a:endParaRPr lang="fr-FR" b="1" i="1" u="sng" dirty="0"/>
          </a:p>
          <a:p>
            <a:endParaRPr lang="fr-FR" b="1" i="1" u="sng" dirty="0"/>
          </a:p>
        </p:txBody>
      </p:sp>
    </p:spTree>
    <p:extLst>
      <p:ext uri="{BB962C8B-B14F-4D97-AF65-F5344CB8AC3E}">
        <p14:creationId xmlns:p14="http://schemas.microsoft.com/office/powerpoint/2010/main" val="356783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180304"/>
            <a:ext cx="10521523" cy="998632"/>
          </a:xfrm>
        </p:spPr>
        <p:txBody>
          <a:bodyPr/>
          <a:lstStyle/>
          <a:p>
            <a:r>
              <a:rPr lang="fr-FR" b="1" i="1" u="sng" dirty="0"/>
              <a:t>Contexte de l’étude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178936"/>
            <a:ext cx="10753725" cy="5312016"/>
          </a:xfrm>
        </p:spPr>
        <p:txBody>
          <a:bodyPr>
            <a:noAutofit/>
          </a:bodyPr>
          <a:lstStyle/>
          <a:p>
            <a:r>
              <a:rPr lang="fr-FR" sz="2800" dirty="0">
                <a:latin typeface="Baskerville Old Face" panose="02020602080505020303" pitchFamily="18" charset="0"/>
              </a:rPr>
              <a:t>Etude exploratoire visant le niveau de participation politique et de connaissance des tunisiens noirs sur les élections et le processus de décentralisation.</a:t>
            </a:r>
          </a:p>
          <a:p>
            <a:pPr marL="0" indent="0">
              <a:buNone/>
            </a:pPr>
            <a:endParaRPr lang="fr-FR" sz="2800" dirty="0">
              <a:latin typeface="Baskerville Old Face" panose="02020602080505020303" pitchFamily="18" charset="0"/>
            </a:endParaRPr>
          </a:p>
          <a:p>
            <a:r>
              <a:rPr lang="fr-FR" sz="2800" dirty="0">
                <a:latin typeface="Baskerville Old Face" panose="02020602080505020303" pitchFamily="18" charset="0"/>
              </a:rPr>
              <a:t>L’identification des principaux enjeux et défis qui touchent cette communauté en matière de participation électorale et d’engagement civique.</a:t>
            </a:r>
          </a:p>
          <a:p>
            <a:pPr marL="0" indent="0">
              <a:buNone/>
            </a:pPr>
            <a:endParaRPr lang="fr-FR" sz="2800" dirty="0">
              <a:latin typeface="Baskerville Old Face" panose="02020602080505020303" pitchFamily="18" charset="0"/>
            </a:endParaRPr>
          </a:p>
          <a:p>
            <a:r>
              <a:rPr lang="fr-FR" sz="2800" dirty="0">
                <a:latin typeface="Baskerville Old Face" panose="02020602080505020303" pitchFamily="18" charset="0"/>
              </a:rPr>
              <a:t>Le travail de terrain a été réalisé par deux équipes de trois enquêteurs accompagnés d’un superviseur.</a:t>
            </a:r>
          </a:p>
        </p:txBody>
      </p:sp>
    </p:spTree>
    <p:extLst>
      <p:ext uri="{BB962C8B-B14F-4D97-AF65-F5344CB8AC3E}">
        <p14:creationId xmlns:p14="http://schemas.microsoft.com/office/powerpoint/2010/main" val="347838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6602"/>
          </a:xfrm>
        </p:spPr>
        <p:txBody>
          <a:bodyPr>
            <a:noAutofit/>
          </a:bodyPr>
          <a:lstStyle/>
          <a:p>
            <a:r>
              <a:rPr lang="fr-FR" sz="4000" b="1" i="1" u="sng" dirty="0"/>
              <a:t>Confiance en l’Instance supérieure indépendante pour les élections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617784"/>
            <a:ext cx="11835618" cy="5240215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52% </a:t>
            </a:r>
            <a:r>
              <a:rPr lang="fr-FR" sz="2400" dirty="0">
                <a:latin typeface="Baskerville Old Face" panose="02020602080505020303" pitchFamily="18" charset="0"/>
              </a:rPr>
              <a:t>des participants font </a:t>
            </a:r>
            <a:r>
              <a:rPr lang="fr-FR" sz="2400" b="1" u="sng" dirty="0">
                <a:solidFill>
                  <a:srgbClr val="1AFA25"/>
                </a:solidFill>
                <a:latin typeface="Baskerville Old Face" panose="02020602080505020303" pitchFamily="18" charset="0"/>
              </a:rPr>
              <a:t>confiance</a:t>
            </a:r>
            <a:r>
              <a:rPr lang="fr-FR" sz="2400" dirty="0">
                <a:solidFill>
                  <a:srgbClr val="1AFA25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latin typeface="Baskerville Old Face" panose="02020602080505020303" pitchFamily="18" charset="0"/>
              </a:rPr>
              <a:t>à l’</a:t>
            </a:r>
            <a:r>
              <a:rPr lang="fr-FR" sz="2400" b="1" dirty="0">
                <a:latin typeface="Baskerville Old Face" panose="02020602080505020303" pitchFamily="18" charset="0"/>
              </a:rPr>
              <a:t>ISIE</a:t>
            </a:r>
          </a:p>
          <a:p>
            <a:pPr lvl="1"/>
            <a:r>
              <a:rPr lang="fr-FR" sz="2400" dirty="0">
                <a:latin typeface="Baskerville Old Face" panose="02020602080505020303" pitchFamily="18" charset="0"/>
              </a:rPr>
              <a:t>La transparence lors des dernières élections et la rupture avec les pratiques de l’ancien régime.</a:t>
            </a:r>
          </a:p>
          <a:p>
            <a:pPr lvl="1"/>
            <a:r>
              <a:rPr lang="fr-FR" sz="2400" dirty="0">
                <a:latin typeface="Baskerville Old Face" panose="02020602080505020303" pitchFamily="18" charset="0"/>
              </a:rPr>
              <a:t>La réussite des élections législatives et présidentielles et le vote en tout liberté.</a:t>
            </a:r>
          </a:p>
          <a:p>
            <a:pPr lvl="1"/>
            <a:r>
              <a:rPr lang="fr-FR" sz="2400" dirty="0">
                <a:latin typeface="Baskerville Old Face" panose="02020602080505020303" pitchFamily="18" charset="0"/>
              </a:rPr>
              <a:t>L’indépendance et aucune appartenance politique.</a:t>
            </a:r>
          </a:p>
          <a:p>
            <a:pPr marL="457200" lvl="1" indent="0">
              <a:buNone/>
            </a:pPr>
            <a:endParaRPr lang="fr-FR" sz="2400" dirty="0">
              <a:latin typeface="Baskerville Old Face" panose="02020602080505020303" pitchFamily="18" charset="0"/>
            </a:endParaRPr>
          </a:p>
          <a:p>
            <a:r>
              <a:rPr lang="fr-FR" sz="2400" dirty="0">
                <a:latin typeface="Baskerville Old Face" panose="02020602080505020303" pitchFamily="18" charset="0"/>
              </a:rPr>
              <a:t>La majorité des participants ont une idée sur le rôle de l’</a:t>
            </a:r>
            <a:r>
              <a:rPr lang="fr-FR" sz="2400" b="1" dirty="0">
                <a:latin typeface="Baskerville Old Face" panose="02020602080505020303" pitchFamily="18" charset="0"/>
              </a:rPr>
              <a:t>ISIE</a:t>
            </a:r>
            <a:r>
              <a:rPr lang="fr-FR" sz="2400" dirty="0">
                <a:latin typeface="Baskerville Old Face" panose="02020602080505020303" pitchFamily="18" charset="0"/>
              </a:rPr>
              <a:t> à travers les médias (TV, Radio) et l’affichage dans les rues.</a:t>
            </a:r>
          </a:p>
          <a:p>
            <a:endParaRPr lang="fr-FR" sz="2400" dirty="0">
              <a:latin typeface="Baskerville Old Face" panose="02020602080505020303" pitchFamily="18" charset="0"/>
            </a:endParaRPr>
          </a:p>
          <a:p>
            <a:r>
              <a:rPr lang="fr-FR" sz="2400" b="1" dirty="0">
                <a:latin typeface="Baskerville Old Face" panose="02020602080505020303" pitchFamily="18" charset="0"/>
              </a:rPr>
              <a:t>63% </a:t>
            </a:r>
            <a:r>
              <a:rPr lang="fr-FR" sz="2400" dirty="0">
                <a:latin typeface="Baskerville Old Face" panose="02020602080505020303" pitchFamily="18" charset="0"/>
              </a:rPr>
              <a:t>des participants déclarent que </a:t>
            </a:r>
            <a:r>
              <a:rPr lang="fr-FR" sz="2400" b="1" u="sng" dirty="0">
                <a:latin typeface="Baskerville Old Face" panose="02020602080505020303" pitchFamily="18" charset="0"/>
              </a:rPr>
              <a:t>l’ISIE</a:t>
            </a:r>
            <a:r>
              <a:rPr lang="fr-FR" sz="2400" u="sng" dirty="0">
                <a:latin typeface="Baskerville Old Face" panose="02020602080505020303" pitchFamily="18" charset="0"/>
              </a:rPr>
              <a:t> organise les élections dans les meilleures conditions.</a:t>
            </a:r>
            <a:br>
              <a:rPr lang="fr-FR" sz="2400" i="1" dirty="0">
                <a:latin typeface="Baskerville Old Face" panose="02020602080505020303" pitchFamily="18" charset="0"/>
              </a:rPr>
            </a:br>
            <a:endParaRPr lang="fr-FR" sz="2400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6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475"/>
            <a:ext cx="12192000" cy="1125414"/>
          </a:xfrm>
        </p:spPr>
        <p:txBody>
          <a:bodyPr>
            <a:noAutofit/>
          </a:bodyPr>
          <a:lstStyle/>
          <a:p>
            <a:r>
              <a:rPr lang="fr-FR" sz="4000" b="1" i="1" u="sng" dirty="0"/>
              <a:t>La participation des tunisiens noirs aux élections municipales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315436"/>
              </p:ext>
            </p:extLst>
          </p:nvPr>
        </p:nvGraphicFramePr>
        <p:xfrm>
          <a:off x="956603" y="1561514"/>
          <a:ext cx="10381957" cy="517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3596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5" y="140674"/>
            <a:ext cx="11929403" cy="123795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i="1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 concept de décentralisation perçu par les tunisiens noirs</a:t>
            </a:r>
            <a:endParaRPr lang="fr-FR" sz="4000" u="sng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481652"/>
              </p:ext>
            </p:extLst>
          </p:nvPr>
        </p:nvGraphicFramePr>
        <p:xfrm>
          <a:off x="485404" y="1575876"/>
          <a:ext cx="11310378" cy="507784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7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3917">
                <a:tc>
                  <a:txBody>
                    <a:bodyPr/>
                    <a:lstStyle/>
                    <a:p>
                      <a:r>
                        <a:rPr lang="fr-FR" sz="260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Synonyme de la démocratie (</a:t>
                      </a:r>
                      <a:r>
                        <a:rPr lang="fr-FR" sz="2600" dirty="0">
                          <a:solidFill>
                            <a:srgbClr val="FC0808"/>
                          </a:solidFill>
                          <a:latin typeface="Baskerville Old Face" panose="02020602080505020303" pitchFamily="18" charset="0"/>
                        </a:rPr>
                        <a:t>36%</a:t>
                      </a:r>
                      <a:r>
                        <a:rPr lang="fr-FR" sz="260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)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fr-FR" sz="260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Répartition des ressources et des compétences de façon égale entre les régions (</a:t>
                      </a:r>
                      <a:r>
                        <a:rPr lang="fr-FR" sz="2600" dirty="0">
                          <a:solidFill>
                            <a:srgbClr val="FC0808"/>
                          </a:solidFill>
                          <a:latin typeface="Baskerville Old Face" panose="02020602080505020303" pitchFamily="18" charset="0"/>
                        </a:rPr>
                        <a:t>39%</a:t>
                      </a:r>
                      <a:r>
                        <a:rPr lang="fr-FR" sz="260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) 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fr-FR" sz="260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Amélioration des conditions de vie de toutes les régions (</a:t>
                      </a:r>
                      <a:r>
                        <a:rPr lang="fr-FR" sz="2600" dirty="0">
                          <a:solidFill>
                            <a:srgbClr val="FC0808"/>
                          </a:solidFill>
                          <a:latin typeface="Baskerville Old Face" panose="02020602080505020303" pitchFamily="18" charset="0"/>
                        </a:rPr>
                        <a:t>11%</a:t>
                      </a:r>
                      <a:r>
                        <a:rPr lang="fr-FR" sz="260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)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207">
                <a:tc>
                  <a:txBody>
                    <a:bodyPr/>
                    <a:lstStyle/>
                    <a:p>
                      <a:r>
                        <a:rPr lang="fr-FR" sz="2600" b="1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Gestion des ressources et </a:t>
                      </a:r>
                      <a:r>
                        <a:rPr lang="fr-FR" sz="2600" b="1" baseline="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résolution des </a:t>
                      </a:r>
                      <a:r>
                        <a:rPr lang="fr-FR" sz="2600" b="1" baseline="0" dirty="0" err="1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problèmespar</a:t>
                      </a:r>
                      <a:r>
                        <a:rPr lang="fr-FR" sz="2600" b="1" baseline="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 les régions (</a:t>
                      </a:r>
                      <a:r>
                        <a:rPr lang="fr-FR" sz="2600" b="1" baseline="0" dirty="0">
                          <a:solidFill>
                            <a:srgbClr val="FC0808"/>
                          </a:solidFill>
                          <a:latin typeface="Baskerville Old Face" panose="02020602080505020303" pitchFamily="18" charset="0"/>
                        </a:rPr>
                        <a:t>11%</a:t>
                      </a:r>
                      <a:r>
                        <a:rPr lang="fr-FR" sz="2600" b="1" baseline="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)</a:t>
                      </a:r>
                      <a:endParaRPr lang="fr-FR" sz="2600" b="1" dirty="0">
                        <a:solidFill>
                          <a:schemeClr val="tx1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br>
                        <a:rPr lang="fr-FR" sz="2600" dirty="0">
                          <a:latin typeface="Baskerville Old Face" panose="02020602080505020303" pitchFamily="18" charset="0"/>
                        </a:rPr>
                      </a:br>
                      <a:r>
                        <a:rPr lang="fr-FR" sz="2600" dirty="0">
                          <a:latin typeface="Baskerville Old Face" panose="02020602080505020303" pitchFamily="18" charset="0"/>
                        </a:rPr>
                        <a:t>   </a:t>
                      </a:r>
                      <a:r>
                        <a:rPr lang="fr-FR" sz="4000" b="1" i="1" u="sng" dirty="0">
                          <a:solidFill>
                            <a:srgbClr val="7030A0"/>
                          </a:solidFill>
                          <a:latin typeface="Baskerville Old Face" panose="02020602080505020303" pitchFamily="18" charset="0"/>
                        </a:rPr>
                        <a:t>Décentralisation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fr-FR" sz="2600" b="1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Présence de l’administration publique et de ses services dans chacune des régions du pays (</a:t>
                      </a:r>
                      <a:r>
                        <a:rPr lang="fr-FR" sz="2600" b="1" dirty="0">
                          <a:solidFill>
                            <a:srgbClr val="FC0808"/>
                          </a:solidFill>
                          <a:latin typeface="Baskerville Old Face" panose="02020602080505020303" pitchFamily="18" charset="0"/>
                        </a:rPr>
                        <a:t>61%</a:t>
                      </a:r>
                      <a:r>
                        <a:rPr lang="fr-FR" sz="2600" b="1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)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808">
                <a:tc>
                  <a:txBody>
                    <a:bodyPr/>
                    <a:lstStyle/>
                    <a:p>
                      <a:r>
                        <a:rPr lang="fr-FR" sz="2600" b="1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Répartition du pouvoir entre toutes</a:t>
                      </a:r>
                      <a:r>
                        <a:rPr lang="fr-FR" sz="2600" b="1" baseline="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fr-FR" sz="2600" b="1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les régions tunisiennes (</a:t>
                      </a:r>
                      <a:r>
                        <a:rPr lang="fr-FR" sz="2600" b="1" dirty="0">
                          <a:solidFill>
                            <a:srgbClr val="FC0808"/>
                          </a:solidFill>
                          <a:latin typeface="Baskerville Old Face" panose="02020602080505020303" pitchFamily="18" charset="0"/>
                        </a:rPr>
                        <a:t>6%</a:t>
                      </a:r>
                      <a:r>
                        <a:rPr lang="fr-FR" sz="2600" b="1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)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600" dirty="0">
                        <a:latin typeface="Baskerville Old Face" panose="02020602080505020303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600" b="1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Synonyme de l'égalité des droits entre les citoyens (</a:t>
                      </a:r>
                      <a:r>
                        <a:rPr lang="fr-FR" sz="2600" b="1" dirty="0">
                          <a:solidFill>
                            <a:srgbClr val="FC0808"/>
                          </a:solidFill>
                          <a:latin typeface="Baskerville Old Face" panose="02020602080505020303" pitchFamily="18" charset="0"/>
                        </a:rPr>
                        <a:t>33%</a:t>
                      </a:r>
                      <a:r>
                        <a:rPr lang="fr-FR" sz="2600" b="1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</a:rPr>
                        <a:t>)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7891975" y="4037428"/>
            <a:ext cx="393896" cy="154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ight Arrow 5"/>
          <p:cNvSpPr/>
          <p:nvPr/>
        </p:nvSpPr>
        <p:spPr>
          <a:xfrm rot="11420304">
            <a:off x="3910817" y="3887041"/>
            <a:ext cx="590844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575318" y="3136292"/>
            <a:ext cx="1130550" cy="267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ight Arrow 7"/>
          <p:cNvSpPr/>
          <p:nvPr/>
        </p:nvSpPr>
        <p:spPr>
          <a:xfrm rot="13070041">
            <a:off x="3044860" y="3094796"/>
            <a:ext cx="1716259" cy="23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51965">
            <a:off x="3452622" y="4263121"/>
            <a:ext cx="1042200" cy="840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79450">
            <a:off x="7343627" y="2851747"/>
            <a:ext cx="1063593" cy="857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918869" y="4304957"/>
            <a:ext cx="1170054" cy="9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69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0"/>
            <a:ext cx="12079458" cy="970671"/>
          </a:xfrm>
        </p:spPr>
        <p:txBody>
          <a:bodyPr>
            <a:normAutofit/>
          </a:bodyPr>
          <a:lstStyle/>
          <a:p>
            <a:r>
              <a:rPr lang="fr-FR" sz="4400" b="1" i="1" u="sng" dirty="0">
                <a:solidFill>
                  <a:schemeClr val="tx1"/>
                </a:solidFill>
              </a:rPr>
              <a:t>Conclusions générales</a:t>
            </a:r>
            <a:endParaRPr lang="fr-FR" sz="44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970672"/>
            <a:ext cx="11971606" cy="7244860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charset="0"/>
              <a:buChar char="o"/>
            </a:pPr>
            <a:endParaRPr lang="fr-FR" sz="4100" b="1" dirty="0">
              <a:latin typeface="Baskerville Old Face" panose="02020602080505020303" pitchFamily="18" charset="0"/>
            </a:endParaRPr>
          </a:p>
          <a:p>
            <a:pPr>
              <a:buFont typeface="Courier New" charset="0"/>
              <a:buChar char="o"/>
            </a:pPr>
            <a:r>
              <a:rPr lang="fr-FR" sz="4100" b="1" dirty="0">
                <a:latin typeface="Baskerville Old Face" panose="02020602080505020303" pitchFamily="18" charset="0"/>
              </a:rPr>
              <a:t>Le racisme et les préjugés semblent fortement ancrés dans la société tunisienne.</a:t>
            </a:r>
            <a:br>
              <a:rPr lang="fr-FR" sz="4100" b="1" dirty="0">
                <a:latin typeface="Baskerville Old Face" panose="02020602080505020303" pitchFamily="18" charset="0"/>
              </a:rPr>
            </a:br>
            <a:endParaRPr lang="fr-FR" sz="4100" b="1" dirty="0">
              <a:latin typeface="Baskerville Old Face" panose="02020602080505020303" pitchFamily="18" charset="0"/>
            </a:endParaRPr>
          </a:p>
          <a:p>
            <a:pPr>
              <a:buFont typeface="Courier New" charset="0"/>
              <a:buChar char="o"/>
            </a:pPr>
            <a:r>
              <a:rPr lang="fr-FR" sz="4100" b="1" dirty="0">
                <a:latin typeface="Baskerville Old Face" panose="02020602080505020303" pitchFamily="18" charset="0"/>
              </a:rPr>
              <a:t>Espoir d’améliorer la situation globale.</a:t>
            </a:r>
            <a:br>
              <a:rPr lang="fr-FR" sz="4100" b="1" dirty="0">
                <a:latin typeface="Baskerville Old Face" panose="02020602080505020303" pitchFamily="18" charset="0"/>
              </a:rPr>
            </a:br>
            <a:endParaRPr lang="fr-FR" sz="4100" b="1" dirty="0">
              <a:latin typeface="Baskerville Old Face" panose="02020602080505020303" pitchFamily="18" charset="0"/>
            </a:endParaRPr>
          </a:p>
          <a:p>
            <a:pPr>
              <a:buFont typeface="Courier New" charset="0"/>
              <a:buChar char="o"/>
            </a:pPr>
            <a:r>
              <a:rPr lang="fr-FR" sz="4100" b="1" dirty="0">
                <a:latin typeface="Baskerville Old Face" panose="02020602080505020303" pitchFamily="18" charset="0"/>
              </a:rPr>
              <a:t>70% des tunisiens noirs ont voté lors des élections de 2014, avec une certaines réticence vis-à-vis de leur engagement politique.</a:t>
            </a:r>
            <a:br>
              <a:rPr lang="fr-FR" sz="4100" b="1" dirty="0">
                <a:latin typeface="Baskerville Old Face" panose="02020602080505020303" pitchFamily="18" charset="0"/>
              </a:rPr>
            </a:br>
            <a:endParaRPr lang="fr-FR" sz="4100" b="1" dirty="0">
              <a:latin typeface="Baskerville Old Face" panose="02020602080505020303" pitchFamily="18" charset="0"/>
            </a:endParaRPr>
          </a:p>
          <a:p>
            <a:pPr>
              <a:buFont typeface="Courier New" charset="0"/>
              <a:buChar char="o"/>
            </a:pPr>
            <a:r>
              <a:rPr lang="fr-FR" sz="4100" b="1" dirty="0">
                <a:latin typeface="Baskerville Old Face" panose="02020602080505020303" pitchFamily="18" charset="0"/>
              </a:rPr>
              <a:t>Engouement des tunisiens noirs à l’égard de la nouvelle réforme de décentralisation.</a:t>
            </a:r>
            <a:br>
              <a:rPr lang="fr-FR" sz="4100" b="1" dirty="0">
                <a:latin typeface="Baskerville Old Face" panose="02020602080505020303" pitchFamily="18" charset="0"/>
              </a:rPr>
            </a:br>
            <a:br>
              <a:rPr lang="fr-FR" sz="4100" b="1" dirty="0">
                <a:latin typeface="Baskerville Old Face" panose="02020602080505020303" pitchFamily="18" charset="0"/>
              </a:rPr>
            </a:br>
            <a:br>
              <a:rPr lang="fr-FR" sz="4100" b="1" dirty="0">
                <a:latin typeface="Baskerville Old Face" panose="02020602080505020303" pitchFamily="18" charset="0"/>
              </a:rPr>
            </a:br>
            <a:endParaRPr lang="fr-FR" sz="4100" b="1" dirty="0">
              <a:latin typeface="Baskerville Old Face" panose="02020602080505020303" pitchFamily="18" charset="0"/>
            </a:endParaRPr>
          </a:p>
          <a:p>
            <a:br>
              <a:rPr lang="fr-FR" b="1" dirty="0"/>
            </a:br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70659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77108"/>
          </a:xfrm>
        </p:spPr>
        <p:txBody>
          <a:bodyPr>
            <a:normAutofit/>
          </a:bodyPr>
          <a:lstStyle/>
          <a:p>
            <a:pPr algn="ctr"/>
            <a:r>
              <a:rPr lang="fr-FR" b="1" i="1" u="sng" dirty="0">
                <a:latin typeface="Baskerville Old Face" panose="02020602080505020303" pitchFamily="18" charset="0"/>
              </a:rPr>
              <a:t>Les mesures pour améliorer la participation des tunisiens noirs à la vie politique et civique 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5007" y="1770780"/>
            <a:ext cx="3397348" cy="1955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060938" y="1817776"/>
            <a:ext cx="3207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latin typeface="Arial Black" panose="020B0A04020102020204" pitchFamily="34" charset="0"/>
              </a:rPr>
              <a:t>Faire plus d’effort, s’impliquer et prendre des initiatives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80270" y="3607891"/>
            <a:ext cx="3397348" cy="184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798320" y="3975326"/>
            <a:ext cx="2961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Arial Black" panose="020B0A04020102020204" pitchFamily="34" charset="0"/>
              </a:rPr>
              <a:t>Multiplier les manifestations contre le racisme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62199" y="5195384"/>
            <a:ext cx="3699803" cy="146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588455" y="5559754"/>
            <a:ext cx="3473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Participer à des manifestations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53984" y="2177034"/>
            <a:ext cx="2532184" cy="1223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111780" y="2283232"/>
            <a:ext cx="2616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Signer des pétitions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45922" y="5228263"/>
            <a:ext cx="3249637" cy="1430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7199140" y="5375087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Adhérer à des partis politiques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0913" y="1719826"/>
            <a:ext cx="3305908" cy="1594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4591928" y="1910858"/>
            <a:ext cx="2940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 Black" panose="020B0A04020102020204" pitchFamily="34" charset="0"/>
              </a:rPr>
              <a:t>Etre présent sur les plateaux télévises et se présenter aux élections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99538" y="3300567"/>
            <a:ext cx="4753708" cy="2126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5099538" y="3567605"/>
            <a:ext cx="4631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Etre vigilant et prudent face à l’application des mesures de favoritisme et de discrimination positive</a:t>
            </a:r>
          </a:p>
        </p:txBody>
      </p:sp>
    </p:spTree>
    <p:extLst>
      <p:ext uri="{BB962C8B-B14F-4D97-AF65-F5344CB8AC3E}">
        <p14:creationId xmlns:p14="http://schemas.microsoft.com/office/powerpoint/2010/main" val="145107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DEC6BD-B868-4241-A31A-DB74D40B8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49" y="1266094"/>
            <a:ext cx="10178977" cy="5094848"/>
          </a:xfrm>
        </p:spPr>
        <p:txBody>
          <a:bodyPr/>
          <a:lstStyle/>
          <a:p>
            <a:pPr marL="0" indent="0" algn="ctr">
              <a:buNone/>
            </a:pPr>
            <a:r>
              <a:rPr lang="fr-FR" sz="4400" b="1" i="1" u="sng" dirty="0"/>
              <a:t>Contact</a:t>
            </a:r>
          </a:p>
          <a:p>
            <a:pPr marL="0" indent="0" algn="ctr">
              <a:buNone/>
            </a:pPr>
            <a:endParaRPr lang="fr-FR" sz="4400" b="1" dirty="0"/>
          </a:p>
          <a:p>
            <a:pPr marL="0" indent="0">
              <a:buNone/>
            </a:pPr>
            <a:r>
              <a:rPr lang="fr-FR" b="1" dirty="0"/>
              <a:t>			</a:t>
            </a:r>
            <a:r>
              <a:rPr lang="fr-FR" b="1" u="sng" dirty="0"/>
              <a:t>M’</a:t>
            </a:r>
            <a:r>
              <a:rPr lang="fr-FR" b="1" u="sng" dirty="0" err="1"/>
              <a:t>nemty</a:t>
            </a:r>
            <a:r>
              <a:rPr lang="fr-FR" b="1" dirty="0"/>
              <a:t>									</a:t>
            </a:r>
            <a:r>
              <a:rPr lang="fr-FR" b="1" u="sng" dirty="0"/>
              <a:t>IFES</a:t>
            </a:r>
          </a:p>
          <a:p>
            <a:pPr marL="0" indent="0">
              <a:buNone/>
            </a:pPr>
            <a:r>
              <a:rPr lang="fr-FR" b="1" dirty="0"/>
              <a:t>			Saadia </a:t>
            </a:r>
            <a:r>
              <a:rPr lang="fr-FR" b="1" dirty="0" err="1"/>
              <a:t>Mosbah</a:t>
            </a:r>
            <a:r>
              <a:rPr lang="fr-FR" b="1" dirty="0"/>
              <a:t>							Amal </a:t>
            </a:r>
            <a:r>
              <a:rPr lang="fr-FR" b="1" dirty="0" err="1"/>
              <a:t>Lajmi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			</a:t>
            </a:r>
            <a:r>
              <a:rPr lang="fr-FR" b="1" dirty="0">
                <a:hlinkClick r:id="rId2"/>
              </a:rPr>
              <a:t>mosbahsaadia@gmail.com</a:t>
            </a:r>
            <a:r>
              <a:rPr lang="fr-FR" b="1" dirty="0"/>
              <a:t>				</a:t>
            </a:r>
            <a:r>
              <a:rPr lang="fr-FR" b="1" dirty="0">
                <a:hlinkClick r:id="rId3"/>
              </a:rPr>
              <a:t>alajmi@ifes.org</a:t>
            </a:r>
            <a:r>
              <a:rPr lang="fr-FR" b="1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25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38927"/>
            <a:ext cx="10772775" cy="942901"/>
          </a:xfrm>
        </p:spPr>
        <p:txBody>
          <a:bodyPr/>
          <a:lstStyle/>
          <a:p>
            <a:r>
              <a:rPr lang="fr-FR" b="1" i="1" u="sng" dirty="0"/>
              <a:t>Objectifs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081828"/>
            <a:ext cx="10753725" cy="5447761"/>
          </a:xfrm>
        </p:spPr>
        <p:txBody>
          <a:bodyPr>
            <a:normAutofit lnSpcReduction="10000"/>
          </a:bodyPr>
          <a:lstStyle/>
          <a:p>
            <a:r>
              <a:rPr lang="fr-FR" sz="3000" dirty="0">
                <a:latin typeface="Baskerville Old Face" panose="02020602080505020303" pitchFamily="18" charset="0"/>
              </a:rPr>
              <a:t>1-L’analyse de l’intérêt des tunisiens noirs en matière d’engagement civique et de participation électorale. </a:t>
            </a:r>
            <a:br>
              <a:rPr lang="fr-FR" sz="3000" dirty="0">
                <a:latin typeface="Baskerville Old Face" panose="02020602080505020303" pitchFamily="18" charset="0"/>
              </a:rPr>
            </a:br>
            <a:br>
              <a:rPr lang="fr-FR" sz="3000" dirty="0">
                <a:latin typeface="Baskerville Old Face" panose="02020602080505020303" pitchFamily="18" charset="0"/>
              </a:rPr>
            </a:br>
            <a:r>
              <a:rPr lang="fr-FR" sz="3000" dirty="0">
                <a:latin typeface="Baskerville Old Face" panose="02020602080505020303" pitchFamily="18" charset="0"/>
              </a:rPr>
              <a:t>2-Le degré d’implication civique, le niveau d'information et la compréhension des prochaines élections locales et du processus de décentralisation.</a:t>
            </a:r>
            <a:br>
              <a:rPr lang="fr-FR" sz="3000" dirty="0">
                <a:latin typeface="Baskerville Old Face" panose="02020602080505020303" pitchFamily="18" charset="0"/>
              </a:rPr>
            </a:br>
            <a:br>
              <a:rPr lang="fr-FR" sz="3000" dirty="0">
                <a:latin typeface="Baskerville Old Face" panose="02020602080505020303" pitchFamily="18" charset="0"/>
              </a:rPr>
            </a:br>
            <a:r>
              <a:rPr lang="fr-FR" sz="3000" dirty="0">
                <a:latin typeface="Baskerville Old Face" panose="02020602080505020303" pitchFamily="18" charset="0"/>
              </a:rPr>
              <a:t>3-L’engagement dans les organisations de la société civile et les partis politiques.</a:t>
            </a:r>
            <a:br>
              <a:rPr lang="fr-FR" sz="3000" dirty="0">
                <a:latin typeface="Baskerville Old Face" panose="02020602080505020303" pitchFamily="18" charset="0"/>
              </a:rPr>
            </a:br>
            <a:br>
              <a:rPr lang="fr-FR" sz="3000" dirty="0">
                <a:latin typeface="Baskerville Old Face" panose="02020602080505020303" pitchFamily="18" charset="0"/>
              </a:rPr>
            </a:br>
            <a:r>
              <a:rPr lang="fr-FR" sz="3000" dirty="0">
                <a:latin typeface="Baskerville Old Face" panose="02020602080505020303" pitchFamily="18" charset="0"/>
              </a:rPr>
              <a:t>4-Les défis et obstacles à la participation politique.</a:t>
            </a:r>
            <a:br>
              <a:rPr lang="fr-FR" sz="3000" dirty="0">
                <a:latin typeface="Baskerville Old Face" panose="02020602080505020303" pitchFamily="18" charset="0"/>
              </a:rPr>
            </a:br>
            <a:br>
              <a:rPr lang="fr-FR" sz="3000" dirty="0">
                <a:latin typeface="Baskerville Old Face" panose="02020602080505020303" pitchFamily="18" charset="0"/>
              </a:rPr>
            </a:br>
            <a:r>
              <a:rPr lang="fr-FR" sz="3000" dirty="0">
                <a:latin typeface="Baskerville Old Face" panose="02020602080505020303" pitchFamily="18" charset="0"/>
              </a:rPr>
              <a:t>5-Les sources et moyens d'information.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71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30" y="113167"/>
            <a:ext cx="10772775" cy="904264"/>
          </a:xfrm>
        </p:spPr>
        <p:txBody>
          <a:bodyPr>
            <a:normAutofit/>
          </a:bodyPr>
          <a:lstStyle/>
          <a:p>
            <a:r>
              <a:rPr lang="fr-FR" b="1" i="1" u="sng" dirty="0"/>
              <a:t>Fiche technique de l’étude qualitative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61544" y="3799071"/>
            <a:ext cx="2488240" cy="1224000"/>
          </a:xfrm>
          <a:prstGeom prst="roundRect">
            <a:avLst>
              <a:gd name="adj" fmla="val 50000"/>
            </a:avLst>
          </a:prstGeom>
          <a:solidFill>
            <a:srgbClr val="F7983F"/>
          </a:solidFill>
          <a:ln w="12700" algn="ctr">
            <a:solidFill>
              <a:srgbClr val="F7983F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9" tIns="45715" rIns="360000" bIns="45715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0" indent="-177800">
              <a:spcAft>
                <a:spcPts val="300"/>
              </a:spcAft>
              <a:buClr>
                <a:srgbClr val="616365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en-US" sz="1400" kern="0" dirty="0">
              <a:ln w="3175" cmpd="sng">
                <a:solidFill>
                  <a:srgbClr val="525355">
                    <a:lumMod val="50000"/>
                  </a:srgbClr>
                </a:solidFill>
                <a:prstDash val="solid"/>
              </a:ln>
              <a:solidFill>
                <a:srgbClr val="525355">
                  <a:lumMod val="50000"/>
                </a:srgbClr>
              </a:solidFill>
              <a:latin typeface="Trebuchet MS"/>
              <a:cs typeface="Arial"/>
            </a:endParaRPr>
          </a:p>
        </p:txBody>
      </p:sp>
      <p:grpSp>
        <p:nvGrpSpPr>
          <p:cNvPr id="16" name="Groupe 21"/>
          <p:cNvGrpSpPr/>
          <p:nvPr/>
        </p:nvGrpSpPr>
        <p:grpSpPr>
          <a:xfrm>
            <a:off x="643940" y="994179"/>
            <a:ext cx="10174309" cy="1357065"/>
            <a:chOff x="364468" y="484188"/>
            <a:chExt cx="8415336" cy="1789112"/>
          </a:xfrm>
        </p:grpSpPr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>
              <a:off x="385879" y="484188"/>
              <a:ext cx="2062195" cy="1789112"/>
            </a:xfrm>
            <a:prstGeom prst="roundRect">
              <a:avLst>
                <a:gd name="adj" fmla="val 50000"/>
              </a:avLst>
            </a:prstGeom>
            <a:solidFill>
              <a:srgbClr val="0082D1"/>
            </a:solidFill>
            <a:ln w="12700" algn="ctr">
              <a:solidFill>
                <a:srgbClr val="0082D1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29" tIns="45715" rIns="360000" bIns="45715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0574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FFFF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Arial"/>
              </a:endParaRPr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auto">
            <a:xfrm>
              <a:off x="364468" y="484188"/>
              <a:ext cx="8415336" cy="1789112"/>
            </a:xfrm>
            <a:prstGeom prst="roundRect">
              <a:avLst>
                <a:gd name="adj" fmla="val 50000"/>
              </a:avLst>
            </a:prstGeom>
            <a:noFill/>
            <a:ln w="12700" algn="ctr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lIns="91429" tIns="45715" rIns="360000" bIns="45715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5100" lvl="1" indent="-177800">
                <a:spcAft>
                  <a:spcPts val="300"/>
                </a:spcAft>
                <a:buClr>
                  <a:srgbClr val="525355"/>
                </a:buClr>
                <a:buFont typeface="Arial" pitchFamily="34" charset="0"/>
                <a:buChar char="•"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Etude qualitative basée sur des entretiens en profondeur avec des spécialistes et des citoyens tunisiens noirs. </a:t>
              </a: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493179" y="1141091"/>
              <a:ext cx="1044000" cy="36930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91415" tIns="45707" rIns="91415" bIns="45707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82D1"/>
                </a:buClr>
                <a:buSzTx/>
                <a:buFont typeface="Times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Times New Roman" pitchFamily="18" charset="0"/>
                </a:rPr>
                <a:t>HOW</a:t>
              </a:r>
            </a:p>
          </p:txBody>
        </p:sp>
        <p:sp>
          <p:nvSpPr>
            <p:cNvPr id="34" name="Oval 33" descr="manwithcomputer"/>
            <p:cNvSpPr>
              <a:spLocks noChangeArrowheads="1"/>
            </p:cNvSpPr>
            <p:nvPr/>
          </p:nvSpPr>
          <p:spPr bwMode="auto">
            <a:xfrm>
              <a:off x="461304" y="697350"/>
              <a:ext cx="990600" cy="1318542"/>
            </a:xfrm>
            <a:prstGeom prst="ellipse">
              <a:avLst/>
            </a:prstGeom>
            <a:blipFill dpi="0" rotWithShape="1">
              <a:blip r:embed="rId2" cstate="email">
                <a:duotone>
                  <a:prstClr val="black"/>
                  <a:srgbClr val="0070C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91426" tIns="45713" rIns="91426" bIns="45713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61540" y="2423387"/>
            <a:ext cx="2488240" cy="1224000"/>
          </a:xfrm>
          <a:prstGeom prst="roundRect">
            <a:avLst>
              <a:gd name="adj" fmla="val 50000"/>
            </a:avLst>
          </a:prstGeom>
          <a:solidFill>
            <a:srgbClr val="8CC63F"/>
          </a:solidFill>
          <a:ln w="12700" algn="ctr">
            <a:solidFill>
              <a:srgbClr val="8CC63F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9" tIns="45715" rIns="360000" bIns="45715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0" indent="-177800">
              <a:spcAft>
                <a:spcPts val="300"/>
              </a:spcAft>
              <a:buClr>
                <a:srgbClr val="616365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en-US" sz="1400" kern="0" dirty="0">
              <a:ln w="3175" cmpd="sng">
                <a:solidFill>
                  <a:srgbClr val="525355">
                    <a:lumMod val="50000"/>
                  </a:srgbClr>
                </a:solidFill>
                <a:prstDash val="solid"/>
              </a:ln>
              <a:solidFill>
                <a:srgbClr val="525355">
                  <a:lumMod val="50000"/>
                </a:srgbClr>
              </a:solidFill>
              <a:latin typeface="Trebuchet MS"/>
              <a:cs typeface="Arial"/>
            </a:endParaRPr>
          </a:p>
        </p:txBody>
      </p:sp>
      <p:grpSp>
        <p:nvGrpSpPr>
          <p:cNvPr id="18" name="Groupe 23"/>
          <p:cNvGrpSpPr/>
          <p:nvPr/>
        </p:nvGrpSpPr>
        <p:grpSpPr>
          <a:xfrm>
            <a:off x="643941" y="2426959"/>
            <a:ext cx="10174309" cy="1224000"/>
            <a:chOff x="364468" y="2374333"/>
            <a:chExt cx="9172093" cy="1224000"/>
          </a:xfrm>
        </p:grpSpPr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364468" y="2374333"/>
              <a:ext cx="9172093" cy="1224000"/>
            </a:xfrm>
            <a:prstGeom prst="roundRect">
              <a:avLst>
                <a:gd name="adj" fmla="val 50000"/>
              </a:avLst>
            </a:prstGeom>
            <a:noFill/>
            <a:ln w="12700" algn="ctr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lIns="91429" tIns="45715" rIns="360000" bIns="45715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5100" lvl="1" indent="-177800">
                <a:spcAft>
                  <a:spcPts val="300"/>
                </a:spcAft>
                <a:buClr>
                  <a:srgbClr val="525355"/>
                </a:buClr>
                <a:buFont typeface="Arial" pitchFamily="34" charset="0"/>
                <a:buChar char="•"/>
                <a:defRPr/>
              </a:pPr>
              <a:r>
                <a:rPr kumimoji="0" lang="fr-FR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entretiens en profondeur avec des spécialistes en matière de discrimination raciale</a:t>
              </a:r>
            </a:p>
            <a:p>
              <a:pPr marL="2705100" lvl="1" indent="-177800">
                <a:spcAft>
                  <a:spcPts val="300"/>
                </a:spcAft>
                <a:buClr>
                  <a:srgbClr val="525355"/>
                </a:buClr>
                <a:buFont typeface="Arial" pitchFamily="34" charset="0"/>
                <a:buChar char="•"/>
                <a:defRPr/>
              </a:pPr>
              <a:r>
                <a:rPr kumimoji="0" lang="fr-FR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50 entretiens en profondeur avec des citoyens résidents à Médenine, </a:t>
              </a:r>
              <a:r>
                <a:rPr kumimoji="0" lang="fr-FR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Kébili</a:t>
              </a:r>
              <a:r>
                <a:rPr kumimoji="0" lang="fr-FR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, Médenine, Sousse et Tataouine âgés de 18 ans et plus</a:t>
              </a: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93179" y="2787896"/>
              <a:ext cx="10440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15" tIns="45707" rIns="91415" bIns="45707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82D1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Times New Roman" pitchFamily="18" charset="0"/>
                </a:rPr>
                <a:t>WHO</a:t>
              </a: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462098" y="2491827"/>
              <a:ext cx="989013" cy="989013"/>
            </a:xfrm>
            <a:prstGeom prst="ellipse">
              <a:avLst/>
            </a:prstGeom>
            <a:blipFill dpi="0" rotWithShape="1">
              <a:blip r:embed="rId3" cstate="email">
                <a:duotone>
                  <a:srgbClr val="8CC63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91426" tIns="45713" rIns="91426" bIns="45713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e 27"/>
          <p:cNvGrpSpPr/>
          <p:nvPr/>
        </p:nvGrpSpPr>
        <p:grpSpPr>
          <a:xfrm>
            <a:off x="623961" y="5227831"/>
            <a:ext cx="10194288" cy="1382972"/>
            <a:chOff x="344488" y="5013312"/>
            <a:chExt cx="8415336" cy="1595128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364467" y="5024400"/>
              <a:ext cx="2243137" cy="1584040"/>
            </a:xfrm>
            <a:prstGeom prst="roundRect">
              <a:avLst>
                <a:gd name="adj" fmla="val 50000"/>
              </a:avLst>
            </a:prstGeom>
            <a:solidFill>
              <a:srgbClr val="FECC1E"/>
            </a:solidFill>
            <a:ln w="12700" algn="ctr">
              <a:solidFill>
                <a:srgbClr val="FECC1E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29" tIns="45715" rIns="360000" bIns="45715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0574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616365">
                    <a:lumMod val="50000"/>
                  </a:srgbClr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 w="3175" cmpd="sng">
                  <a:solidFill>
                    <a:srgbClr val="525355">
                      <a:lumMod val="50000"/>
                    </a:srgbClr>
                  </a:solidFill>
                  <a:prstDash val="solid"/>
                </a:ln>
                <a:solidFill>
                  <a:srgbClr val="52535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344488" y="5013312"/>
              <a:ext cx="8415336" cy="1595128"/>
            </a:xfrm>
            <a:prstGeom prst="roundRect">
              <a:avLst>
                <a:gd name="adj" fmla="val 50000"/>
              </a:avLst>
            </a:prstGeom>
            <a:noFill/>
            <a:ln w="12700" algn="ctr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lIns="91429" tIns="45715" rIns="360000" bIns="45715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5100" lvl="1" indent="-177800">
                <a:spcAft>
                  <a:spcPts val="300"/>
                </a:spcAft>
                <a:buClr>
                  <a:srgbClr val="525355"/>
                </a:buClr>
                <a:buFont typeface="Arial" pitchFamily="34" charset="0"/>
                <a:buChar char="•"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Gouvernorats: Médenine, </a:t>
              </a:r>
              <a:r>
                <a:rPr kumimoji="0" lang="fr-FR" sz="2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Kébili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, Gabes, Sousse </a:t>
              </a:r>
            </a:p>
            <a:p>
              <a:pPr marL="2705100" lvl="1" indent="-177800">
                <a:spcAft>
                  <a:spcPts val="300"/>
                </a:spcAft>
                <a:buClr>
                  <a:srgbClr val="525355"/>
                </a:buClr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et Tataouine </a:t>
              </a: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477658" y="5617106"/>
              <a:ext cx="10440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15" tIns="45707" rIns="91415" bIns="45707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82D1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WHERE</a:t>
              </a:r>
            </a:p>
          </p:txBody>
        </p:sp>
        <p:pic>
          <p:nvPicPr>
            <p:cNvPr id="27" name="Picture 26" descr="C:\Documents and Settings\banerjeear03\My Documents\My Pictures\globe-europe.jp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rgbClr val="FECC1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28" y="5271759"/>
              <a:ext cx="987552" cy="1142302"/>
            </a:xfrm>
            <a:prstGeom prst="ellipse">
              <a:avLst/>
            </a:prstGeom>
            <a:ln w="38100" cap="rnd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0" name="Groupe 24"/>
          <p:cNvGrpSpPr/>
          <p:nvPr/>
        </p:nvGrpSpPr>
        <p:grpSpPr>
          <a:xfrm>
            <a:off x="643941" y="3807173"/>
            <a:ext cx="10174309" cy="1224000"/>
            <a:chOff x="364468" y="3699366"/>
            <a:chExt cx="8415336" cy="1224000"/>
          </a:xfrm>
        </p:grpSpPr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364468" y="3699366"/>
              <a:ext cx="8415336" cy="1224000"/>
            </a:xfrm>
            <a:prstGeom prst="roundRect">
              <a:avLst>
                <a:gd name="adj" fmla="val 50000"/>
              </a:avLst>
            </a:prstGeom>
            <a:noFill/>
            <a:ln w="12700" algn="ctr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lIns="91429" tIns="45715" rIns="360000" bIns="45715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5100" lvl="1" indent="-177800">
                <a:spcAft>
                  <a:spcPts val="300"/>
                </a:spcAft>
                <a:buClr>
                  <a:srgbClr val="525355"/>
                </a:buClr>
                <a:buFont typeface="Arial" pitchFamily="34" charset="0"/>
                <a:buChar char="•"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Durée du terrain: 22 Février jusqu’au 22 Avril 2017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422499" y="4112928"/>
              <a:ext cx="935419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15" tIns="45707" rIns="91415" bIns="45707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82D1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WHEN</a:t>
              </a:r>
            </a:p>
          </p:txBody>
        </p:sp>
        <p:sp>
          <p:nvSpPr>
            <p:cNvPr id="23" name="Oval 22" descr="Picture1"/>
            <p:cNvSpPr>
              <a:spLocks noChangeArrowheads="1"/>
            </p:cNvSpPr>
            <p:nvPr/>
          </p:nvSpPr>
          <p:spPr bwMode="auto">
            <a:xfrm>
              <a:off x="461304" y="3816066"/>
              <a:ext cx="990600" cy="990600"/>
            </a:xfrm>
            <a:prstGeom prst="ellipse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91426" tIns="45713" rIns="91426" bIns="45713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53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493949"/>
          </a:xfrm>
        </p:spPr>
        <p:txBody>
          <a:bodyPr>
            <a:normAutofit/>
          </a:bodyPr>
          <a:lstStyle/>
          <a:p>
            <a:r>
              <a:rPr lang="fr-FR" b="1" i="1" u="sng" dirty="0"/>
              <a:t>Contexte et principales constatations de l'étude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93949"/>
            <a:ext cx="10753725" cy="5087155"/>
          </a:xfrm>
        </p:spPr>
        <p:txBody>
          <a:bodyPr>
            <a:noAutofit/>
          </a:bodyPr>
          <a:lstStyle/>
          <a:p>
            <a:pPr lvl="1"/>
            <a:r>
              <a:rPr lang="fr-FR" sz="3200" dirty="0">
                <a:latin typeface="Baskerville Old Face" panose="02020602080505020303" pitchFamily="18" charset="0"/>
              </a:rPr>
              <a:t>Les tunisiens noirs constituent approximativement </a:t>
            </a:r>
            <a:r>
              <a:rPr lang="fr-FR" sz="3200" b="1" dirty="0">
                <a:latin typeface="Baskerville Old Face" panose="02020602080505020303" pitchFamily="18" charset="0"/>
              </a:rPr>
              <a:t>10% </a:t>
            </a:r>
            <a:r>
              <a:rPr lang="fr-FR" sz="3200" dirty="0">
                <a:latin typeface="Baskerville Old Face" panose="02020602080505020303" pitchFamily="18" charset="0"/>
              </a:rPr>
              <a:t>de la population tunisienne.</a:t>
            </a:r>
          </a:p>
          <a:p>
            <a:pPr marL="457200" lvl="1" indent="0">
              <a:buNone/>
            </a:pPr>
            <a:endParaRPr lang="fr-FR" sz="3200" dirty="0">
              <a:latin typeface="Baskerville Old Face" panose="02020602080505020303" pitchFamily="18" charset="0"/>
            </a:endParaRPr>
          </a:p>
          <a:p>
            <a:pPr lvl="1"/>
            <a:r>
              <a:rPr lang="fr-FR" sz="3200" dirty="0">
                <a:latin typeface="Baskerville Old Face" panose="02020602080505020303" pitchFamily="18" charset="0"/>
              </a:rPr>
              <a:t>Faible représentativité des tunisiens noirs.</a:t>
            </a:r>
          </a:p>
          <a:p>
            <a:pPr marL="457200" lvl="1" indent="0">
              <a:buNone/>
            </a:pPr>
            <a:endParaRPr lang="fr-FR" sz="3200" dirty="0">
              <a:latin typeface="Baskerville Old Face" panose="02020602080505020303" pitchFamily="18" charset="0"/>
            </a:endParaRPr>
          </a:p>
          <a:p>
            <a:pPr lvl="1"/>
            <a:r>
              <a:rPr lang="fr-FR" sz="3200" dirty="0">
                <a:latin typeface="Baskerville Old Face" panose="02020602080505020303" pitchFamily="18" charset="0"/>
              </a:rPr>
              <a:t>Absence médiatique marginalisant les tunisiens noirs.</a:t>
            </a:r>
          </a:p>
          <a:p>
            <a:pPr marL="457200" lvl="1" indent="0">
              <a:buNone/>
            </a:pPr>
            <a:endParaRPr lang="fr-FR" sz="3200" dirty="0">
              <a:latin typeface="Baskerville Old Face" panose="02020602080505020303" pitchFamily="18" charset="0"/>
            </a:endParaRPr>
          </a:p>
          <a:p>
            <a:pPr lvl="1"/>
            <a:r>
              <a:rPr lang="fr-FR" sz="3200" dirty="0">
                <a:latin typeface="Baskerville Old Face" panose="02020602080505020303" pitchFamily="18" charset="0"/>
              </a:rPr>
              <a:t>Réticence de la part des tunisiens noirs à participer à la vie civique, politique et culturelle.</a:t>
            </a:r>
          </a:p>
        </p:txBody>
      </p:sp>
    </p:spTree>
    <p:extLst>
      <p:ext uri="{BB962C8B-B14F-4D97-AF65-F5344CB8AC3E}">
        <p14:creationId xmlns:p14="http://schemas.microsoft.com/office/powerpoint/2010/main" val="225400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6" y="1"/>
            <a:ext cx="11655380" cy="1468192"/>
          </a:xfrm>
        </p:spPr>
        <p:txBody>
          <a:bodyPr>
            <a:normAutofit/>
          </a:bodyPr>
          <a:lstStyle/>
          <a:p>
            <a:r>
              <a:rPr lang="fr-FR" sz="4400" b="1" i="1" u="sng" dirty="0">
                <a:latin typeface="+mn-lt"/>
              </a:rPr>
              <a:t>Les formes de racisme vécues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210614"/>
            <a:ext cx="11526592" cy="5447763"/>
          </a:xfrm>
        </p:spPr>
        <p:txBody>
          <a:bodyPr>
            <a:noAutofit/>
          </a:bodyPr>
          <a:lstStyle/>
          <a:p>
            <a:r>
              <a:rPr lang="fr-FR" sz="3600" dirty="0">
                <a:latin typeface="Baskerville Old Face" panose="02020602080505020303" pitchFamily="18" charset="0"/>
              </a:rPr>
              <a:t>Le mariage mixte</a:t>
            </a:r>
          </a:p>
          <a:p>
            <a:r>
              <a:rPr lang="fr-FR" sz="3600" dirty="0">
                <a:latin typeface="Baskerville Old Face" panose="02020602080505020303" pitchFamily="18" charset="0"/>
              </a:rPr>
              <a:t>Les violences verbales : «</a:t>
            </a:r>
            <a:r>
              <a:rPr lang="fr-FR" sz="3600" i="1" dirty="0" err="1">
                <a:latin typeface="Baskerville Old Face" panose="02020602080505020303" pitchFamily="18" charset="0"/>
              </a:rPr>
              <a:t>Oussif</a:t>
            </a:r>
            <a:r>
              <a:rPr lang="fr-FR" sz="3600" dirty="0">
                <a:latin typeface="Baskerville Old Face" panose="02020602080505020303" pitchFamily="18" charset="0"/>
              </a:rPr>
              <a:t> », « </a:t>
            </a:r>
            <a:r>
              <a:rPr lang="fr-FR" sz="3600" i="1" dirty="0" err="1">
                <a:latin typeface="Baskerville Old Face" panose="02020602080505020303" pitchFamily="18" charset="0"/>
              </a:rPr>
              <a:t>Oussif</a:t>
            </a:r>
            <a:r>
              <a:rPr lang="fr-FR" sz="3600" i="1" dirty="0">
                <a:latin typeface="Baskerville Old Face" panose="02020602080505020303" pitchFamily="18" charset="0"/>
              </a:rPr>
              <a:t> </a:t>
            </a:r>
            <a:r>
              <a:rPr lang="fr-FR" sz="3600" i="1" dirty="0" err="1">
                <a:latin typeface="Baskerville Old Face" panose="02020602080505020303" pitchFamily="18" charset="0"/>
              </a:rPr>
              <a:t>Tambla</a:t>
            </a:r>
            <a:r>
              <a:rPr lang="fr-FR" sz="3600" i="1" dirty="0">
                <a:latin typeface="Baskerville Old Face" panose="02020602080505020303" pitchFamily="18" charset="0"/>
              </a:rPr>
              <a:t> </a:t>
            </a:r>
            <a:r>
              <a:rPr lang="fr-FR" sz="3600" dirty="0">
                <a:latin typeface="Baskerville Old Face" panose="02020602080505020303" pitchFamily="18" charset="0"/>
              </a:rPr>
              <a:t>», « </a:t>
            </a:r>
            <a:r>
              <a:rPr lang="fr-FR" sz="3600" i="1" dirty="0" err="1">
                <a:latin typeface="Baskerville Old Face" panose="02020602080505020303" pitchFamily="18" charset="0"/>
              </a:rPr>
              <a:t>Kahla</a:t>
            </a:r>
            <a:r>
              <a:rPr lang="fr-FR" sz="3600" i="1" dirty="0">
                <a:latin typeface="Baskerville Old Face" panose="02020602080505020303" pitchFamily="18" charset="0"/>
              </a:rPr>
              <a:t> </a:t>
            </a:r>
            <a:r>
              <a:rPr lang="fr-FR" sz="3600" dirty="0">
                <a:latin typeface="Baskerville Old Face" panose="02020602080505020303" pitchFamily="18" charset="0"/>
              </a:rPr>
              <a:t>»,et « </a:t>
            </a:r>
            <a:r>
              <a:rPr lang="fr-FR" sz="3600" i="1" dirty="0" err="1">
                <a:latin typeface="Baskerville Old Face" panose="02020602080505020303" pitchFamily="18" charset="0"/>
              </a:rPr>
              <a:t>Assmar</a:t>
            </a:r>
            <a:r>
              <a:rPr lang="fr-FR" sz="3600" dirty="0">
                <a:latin typeface="Baskerville Old Face" panose="02020602080505020303" pitchFamily="18" charset="0"/>
              </a:rPr>
              <a:t> ».</a:t>
            </a:r>
          </a:p>
          <a:p>
            <a:r>
              <a:rPr lang="fr-FR" sz="3600" dirty="0">
                <a:latin typeface="Baskerville Old Face" panose="02020602080505020303" pitchFamily="18" charset="0"/>
              </a:rPr>
              <a:t>Le harcèlement sexuel contre les femmes tunisiennes.</a:t>
            </a:r>
          </a:p>
          <a:p>
            <a:r>
              <a:rPr lang="fr-FR" sz="3600" dirty="0">
                <a:latin typeface="Baskerville Old Face" panose="02020602080505020303" pitchFamily="18" charset="0"/>
              </a:rPr>
              <a:t>La discrimination dans les établissements scolaires ou universitaires.</a:t>
            </a:r>
          </a:p>
          <a:p>
            <a:r>
              <a:rPr lang="fr-FR" sz="3600" dirty="0">
                <a:latin typeface="Baskerville Old Face" panose="02020602080505020303" pitchFamily="18" charset="0"/>
              </a:rPr>
              <a:t>La discrimination dans le milieu professionnel.</a:t>
            </a:r>
          </a:p>
          <a:p>
            <a:r>
              <a:rPr lang="fr-FR" sz="3600" dirty="0">
                <a:latin typeface="Baskerville Old Face" panose="02020602080505020303" pitchFamily="18" charset="0"/>
              </a:rPr>
              <a:t>L’exclusion des médias.</a:t>
            </a:r>
          </a:p>
        </p:txBody>
      </p:sp>
    </p:spTree>
    <p:extLst>
      <p:ext uri="{BB962C8B-B14F-4D97-AF65-F5344CB8AC3E}">
        <p14:creationId xmlns:p14="http://schemas.microsoft.com/office/powerpoint/2010/main" val="388512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0"/>
            <a:ext cx="12408280" cy="1030310"/>
          </a:xfrm>
        </p:spPr>
        <p:txBody>
          <a:bodyPr>
            <a:noAutofit/>
          </a:bodyPr>
          <a:lstStyle/>
          <a:p>
            <a:r>
              <a:rPr lang="fr-FR" sz="4000" b="1" i="1" u="sng" dirty="0">
                <a:latin typeface="+mn-lt"/>
              </a:rPr>
              <a:t>Les causes de la réticence à la participation politique et civique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1787" y="1421824"/>
            <a:ext cx="4427954" cy="1919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i="1" dirty="0">
                <a:latin typeface="Arial Black" panose="020B0A04020102020204" pitchFamily="34" charset="0"/>
              </a:rPr>
              <a:t>Niveau limité de conscience civique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32" y="1594946"/>
            <a:ext cx="3579382" cy="1725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793" y="5313884"/>
            <a:ext cx="3863384" cy="1209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0050" y="1781651"/>
            <a:ext cx="3147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La négligence de l’Etat envers les tunisiens noirs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3021" y="3884367"/>
            <a:ext cx="3798573" cy="1245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12703" y="4066369"/>
            <a:ext cx="3101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Exclusion sociale et aliénation </a:t>
            </a:r>
          </a:p>
        </p:txBody>
      </p:sp>
      <p:sp>
        <p:nvSpPr>
          <p:cNvPr id="15" name="Oval 14"/>
          <p:cNvSpPr/>
          <p:nvPr/>
        </p:nvSpPr>
        <p:spPr>
          <a:xfrm>
            <a:off x="5113999" y="2799471"/>
            <a:ext cx="2440352" cy="20538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327435" y="3129230"/>
            <a:ext cx="2005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lgerian" panose="04020705040A02060702" pitchFamily="82" charset="0"/>
              </a:rPr>
              <a:t>Les                         causes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729801" y="2180492"/>
            <a:ext cx="1037954" cy="745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244861" y="2471529"/>
            <a:ext cx="910835" cy="657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301594" y="4164037"/>
            <a:ext cx="848147" cy="151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230793" y="4576953"/>
            <a:ext cx="576776" cy="736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00278" y="5524949"/>
            <a:ext cx="3400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RACISME</a:t>
            </a:r>
          </a:p>
        </p:txBody>
      </p:sp>
    </p:spTree>
    <p:extLst>
      <p:ext uri="{BB962C8B-B14F-4D97-AF65-F5344CB8AC3E}">
        <p14:creationId xmlns:p14="http://schemas.microsoft.com/office/powerpoint/2010/main" val="170354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81353" y="49236"/>
            <a:ext cx="11148645" cy="590843"/>
          </a:xfrm>
        </p:spPr>
        <p:txBody>
          <a:bodyPr>
            <a:normAutofit fontScale="90000"/>
          </a:bodyPr>
          <a:lstStyle/>
          <a:p>
            <a:r>
              <a:rPr lang="fr-FR" sz="4900" b="1" i="1" u="sng" dirty="0"/>
              <a:t>Accès à l’information</a:t>
            </a:r>
            <a:br>
              <a:rPr lang="fr-FR" b="1" i="1" u="sng" dirty="0"/>
            </a:br>
            <a:r>
              <a:rPr lang="fr-FR" b="1" i="1" u="sng" dirty="0"/>
              <a:t>Accès à l’information</a:t>
            </a:r>
            <a:br>
              <a:rPr lang="fr-FR" b="1" i="1" u="sng" dirty="0"/>
            </a:br>
            <a:endParaRPr lang="fr-FR" b="1" i="1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178858"/>
              </p:ext>
            </p:extLst>
          </p:nvPr>
        </p:nvGraphicFramePr>
        <p:xfrm>
          <a:off x="281353" y="815927"/>
          <a:ext cx="7049344" cy="604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30697" y="1055076"/>
            <a:ext cx="46127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Baskerville Old Face" panose="02020602080505020303" pitchFamily="18" charset="0"/>
              </a:rPr>
              <a:t>1: La majorité des participants (92%) déclarent qu'ils </a:t>
            </a:r>
            <a:r>
              <a:rPr lang="fr-FR" sz="28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ne disposent pas d’informations </a:t>
            </a:r>
            <a:r>
              <a:rPr lang="fr-FR" sz="2800" b="1" dirty="0">
                <a:latin typeface="Baskerville Old Face" panose="02020602080505020303" pitchFamily="18" charset="0"/>
              </a:rPr>
              <a:t>concernant les élections municipales prochaines.</a:t>
            </a:r>
            <a:br>
              <a:rPr lang="fr-FR" sz="2800" b="1" dirty="0">
                <a:latin typeface="Baskerville Old Face" panose="02020602080505020303" pitchFamily="18" charset="0"/>
              </a:rPr>
            </a:br>
            <a:br>
              <a:rPr lang="fr-FR" sz="2800" b="1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2800" b="1" dirty="0">
                <a:latin typeface="Baskerville Old Face" panose="02020602080505020303" pitchFamily="18" charset="0"/>
              </a:rPr>
              <a:t>2: 58% savent qu’ils devraient s’inscrire pour pouvoir y participer.</a:t>
            </a:r>
            <a:br>
              <a:rPr lang="fr-FR" sz="2800" b="1" dirty="0">
                <a:latin typeface="Baskerville Old Face" panose="02020602080505020303" pitchFamily="18" charset="0"/>
              </a:rPr>
            </a:br>
            <a:br>
              <a:rPr lang="fr-FR" sz="2800" b="1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2800" b="1" dirty="0">
                <a:latin typeface="Baskerville Old Face" panose="02020602080505020303" pitchFamily="18" charset="0"/>
              </a:rPr>
              <a:t>3: 34% </a:t>
            </a:r>
            <a:r>
              <a:rPr lang="fr-FR" sz="28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ne sont pas au courant</a:t>
            </a:r>
            <a:r>
              <a:rPr lang="fr-FR" sz="28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75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008"/>
          </a:xfrm>
        </p:spPr>
        <p:txBody>
          <a:bodyPr>
            <a:normAutofit/>
          </a:bodyPr>
          <a:lstStyle/>
          <a:p>
            <a:r>
              <a:rPr lang="fr-FR" b="1" i="1" u="sng" dirty="0">
                <a:latin typeface="+mn-lt"/>
              </a:rPr>
              <a:t>Evolution de la situation depuis 2011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769226"/>
              </p:ext>
            </p:extLst>
          </p:nvPr>
        </p:nvGraphicFramePr>
        <p:xfrm>
          <a:off x="154745" y="858129"/>
          <a:ext cx="12037255" cy="599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517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E294C-6883-440A-9B45-8497213A62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87A9D3-AC60-4661-BEA9-25E0CA547B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C29F3A-2C1F-4B81-9B16-250862F67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3304</TotalTime>
  <Words>1578</Words>
  <Application>Microsoft Office PowerPoint</Application>
  <PresentationFormat>Widescreen</PresentationFormat>
  <Paragraphs>160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Aldhabi</vt:lpstr>
      <vt:lpstr>Algerian</vt:lpstr>
      <vt:lpstr>Arial</vt:lpstr>
      <vt:lpstr>Arial Black</vt:lpstr>
      <vt:lpstr>Arial Narrow</vt:lpstr>
      <vt:lpstr>Baskerville Old Face</vt:lpstr>
      <vt:lpstr>Calibri</vt:lpstr>
      <vt:lpstr>Century Gothic</vt:lpstr>
      <vt:lpstr>Courier New</vt:lpstr>
      <vt:lpstr>Times</vt:lpstr>
      <vt:lpstr>Trebuchet MS</vt:lpstr>
      <vt:lpstr>Wingdings 3</vt:lpstr>
      <vt:lpstr>Ion</vt:lpstr>
      <vt:lpstr>     La participation des tunisiens noirs à la vie publique</vt:lpstr>
      <vt:lpstr>Contexte de l’étude</vt:lpstr>
      <vt:lpstr>Objectifs</vt:lpstr>
      <vt:lpstr>Fiche technique de l’étude qualitative</vt:lpstr>
      <vt:lpstr>Contexte et principales constatations de l'étude</vt:lpstr>
      <vt:lpstr>Les formes de racisme vécues</vt:lpstr>
      <vt:lpstr>Les causes de la réticence à la participation politique et civique</vt:lpstr>
      <vt:lpstr>Accès à l’information Accès à l’information </vt:lpstr>
      <vt:lpstr>Evolution de la situation depuis 2011</vt:lpstr>
      <vt:lpstr>Evolution de la situation des tunisiens noirs </vt:lpstr>
      <vt:lpstr>Le statut de la démocratie selon les tunisiens noirs</vt:lpstr>
      <vt:lpstr>Les différentes manières comprises du concept de la démocratie  </vt:lpstr>
      <vt:lpstr>L’engagement politique et électoral des tunisiens noirs</vt:lpstr>
      <vt:lpstr>PowerPoint Presentation</vt:lpstr>
      <vt:lpstr>L’influence des tunisiens noirs sur les décisions prises par les institutions de l’Etat</vt:lpstr>
      <vt:lpstr>La participation des tunisiens noirs lors des élections législatives et présidentielles de 2014 </vt:lpstr>
      <vt:lpstr>L'effet de la participation aux élections sur les tunisiens noirs </vt:lpstr>
      <vt:lpstr>L'effet de la participation aux élections sur les tunisiens noirs  </vt:lpstr>
      <vt:lpstr>Perception de l’importance des élections municipales en Tunisie</vt:lpstr>
      <vt:lpstr>Confiance en l’Instance supérieure indépendante pour les élections</vt:lpstr>
      <vt:lpstr>La participation des tunisiens noirs aux élections municipales</vt:lpstr>
      <vt:lpstr>Le concept de décentralisation perçu par les tunisiens noirs</vt:lpstr>
      <vt:lpstr>Conclusions générales</vt:lpstr>
      <vt:lpstr>Les mesures pour améliorer la participation des tunisiens noirs à la vie politique et civique 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TUNISIENS NOIRS</dc:title>
  <dc:creator>Amine Hamouda</dc:creator>
  <cp:lastModifiedBy>ARDS LPP</cp:lastModifiedBy>
  <cp:revision>103</cp:revision>
  <dcterms:created xsi:type="dcterms:W3CDTF">2017-11-29T15:40:59Z</dcterms:created>
  <dcterms:modified xsi:type="dcterms:W3CDTF">2023-05-25T07:52:18Z</dcterms:modified>
</cp:coreProperties>
</file>