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3" r:id="rId6"/>
    <p:sldId id="266" r:id="rId7"/>
    <p:sldId id="260" r:id="rId8"/>
    <p:sldId id="268" r:id="rId9"/>
    <p:sldId id="257"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12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852536-64B7-42C3-8E7B-768CDCAD7B18}"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AFD68BC3-F1C8-4AE9-884A-6E60FB598CE8}">
      <dgm:prSet/>
      <dgm:spPr/>
      <dgm:t>
        <a:bodyPr/>
        <a:lstStyle/>
        <a:p>
          <a:r>
            <a:rPr lang="en-US"/>
            <a:t>Understand the problem as racism</a:t>
          </a:r>
        </a:p>
      </dgm:t>
    </dgm:pt>
    <dgm:pt modelId="{F51A504D-7FC8-48B4-8459-18D92281C924}" type="parTrans" cxnId="{6F17A58C-C94D-451E-8E3A-21684BE366C1}">
      <dgm:prSet/>
      <dgm:spPr/>
      <dgm:t>
        <a:bodyPr/>
        <a:lstStyle/>
        <a:p>
          <a:endParaRPr lang="en-US"/>
        </a:p>
      </dgm:t>
    </dgm:pt>
    <dgm:pt modelId="{F1FC9846-0548-4F91-ADE8-BABFE8AC79CC}" type="sibTrans" cxnId="{6F17A58C-C94D-451E-8E3A-21684BE366C1}">
      <dgm:prSet/>
      <dgm:spPr/>
      <dgm:t>
        <a:bodyPr/>
        <a:lstStyle/>
        <a:p>
          <a:endParaRPr lang="en-US"/>
        </a:p>
      </dgm:t>
    </dgm:pt>
    <dgm:pt modelId="{94BD40A2-E8DB-453E-AFEF-87C37720A5C1}">
      <dgm:prSet/>
      <dgm:spPr/>
      <dgm:t>
        <a:bodyPr/>
        <a:lstStyle/>
        <a:p>
          <a:r>
            <a:rPr lang="en-US"/>
            <a:t>Whole education system </a:t>
          </a:r>
        </a:p>
      </dgm:t>
    </dgm:pt>
    <dgm:pt modelId="{FDC1F166-A138-4FCD-BE79-24C5DAE8A916}" type="parTrans" cxnId="{83255C1B-210B-4F0D-9FC4-B396DD542A56}">
      <dgm:prSet/>
      <dgm:spPr/>
      <dgm:t>
        <a:bodyPr/>
        <a:lstStyle/>
        <a:p>
          <a:endParaRPr lang="en-US"/>
        </a:p>
      </dgm:t>
    </dgm:pt>
    <dgm:pt modelId="{D0C6B852-98FB-4780-8D70-8E78E4686CAD}" type="sibTrans" cxnId="{83255C1B-210B-4F0D-9FC4-B396DD542A56}">
      <dgm:prSet/>
      <dgm:spPr/>
      <dgm:t>
        <a:bodyPr/>
        <a:lstStyle/>
        <a:p>
          <a:endParaRPr lang="en-US"/>
        </a:p>
      </dgm:t>
    </dgm:pt>
    <dgm:pt modelId="{F247028B-B9A7-4E16-8D57-39188F424108}">
      <dgm:prSet/>
      <dgm:spPr/>
      <dgm:t>
        <a:bodyPr/>
        <a:lstStyle/>
        <a:p>
          <a:r>
            <a:rPr lang="en-US"/>
            <a:t>Early years to higher education</a:t>
          </a:r>
        </a:p>
      </dgm:t>
    </dgm:pt>
    <dgm:pt modelId="{A82A4468-7276-4FE0-BE48-699216F69C30}" type="parTrans" cxnId="{069B60EA-F4B9-49E7-9E40-434D74C12C32}">
      <dgm:prSet/>
      <dgm:spPr/>
      <dgm:t>
        <a:bodyPr/>
        <a:lstStyle/>
        <a:p>
          <a:endParaRPr lang="en-US"/>
        </a:p>
      </dgm:t>
    </dgm:pt>
    <dgm:pt modelId="{DD752148-74F6-48D8-9CCC-830F999DF3B0}" type="sibTrans" cxnId="{069B60EA-F4B9-49E7-9E40-434D74C12C32}">
      <dgm:prSet/>
      <dgm:spPr/>
      <dgm:t>
        <a:bodyPr/>
        <a:lstStyle/>
        <a:p>
          <a:endParaRPr lang="en-US"/>
        </a:p>
      </dgm:t>
    </dgm:pt>
    <dgm:pt modelId="{54841F23-46C1-4BA4-852A-5EBDCC641130}">
      <dgm:prSet/>
      <dgm:spPr/>
      <dgm:t>
        <a:bodyPr/>
        <a:lstStyle/>
        <a:p>
          <a:r>
            <a:rPr lang="en-US"/>
            <a:t>Transform the Eurocentric curricula</a:t>
          </a:r>
        </a:p>
      </dgm:t>
    </dgm:pt>
    <dgm:pt modelId="{79066063-BD75-4569-A412-5BD01BA08A86}" type="parTrans" cxnId="{42E1A0E1-B6E6-4A8E-AE92-21CC6870D353}">
      <dgm:prSet/>
      <dgm:spPr/>
      <dgm:t>
        <a:bodyPr/>
        <a:lstStyle/>
        <a:p>
          <a:endParaRPr lang="en-US"/>
        </a:p>
      </dgm:t>
    </dgm:pt>
    <dgm:pt modelId="{89181F4B-1FA8-477A-B3D8-9BC8C4485348}" type="sibTrans" cxnId="{42E1A0E1-B6E6-4A8E-AE92-21CC6870D353}">
      <dgm:prSet/>
      <dgm:spPr/>
      <dgm:t>
        <a:bodyPr/>
        <a:lstStyle/>
        <a:p>
          <a:endParaRPr lang="en-US"/>
        </a:p>
      </dgm:t>
    </dgm:pt>
    <dgm:pt modelId="{C726B47D-B97D-494F-85C3-720FD3B1637A}">
      <dgm:prSet/>
      <dgm:spPr/>
      <dgm:t>
        <a:bodyPr/>
        <a:lstStyle/>
        <a:p>
          <a:r>
            <a:rPr lang="en-US"/>
            <a:t>Target schools</a:t>
          </a:r>
        </a:p>
      </dgm:t>
    </dgm:pt>
    <dgm:pt modelId="{D749DD05-7DFE-4EF4-9C1E-524236CB4A1F}" type="parTrans" cxnId="{FCD26113-6EA9-49B9-A8C1-752922D9374D}">
      <dgm:prSet/>
      <dgm:spPr/>
      <dgm:t>
        <a:bodyPr/>
        <a:lstStyle/>
        <a:p>
          <a:endParaRPr lang="en-US"/>
        </a:p>
      </dgm:t>
    </dgm:pt>
    <dgm:pt modelId="{3F85F8C2-CBCC-40D5-A381-2023239B83BD}" type="sibTrans" cxnId="{FCD26113-6EA9-49B9-A8C1-752922D9374D}">
      <dgm:prSet/>
      <dgm:spPr/>
      <dgm:t>
        <a:bodyPr/>
        <a:lstStyle/>
        <a:p>
          <a:endParaRPr lang="en-US"/>
        </a:p>
      </dgm:t>
    </dgm:pt>
    <dgm:pt modelId="{BFC8C3CF-D4B9-422C-AEFA-BA7E82B2DF09}">
      <dgm:prSet/>
      <dgm:spPr/>
      <dgm:t>
        <a:bodyPr/>
        <a:lstStyle/>
        <a:p>
          <a:r>
            <a:rPr lang="en-US"/>
            <a:t>Support Black Studies at related university courses </a:t>
          </a:r>
        </a:p>
      </dgm:t>
    </dgm:pt>
    <dgm:pt modelId="{1644EAD3-8636-444A-A28E-66FE3CAA6C09}" type="parTrans" cxnId="{1443C86B-2C28-4A9E-BB28-6F3A2C3D650F}">
      <dgm:prSet/>
      <dgm:spPr/>
      <dgm:t>
        <a:bodyPr/>
        <a:lstStyle/>
        <a:p>
          <a:endParaRPr lang="en-US"/>
        </a:p>
      </dgm:t>
    </dgm:pt>
    <dgm:pt modelId="{6948F488-F8D4-4FB1-8910-B4C3DF149886}" type="sibTrans" cxnId="{1443C86B-2C28-4A9E-BB28-6F3A2C3D650F}">
      <dgm:prSet/>
      <dgm:spPr/>
      <dgm:t>
        <a:bodyPr/>
        <a:lstStyle/>
        <a:p>
          <a:endParaRPr lang="en-US"/>
        </a:p>
      </dgm:t>
    </dgm:pt>
    <dgm:pt modelId="{8F475F65-0890-478C-AFCB-4226F1E1314B}">
      <dgm:prSet/>
      <dgm:spPr/>
      <dgm:t>
        <a:bodyPr/>
        <a:lstStyle/>
        <a:p>
          <a:r>
            <a:rPr lang="en-US"/>
            <a:t>Train more Black teachers</a:t>
          </a:r>
        </a:p>
      </dgm:t>
    </dgm:pt>
    <dgm:pt modelId="{A32EF9E7-C6C5-460A-9758-4204DA6302ED}" type="parTrans" cxnId="{56741F6D-E351-4CCC-8BBF-CF9FEB1C325B}">
      <dgm:prSet/>
      <dgm:spPr/>
      <dgm:t>
        <a:bodyPr/>
        <a:lstStyle/>
        <a:p>
          <a:endParaRPr lang="en-US"/>
        </a:p>
      </dgm:t>
    </dgm:pt>
    <dgm:pt modelId="{1ABF6E55-EEE5-43EB-AC59-21BCFB77A409}" type="sibTrans" cxnId="{56741F6D-E351-4CCC-8BBF-CF9FEB1C325B}">
      <dgm:prSet/>
      <dgm:spPr/>
      <dgm:t>
        <a:bodyPr/>
        <a:lstStyle/>
        <a:p>
          <a:endParaRPr lang="en-US"/>
        </a:p>
      </dgm:t>
    </dgm:pt>
    <dgm:pt modelId="{72848554-858F-4C03-828E-D2B64E4D64A6}">
      <dgm:prSet/>
      <dgm:spPr/>
      <dgm:t>
        <a:bodyPr/>
        <a:lstStyle/>
        <a:p>
          <a:r>
            <a:rPr lang="en-US"/>
            <a:t>Funding for community education initiatives</a:t>
          </a:r>
        </a:p>
      </dgm:t>
    </dgm:pt>
    <dgm:pt modelId="{F248D45E-A2A0-40C5-A25E-0E72905EA8DB}" type="parTrans" cxnId="{123904D6-355E-4E8E-8FBB-EA95C3A575F2}">
      <dgm:prSet/>
      <dgm:spPr/>
      <dgm:t>
        <a:bodyPr/>
        <a:lstStyle/>
        <a:p>
          <a:endParaRPr lang="en-US"/>
        </a:p>
      </dgm:t>
    </dgm:pt>
    <dgm:pt modelId="{70197950-EAC6-47C8-89A4-D0909B8E4B55}" type="sibTrans" cxnId="{123904D6-355E-4E8E-8FBB-EA95C3A575F2}">
      <dgm:prSet/>
      <dgm:spPr/>
      <dgm:t>
        <a:bodyPr/>
        <a:lstStyle/>
        <a:p>
          <a:endParaRPr lang="en-US"/>
        </a:p>
      </dgm:t>
    </dgm:pt>
    <dgm:pt modelId="{C420B326-5643-4904-8B3A-EF05322E73AA}" type="pres">
      <dgm:prSet presAssocID="{24852536-64B7-42C3-8E7B-768CDCAD7B18}" presName="linear" presStyleCnt="0">
        <dgm:presLayoutVars>
          <dgm:dir/>
          <dgm:animLvl val="lvl"/>
          <dgm:resizeHandles val="exact"/>
        </dgm:presLayoutVars>
      </dgm:prSet>
      <dgm:spPr/>
    </dgm:pt>
    <dgm:pt modelId="{74A5BA98-6AE9-49FB-BC3B-35C67AAF5BDE}" type="pres">
      <dgm:prSet presAssocID="{AFD68BC3-F1C8-4AE9-884A-6E60FB598CE8}" presName="parentLin" presStyleCnt="0"/>
      <dgm:spPr/>
    </dgm:pt>
    <dgm:pt modelId="{DC33C6D8-A685-43E1-B6AE-CCFCDE356B60}" type="pres">
      <dgm:prSet presAssocID="{AFD68BC3-F1C8-4AE9-884A-6E60FB598CE8}" presName="parentLeftMargin" presStyleLbl="node1" presStyleIdx="0" presStyleCnt="5"/>
      <dgm:spPr/>
    </dgm:pt>
    <dgm:pt modelId="{E6604D08-64F1-46C7-A110-BA762800615F}" type="pres">
      <dgm:prSet presAssocID="{AFD68BC3-F1C8-4AE9-884A-6E60FB598CE8}" presName="parentText" presStyleLbl="node1" presStyleIdx="0" presStyleCnt="5">
        <dgm:presLayoutVars>
          <dgm:chMax val="0"/>
          <dgm:bulletEnabled val="1"/>
        </dgm:presLayoutVars>
      </dgm:prSet>
      <dgm:spPr/>
    </dgm:pt>
    <dgm:pt modelId="{11B38F53-B1D6-4D2C-AB37-9EBA6AAB7B99}" type="pres">
      <dgm:prSet presAssocID="{AFD68BC3-F1C8-4AE9-884A-6E60FB598CE8}" presName="negativeSpace" presStyleCnt="0"/>
      <dgm:spPr/>
    </dgm:pt>
    <dgm:pt modelId="{5DF2AE2E-63A5-45FD-AB33-2E1BAD7911C9}" type="pres">
      <dgm:prSet presAssocID="{AFD68BC3-F1C8-4AE9-884A-6E60FB598CE8}" presName="childText" presStyleLbl="conFgAcc1" presStyleIdx="0" presStyleCnt="5">
        <dgm:presLayoutVars>
          <dgm:bulletEnabled val="1"/>
        </dgm:presLayoutVars>
      </dgm:prSet>
      <dgm:spPr/>
    </dgm:pt>
    <dgm:pt modelId="{80F95621-5480-4938-B762-D6663948CB0A}" type="pres">
      <dgm:prSet presAssocID="{F1FC9846-0548-4F91-ADE8-BABFE8AC79CC}" presName="spaceBetweenRectangles" presStyleCnt="0"/>
      <dgm:spPr/>
    </dgm:pt>
    <dgm:pt modelId="{B4D4926A-15D0-4CA6-A89F-F3170DE4A0EA}" type="pres">
      <dgm:prSet presAssocID="{94BD40A2-E8DB-453E-AFEF-87C37720A5C1}" presName="parentLin" presStyleCnt="0"/>
      <dgm:spPr/>
    </dgm:pt>
    <dgm:pt modelId="{A0747403-842C-4B90-89E5-3D4548932ED7}" type="pres">
      <dgm:prSet presAssocID="{94BD40A2-E8DB-453E-AFEF-87C37720A5C1}" presName="parentLeftMargin" presStyleLbl="node1" presStyleIdx="0" presStyleCnt="5"/>
      <dgm:spPr/>
    </dgm:pt>
    <dgm:pt modelId="{B0DD9C4B-067C-4AF6-A957-53A9319AB11F}" type="pres">
      <dgm:prSet presAssocID="{94BD40A2-E8DB-453E-AFEF-87C37720A5C1}" presName="parentText" presStyleLbl="node1" presStyleIdx="1" presStyleCnt="5">
        <dgm:presLayoutVars>
          <dgm:chMax val="0"/>
          <dgm:bulletEnabled val="1"/>
        </dgm:presLayoutVars>
      </dgm:prSet>
      <dgm:spPr/>
    </dgm:pt>
    <dgm:pt modelId="{ED538D70-C3D8-410A-BE6D-5912301B0378}" type="pres">
      <dgm:prSet presAssocID="{94BD40A2-E8DB-453E-AFEF-87C37720A5C1}" presName="negativeSpace" presStyleCnt="0"/>
      <dgm:spPr/>
    </dgm:pt>
    <dgm:pt modelId="{9EC94ED4-AC19-4BEA-9795-E66D1240B321}" type="pres">
      <dgm:prSet presAssocID="{94BD40A2-E8DB-453E-AFEF-87C37720A5C1}" presName="childText" presStyleLbl="conFgAcc1" presStyleIdx="1" presStyleCnt="5">
        <dgm:presLayoutVars>
          <dgm:bulletEnabled val="1"/>
        </dgm:presLayoutVars>
      </dgm:prSet>
      <dgm:spPr/>
    </dgm:pt>
    <dgm:pt modelId="{516C8FD0-E397-4285-9E15-29EAAF98425C}" type="pres">
      <dgm:prSet presAssocID="{D0C6B852-98FB-4780-8D70-8E78E4686CAD}" presName="spaceBetweenRectangles" presStyleCnt="0"/>
      <dgm:spPr/>
    </dgm:pt>
    <dgm:pt modelId="{5B58713C-43C8-496A-9F91-3ABF47D1BC02}" type="pres">
      <dgm:prSet presAssocID="{54841F23-46C1-4BA4-852A-5EBDCC641130}" presName="parentLin" presStyleCnt="0"/>
      <dgm:spPr/>
    </dgm:pt>
    <dgm:pt modelId="{F9E03C3D-D1D9-47F8-9058-C2339676FAE5}" type="pres">
      <dgm:prSet presAssocID="{54841F23-46C1-4BA4-852A-5EBDCC641130}" presName="parentLeftMargin" presStyleLbl="node1" presStyleIdx="1" presStyleCnt="5"/>
      <dgm:spPr/>
    </dgm:pt>
    <dgm:pt modelId="{E1C76B08-109D-4D64-8150-5844A85D3A3F}" type="pres">
      <dgm:prSet presAssocID="{54841F23-46C1-4BA4-852A-5EBDCC641130}" presName="parentText" presStyleLbl="node1" presStyleIdx="2" presStyleCnt="5">
        <dgm:presLayoutVars>
          <dgm:chMax val="0"/>
          <dgm:bulletEnabled val="1"/>
        </dgm:presLayoutVars>
      </dgm:prSet>
      <dgm:spPr/>
    </dgm:pt>
    <dgm:pt modelId="{F6F4683D-AF52-40B0-A2D1-6AFDCD4AC5B4}" type="pres">
      <dgm:prSet presAssocID="{54841F23-46C1-4BA4-852A-5EBDCC641130}" presName="negativeSpace" presStyleCnt="0"/>
      <dgm:spPr/>
    </dgm:pt>
    <dgm:pt modelId="{45513BBD-86DE-4E5E-B844-EEBB9B2E2385}" type="pres">
      <dgm:prSet presAssocID="{54841F23-46C1-4BA4-852A-5EBDCC641130}" presName="childText" presStyleLbl="conFgAcc1" presStyleIdx="2" presStyleCnt="5">
        <dgm:presLayoutVars>
          <dgm:bulletEnabled val="1"/>
        </dgm:presLayoutVars>
      </dgm:prSet>
      <dgm:spPr/>
    </dgm:pt>
    <dgm:pt modelId="{10140A1E-587F-40A8-A40A-178FE51323EC}" type="pres">
      <dgm:prSet presAssocID="{89181F4B-1FA8-477A-B3D8-9BC8C4485348}" presName="spaceBetweenRectangles" presStyleCnt="0"/>
      <dgm:spPr/>
    </dgm:pt>
    <dgm:pt modelId="{BB786087-5652-43B5-BECF-26450E259885}" type="pres">
      <dgm:prSet presAssocID="{8F475F65-0890-478C-AFCB-4226F1E1314B}" presName="parentLin" presStyleCnt="0"/>
      <dgm:spPr/>
    </dgm:pt>
    <dgm:pt modelId="{C00421FC-EC1E-4AE5-B5CF-7FDCF516AF5F}" type="pres">
      <dgm:prSet presAssocID="{8F475F65-0890-478C-AFCB-4226F1E1314B}" presName="parentLeftMargin" presStyleLbl="node1" presStyleIdx="2" presStyleCnt="5"/>
      <dgm:spPr/>
    </dgm:pt>
    <dgm:pt modelId="{49C20FD7-D9BB-48AA-B021-443D79DB20C2}" type="pres">
      <dgm:prSet presAssocID="{8F475F65-0890-478C-AFCB-4226F1E1314B}" presName="parentText" presStyleLbl="node1" presStyleIdx="3" presStyleCnt="5">
        <dgm:presLayoutVars>
          <dgm:chMax val="0"/>
          <dgm:bulletEnabled val="1"/>
        </dgm:presLayoutVars>
      </dgm:prSet>
      <dgm:spPr/>
    </dgm:pt>
    <dgm:pt modelId="{C1BEA4F4-0319-498E-A697-648ED3CED2C2}" type="pres">
      <dgm:prSet presAssocID="{8F475F65-0890-478C-AFCB-4226F1E1314B}" presName="negativeSpace" presStyleCnt="0"/>
      <dgm:spPr/>
    </dgm:pt>
    <dgm:pt modelId="{6941BE80-6E3B-4D95-9B63-C0557EE00DCA}" type="pres">
      <dgm:prSet presAssocID="{8F475F65-0890-478C-AFCB-4226F1E1314B}" presName="childText" presStyleLbl="conFgAcc1" presStyleIdx="3" presStyleCnt="5">
        <dgm:presLayoutVars>
          <dgm:bulletEnabled val="1"/>
        </dgm:presLayoutVars>
      </dgm:prSet>
      <dgm:spPr/>
    </dgm:pt>
    <dgm:pt modelId="{A0B70473-B932-4655-B376-7837353AADF3}" type="pres">
      <dgm:prSet presAssocID="{1ABF6E55-EEE5-43EB-AC59-21BCFB77A409}" presName="spaceBetweenRectangles" presStyleCnt="0"/>
      <dgm:spPr/>
    </dgm:pt>
    <dgm:pt modelId="{BD09763F-7257-4516-8761-9D6BC8CDAB46}" type="pres">
      <dgm:prSet presAssocID="{72848554-858F-4C03-828E-D2B64E4D64A6}" presName="parentLin" presStyleCnt="0"/>
      <dgm:spPr/>
    </dgm:pt>
    <dgm:pt modelId="{0A6D9C55-77FF-4E7F-89D3-850F657417FE}" type="pres">
      <dgm:prSet presAssocID="{72848554-858F-4C03-828E-D2B64E4D64A6}" presName="parentLeftMargin" presStyleLbl="node1" presStyleIdx="3" presStyleCnt="5"/>
      <dgm:spPr/>
    </dgm:pt>
    <dgm:pt modelId="{35FA88D5-E63B-4AD4-B177-F7DB4FFC0D7A}" type="pres">
      <dgm:prSet presAssocID="{72848554-858F-4C03-828E-D2B64E4D64A6}" presName="parentText" presStyleLbl="node1" presStyleIdx="4" presStyleCnt="5">
        <dgm:presLayoutVars>
          <dgm:chMax val="0"/>
          <dgm:bulletEnabled val="1"/>
        </dgm:presLayoutVars>
      </dgm:prSet>
      <dgm:spPr/>
    </dgm:pt>
    <dgm:pt modelId="{5EB6C234-A707-452B-AD26-7994F247D0FA}" type="pres">
      <dgm:prSet presAssocID="{72848554-858F-4C03-828E-D2B64E4D64A6}" presName="negativeSpace" presStyleCnt="0"/>
      <dgm:spPr/>
    </dgm:pt>
    <dgm:pt modelId="{7D566A28-E38B-47A9-80FF-A08593A06CBD}" type="pres">
      <dgm:prSet presAssocID="{72848554-858F-4C03-828E-D2B64E4D64A6}" presName="childText" presStyleLbl="conFgAcc1" presStyleIdx="4" presStyleCnt="5">
        <dgm:presLayoutVars>
          <dgm:bulletEnabled val="1"/>
        </dgm:presLayoutVars>
      </dgm:prSet>
      <dgm:spPr/>
    </dgm:pt>
  </dgm:ptLst>
  <dgm:cxnLst>
    <dgm:cxn modelId="{0244190B-062F-462F-97AC-AE06F49CC2AA}" type="presOf" srcId="{8F475F65-0890-478C-AFCB-4226F1E1314B}" destId="{C00421FC-EC1E-4AE5-B5CF-7FDCF516AF5F}" srcOrd="0" destOrd="0" presId="urn:microsoft.com/office/officeart/2005/8/layout/list1"/>
    <dgm:cxn modelId="{FCD26113-6EA9-49B9-A8C1-752922D9374D}" srcId="{54841F23-46C1-4BA4-852A-5EBDCC641130}" destId="{C726B47D-B97D-494F-85C3-720FD3B1637A}" srcOrd="0" destOrd="0" parTransId="{D749DD05-7DFE-4EF4-9C1E-524236CB4A1F}" sibTransId="{3F85F8C2-CBCC-40D5-A381-2023239B83BD}"/>
    <dgm:cxn modelId="{46914D15-86D0-4B65-9E9B-2FAD68B6AD9E}" type="presOf" srcId="{94BD40A2-E8DB-453E-AFEF-87C37720A5C1}" destId="{A0747403-842C-4B90-89E5-3D4548932ED7}" srcOrd="0" destOrd="0" presId="urn:microsoft.com/office/officeart/2005/8/layout/list1"/>
    <dgm:cxn modelId="{83255C1B-210B-4F0D-9FC4-B396DD542A56}" srcId="{24852536-64B7-42C3-8E7B-768CDCAD7B18}" destId="{94BD40A2-E8DB-453E-AFEF-87C37720A5C1}" srcOrd="1" destOrd="0" parTransId="{FDC1F166-A138-4FCD-BE79-24C5DAE8A916}" sibTransId="{D0C6B852-98FB-4780-8D70-8E78E4686CAD}"/>
    <dgm:cxn modelId="{6263A81D-EE10-4FA3-83DB-D56238281AB8}" type="presOf" srcId="{72848554-858F-4C03-828E-D2B64E4D64A6}" destId="{35FA88D5-E63B-4AD4-B177-F7DB4FFC0D7A}" srcOrd="1" destOrd="0" presId="urn:microsoft.com/office/officeart/2005/8/layout/list1"/>
    <dgm:cxn modelId="{1431CD20-E2CD-4C2F-ABF2-BE309DDCCFF4}" type="presOf" srcId="{BFC8C3CF-D4B9-422C-AEFA-BA7E82B2DF09}" destId="{45513BBD-86DE-4E5E-B844-EEBB9B2E2385}" srcOrd="0" destOrd="1" presId="urn:microsoft.com/office/officeart/2005/8/layout/list1"/>
    <dgm:cxn modelId="{5465282B-56D3-4273-A3DC-485AFAA80B33}" type="presOf" srcId="{F247028B-B9A7-4E16-8D57-39188F424108}" destId="{9EC94ED4-AC19-4BEA-9795-E66D1240B321}" srcOrd="0" destOrd="0" presId="urn:microsoft.com/office/officeart/2005/8/layout/list1"/>
    <dgm:cxn modelId="{89254430-F6A8-4F94-9236-4DFCECEF85BF}" type="presOf" srcId="{24852536-64B7-42C3-8E7B-768CDCAD7B18}" destId="{C420B326-5643-4904-8B3A-EF05322E73AA}" srcOrd="0" destOrd="0" presId="urn:microsoft.com/office/officeart/2005/8/layout/list1"/>
    <dgm:cxn modelId="{5EE1FA30-AF14-44D8-B3C7-1BD88BD4902D}" type="presOf" srcId="{54841F23-46C1-4BA4-852A-5EBDCC641130}" destId="{F9E03C3D-D1D9-47F8-9058-C2339676FAE5}" srcOrd="0" destOrd="0" presId="urn:microsoft.com/office/officeart/2005/8/layout/list1"/>
    <dgm:cxn modelId="{FC6D8436-C574-4329-BC9D-6B4417065FCD}" type="presOf" srcId="{C726B47D-B97D-494F-85C3-720FD3B1637A}" destId="{45513BBD-86DE-4E5E-B844-EEBB9B2E2385}" srcOrd="0" destOrd="0" presId="urn:microsoft.com/office/officeart/2005/8/layout/list1"/>
    <dgm:cxn modelId="{F330D55D-92BD-47DD-BF2B-A5B1DF02F83C}" type="presOf" srcId="{AFD68BC3-F1C8-4AE9-884A-6E60FB598CE8}" destId="{E6604D08-64F1-46C7-A110-BA762800615F}" srcOrd="1" destOrd="0" presId="urn:microsoft.com/office/officeart/2005/8/layout/list1"/>
    <dgm:cxn modelId="{1443C86B-2C28-4A9E-BB28-6F3A2C3D650F}" srcId="{54841F23-46C1-4BA4-852A-5EBDCC641130}" destId="{BFC8C3CF-D4B9-422C-AEFA-BA7E82B2DF09}" srcOrd="1" destOrd="0" parTransId="{1644EAD3-8636-444A-A28E-66FE3CAA6C09}" sibTransId="{6948F488-F8D4-4FB1-8910-B4C3DF149886}"/>
    <dgm:cxn modelId="{56741F6D-E351-4CCC-8BBF-CF9FEB1C325B}" srcId="{24852536-64B7-42C3-8E7B-768CDCAD7B18}" destId="{8F475F65-0890-478C-AFCB-4226F1E1314B}" srcOrd="3" destOrd="0" parTransId="{A32EF9E7-C6C5-460A-9758-4204DA6302ED}" sibTransId="{1ABF6E55-EEE5-43EB-AC59-21BCFB77A409}"/>
    <dgm:cxn modelId="{91FE3F4D-BC4B-4D23-91EC-82AA86878DA3}" type="presOf" srcId="{8F475F65-0890-478C-AFCB-4226F1E1314B}" destId="{49C20FD7-D9BB-48AA-B021-443D79DB20C2}" srcOrd="1" destOrd="0" presId="urn:microsoft.com/office/officeart/2005/8/layout/list1"/>
    <dgm:cxn modelId="{39BBC353-ED30-4A70-B439-47A66A0BA2B8}" type="presOf" srcId="{72848554-858F-4C03-828E-D2B64E4D64A6}" destId="{0A6D9C55-77FF-4E7F-89D3-850F657417FE}" srcOrd="0" destOrd="0" presId="urn:microsoft.com/office/officeart/2005/8/layout/list1"/>
    <dgm:cxn modelId="{A139E058-229E-45ED-A6FA-2E8249DDD3F8}" type="presOf" srcId="{94BD40A2-E8DB-453E-AFEF-87C37720A5C1}" destId="{B0DD9C4B-067C-4AF6-A957-53A9319AB11F}" srcOrd="1" destOrd="0" presId="urn:microsoft.com/office/officeart/2005/8/layout/list1"/>
    <dgm:cxn modelId="{B0614A89-86FF-4AEE-9B1D-028F2E4DF2B8}" type="presOf" srcId="{AFD68BC3-F1C8-4AE9-884A-6E60FB598CE8}" destId="{DC33C6D8-A685-43E1-B6AE-CCFCDE356B60}" srcOrd="0" destOrd="0" presId="urn:microsoft.com/office/officeart/2005/8/layout/list1"/>
    <dgm:cxn modelId="{6F17A58C-C94D-451E-8E3A-21684BE366C1}" srcId="{24852536-64B7-42C3-8E7B-768CDCAD7B18}" destId="{AFD68BC3-F1C8-4AE9-884A-6E60FB598CE8}" srcOrd="0" destOrd="0" parTransId="{F51A504D-7FC8-48B4-8459-18D92281C924}" sibTransId="{F1FC9846-0548-4F91-ADE8-BABFE8AC79CC}"/>
    <dgm:cxn modelId="{04CE8FCF-8A84-4BAB-8598-ACC037CC7B0E}" type="presOf" srcId="{54841F23-46C1-4BA4-852A-5EBDCC641130}" destId="{E1C76B08-109D-4D64-8150-5844A85D3A3F}" srcOrd="1" destOrd="0" presId="urn:microsoft.com/office/officeart/2005/8/layout/list1"/>
    <dgm:cxn modelId="{123904D6-355E-4E8E-8FBB-EA95C3A575F2}" srcId="{24852536-64B7-42C3-8E7B-768CDCAD7B18}" destId="{72848554-858F-4C03-828E-D2B64E4D64A6}" srcOrd="4" destOrd="0" parTransId="{F248D45E-A2A0-40C5-A25E-0E72905EA8DB}" sibTransId="{70197950-EAC6-47C8-89A4-D0909B8E4B55}"/>
    <dgm:cxn modelId="{42E1A0E1-B6E6-4A8E-AE92-21CC6870D353}" srcId="{24852536-64B7-42C3-8E7B-768CDCAD7B18}" destId="{54841F23-46C1-4BA4-852A-5EBDCC641130}" srcOrd="2" destOrd="0" parTransId="{79066063-BD75-4569-A412-5BD01BA08A86}" sibTransId="{89181F4B-1FA8-477A-B3D8-9BC8C4485348}"/>
    <dgm:cxn modelId="{069B60EA-F4B9-49E7-9E40-434D74C12C32}" srcId="{94BD40A2-E8DB-453E-AFEF-87C37720A5C1}" destId="{F247028B-B9A7-4E16-8D57-39188F424108}" srcOrd="0" destOrd="0" parTransId="{A82A4468-7276-4FE0-BE48-699216F69C30}" sibTransId="{DD752148-74F6-48D8-9CCC-830F999DF3B0}"/>
    <dgm:cxn modelId="{9ACCD208-5FBB-4551-A2DB-A7EF5D19AF9A}" type="presParOf" srcId="{C420B326-5643-4904-8B3A-EF05322E73AA}" destId="{74A5BA98-6AE9-49FB-BC3B-35C67AAF5BDE}" srcOrd="0" destOrd="0" presId="urn:microsoft.com/office/officeart/2005/8/layout/list1"/>
    <dgm:cxn modelId="{11E50A0A-00C9-4F57-80D8-1E176A166B41}" type="presParOf" srcId="{74A5BA98-6AE9-49FB-BC3B-35C67AAF5BDE}" destId="{DC33C6D8-A685-43E1-B6AE-CCFCDE356B60}" srcOrd="0" destOrd="0" presId="urn:microsoft.com/office/officeart/2005/8/layout/list1"/>
    <dgm:cxn modelId="{A6711292-B66C-47E3-8A0D-819681B68538}" type="presParOf" srcId="{74A5BA98-6AE9-49FB-BC3B-35C67AAF5BDE}" destId="{E6604D08-64F1-46C7-A110-BA762800615F}" srcOrd="1" destOrd="0" presId="urn:microsoft.com/office/officeart/2005/8/layout/list1"/>
    <dgm:cxn modelId="{D06AB2EA-4E0B-4946-8345-E8BC99A20179}" type="presParOf" srcId="{C420B326-5643-4904-8B3A-EF05322E73AA}" destId="{11B38F53-B1D6-4D2C-AB37-9EBA6AAB7B99}" srcOrd="1" destOrd="0" presId="urn:microsoft.com/office/officeart/2005/8/layout/list1"/>
    <dgm:cxn modelId="{3B21F103-B0BB-49F5-B39C-7E76FC45AB99}" type="presParOf" srcId="{C420B326-5643-4904-8B3A-EF05322E73AA}" destId="{5DF2AE2E-63A5-45FD-AB33-2E1BAD7911C9}" srcOrd="2" destOrd="0" presId="urn:microsoft.com/office/officeart/2005/8/layout/list1"/>
    <dgm:cxn modelId="{35821702-ABB0-4DD9-BA18-14914EDFF60F}" type="presParOf" srcId="{C420B326-5643-4904-8B3A-EF05322E73AA}" destId="{80F95621-5480-4938-B762-D6663948CB0A}" srcOrd="3" destOrd="0" presId="urn:microsoft.com/office/officeart/2005/8/layout/list1"/>
    <dgm:cxn modelId="{1E0E9F22-D88C-49DD-985B-3B15658B114F}" type="presParOf" srcId="{C420B326-5643-4904-8B3A-EF05322E73AA}" destId="{B4D4926A-15D0-4CA6-A89F-F3170DE4A0EA}" srcOrd="4" destOrd="0" presId="urn:microsoft.com/office/officeart/2005/8/layout/list1"/>
    <dgm:cxn modelId="{77C7FC04-7355-492E-B5CB-71F01FDC913B}" type="presParOf" srcId="{B4D4926A-15D0-4CA6-A89F-F3170DE4A0EA}" destId="{A0747403-842C-4B90-89E5-3D4548932ED7}" srcOrd="0" destOrd="0" presId="urn:microsoft.com/office/officeart/2005/8/layout/list1"/>
    <dgm:cxn modelId="{50D839F5-AE05-4F18-B572-F8E1FBA4B6F1}" type="presParOf" srcId="{B4D4926A-15D0-4CA6-A89F-F3170DE4A0EA}" destId="{B0DD9C4B-067C-4AF6-A957-53A9319AB11F}" srcOrd="1" destOrd="0" presId="urn:microsoft.com/office/officeart/2005/8/layout/list1"/>
    <dgm:cxn modelId="{2A63F007-F926-4B56-8DF6-98B5BF3FED61}" type="presParOf" srcId="{C420B326-5643-4904-8B3A-EF05322E73AA}" destId="{ED538D70-C3D8-410A-BE6D-5912301B0378}" srcOrd="5" destOrd="0" presId="urn:microsoft.com/office/officeart/2005/8/layout/list1"/>
    <dgm:cxn modelId="{6543E000-2755-4B40-90ED-34412675E0DC}" type="presParOf" srcId="{C420B326-5643-4904-8B3A-EF05322E73AA}" destId="{9EC94ED4-AC19-4BEA-9795-E66D1240B321}" srcOrd="6" destOrd="0" presId="urn:microsoft.com/office/officeart/2005/8/layout/list1"/>
    <dgm:cxn modelId="{04D237EC-617C-4AE8-BCA1-D965F158575D}" type="presParOf" srcId="{C420B326-5643-4904-8B3A-EF05322E73AA}" destId="{516C8FD0-E397-4285-9E15-29EAAF98425C}" srcOrd="7" destOrd="0" presId="urn:microsoft.com/office/officeart/2005/8/layout/list1"/>
    <dgm:cxn modelId="{0B3A397D-5598-4B90-B8B6-A07A1D005446}" type="presParOf" srcId="{C420B326-5643-4904-8B3A-EF05322E73AA}" destId="{5B58713C-43C8-496A-9F91-3ABF47D1BC02}" srcOrd="8" destOrd="0" presId="urn:microsoft.com/office/officeart/2005/8/layout/list1"/>
    <dgm:cxn modelId="{6F39FBBB-6E09-43D3-88B5-331FA1852921}" type="presParOf" srcId="{5B58713C-43C8-496A-9F91-3ABF47D1BC02}" destId="{F9E03C3D-D1D9-47F8-9058-C2339676FAE5}" srcOrd="0" destOrd="0" presId="urn:microsoft.com/office/officeart/2005/8/layout/list1"/>
    <dgm:cxn modelId="{864637FC-7762-4AD4-8B42-FF0882AF5743}" type="presParOf" srcId="{5B58713C-43C8-496A-9F91-3ABF47D1BC02}" destId="{E1C76B08-109D-4D64-8150-5844A85D3A3F}" srcOrd="1" destOrd="0" presId="urn:microsoft.com/office/officeart/2005/8/layout/list1"/>
    <dgm:cxn modelId="{C71FB41B-3759-41F1-BC59-E241F55A6BB0}" type="presParOf" srcId="{C420B326-5643-4904-8B3A-EF05322E73AA}" destId="{F6F4683D-AF52-40B0-A2D1-6AFDCD4AC5B4}" srcOrd="9" destOrd="0" presId="urn:microsoft.com/office/officeart/2005/8/layout/list1"/>
    <dgm:cxn modelId="{6C5876F2-6A15-44EE-958B-EBD72D5A35B5}" type="presParOf" srcId="{C420B326-5643-4904-8B3A-EF05322E73AA}" destId="{45513BBD-86DE-4E5E-B844-EEBB9B2E2385}" srcOrd="10" destOrd="0" presId="urn:microsoft.com/office/officeart/2005/8/layout/list1"/>
    <dgm:cxn modelId="{7A926A06-C5B9-40BE-B425-A2FA0335960D}" type="presParOf" srcId="{C420B326-5643-4904-8B3A-EF05322E73AA}" destId="{10140A1E-587F-40A8-A40A-178FE51323EC}" srcOrd="11" destOrd="0" presId="urn:microsoft.com/office/officeart/2005/8/layout/list1"/>
    <dgm:cxn modelId="{16FB691F-AA80-4241-BF91-93963CD1F436}" type="presParOf" srcId="{C420B326-5643-4904-8B3A-EF05322E73AA}" destId="{BB786087-5652-43B5-BECF-26450E259885}" srcOrd="12" destOrd="0" presId="urn:microsoft.com/office/officeart/2005/8/layout/list1"/>
    <dgm:cxn modelId="{58C6DBF3-BE71-4933-830C-9572DAA4EA93}" type="presParOf" srcId="{BB786087-5652-43B5-BECF-26450E259885}" destId="{C00421FC-EC1E-4AE5-B5CF-7FDCF516AF5F}" srcOrd="0" destOrd="0" presId="urn:microsoft.com/office/officeart/2005/8/layout/list1"/>
    <dgm:cxn modelId="{CD2730EE-65BC-4961-8548-94482B4ED4F4}" type="presParOf" srcId="{BB786087-5652-43B5-BECF-26450E259885}" destId="{49C20FD7-D9BB-48AA-B021-443D79DB20C2}" srcOrd="1" destOrd="0" presId="urn:microsoft.com/office/officeart/2005/8/layout/list1"/>
    <dgm:cxn modelId="{E01BBC9E-1DE5-489B-8662-4F7867C4C5B0}" type="presParOf" srcId="{C420B326-5643-4904-8B3A-EF05322E73AA}" destId="{C1BEA4F4-0319-498E-A697-648ED3CED2C2}" srcOrd="13" destOrd="0" presId="urn:microsoft.com/office/officeart/2005/8/layout/list1"/>
    <dgm:cxn modelId="{44DE7F1A-3E2B-4B34-9A2B-BA9D4DF85750}" type="presParOf" srcId="{C420B326-5643-4904-8B3A-EF05322E73AA}" destId="{6941BE80-6E3B-4D95-9B63-C0557EE00DCA}" srcOrd="14" destOrd="0" presId="urn:microsoft.com/office/officeart/2005/8/layout/list1"/>
    <dgm:cxn modelId="{51ADA4AB-7A81-4D69-99E4-E6D128FD3E27}" type="presParOf" srcId="{C420B326-5643-4904-8B3A-EF05322E73AA}" destId="{A0B70473-B932-4655-B376-7837353AADF3}" srcOrd="15" destOrd="0" presId="urn:microsoft.com/office/officeart/2005/8/layout/list1"/>
    <dgm:cxn modelId="{13C1F5F2-81C0-4655-A15B-6D68AEC2F7DF}" type="presParOf" srcId="{C420B326-5643-4904-8B3A-EF05322E73AA}" destId="{BD09763F-7257-4516-8761-9D6BC8CDAB46}" srcOrd="16" destOrd="0" presId="urn:microsoft.com/office/officeart/2005/8/layout/list1"/>
    <dgm:cxn modelId="{3DA9B789-F5E8-4451-B780-29FF8BAD2FB5}" type="presParOf" srcId="{BD09763F-7257-4516-8761-9D6BC8CDAB46}" destId="{0A6D9C55-77FF-4E7F-89D3-850F657417FE}" srcOrd="0" destOrd="0" presId="urn:microsoft.com/office/officeart/2005/8/layout/list1"/>
    <dgm:cxn modelId="{78CB8A63-DB07-404D-899E-6947EE9255BD}" type="presParOf" srcId="{BD09763F-7257-4516-8761-9D6BC8CDAB46}" destId="{35FA88D5-E63B-4AD4-B177-F7DB4FFC0D7A}" srcOrd="1" destOrd="0" presId="urn:microsoft.com/office/officeart/2005/8/layout/list1"/>
    <dgm:cxn modelId="{250EC1AA-BDF8-44AE-962A-DDD2C296212C}" type="presParOf" srcId="{C420B326-5643-4904-8B3A-EF05322E73AA}" destId="{5EB6C234-A707-452B-AD26-7994F247D0FA}" srcOrd="17" destOrd="0" presId="urn:microsoft.com/office/officeart/2005/8/layout/list1"/>
    <dgm:cxn modelId="{505AA0E0-95F4-46FF-8220-ADD47D56DCF1}" type="presParOf" srcId="{C420B326-5643-4904-8B3A-EF05322E73AA}" destId="{7D566A28-E38B-47A9-80FF-A08593A06CB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2AE2E-63A5-45FD-AB33-2E1BAD7911C9}">
      <dsp:nvSpPr>
        <dsp:cNvPr id="0" name=""/>
        <dsp:cNvSpPr/>
      </dsp:nvSpPr>
      <dsp:spPr>
        <a:xfrm>
          <a:off x="0" y="589844"/>
          <a:ext cx="6253721" cy="403200"/>
        </a:xfrm>
        <a:prstGeom prst="rect">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604D08-64F1-46C7-A110-BA762800615F}">
      <dsp:nvSpPr>
        <dsp:cNvPr id="0" name=""/>
        <dsp:cNvSpPr/>
      </dsp:nvSpPr>
      <dsp:spPr>
        <a:xfrm>
          <a:off x="312686" y="353684"/>
          <a:ext cx="4377605" cy="47232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463" tIns="0" rIns="165463" bIns="0" numCol="1" spcCol="1270" anchor="ctr" anchorCtr="0">
          <a:noAutofit/>
        </a:bodyPr>
        <a:lstStyle/>
        <a:p>
          <a:pPr marL="0" lvl="0" indent="0" algn="l" defTabSz="711200">
            <a:lnSpc>
              <a:spcPct val="90000"/>
            </a:lnSpc>
            <a:spcBef>
              <a:spcPct val="0"/>
            </a:spcBef>
            <a:spcAft>
              <a:spcPct val="35000"/>
            </a:spcAft>
            <a:buNone/>
          </a:pPr>
          <a:r>
            <a:rPr lang="en-US" sz="1600" kern="1200"/>
            <a:t>Understand the problem as racism</a:t>
          </a:r>
        </a:p>
      </dsp:txBody>
      <dsp:txXfrm>
        <a:off x="335743" y="376741"/>
        <a:ext cx="4331491" cy="426206"/>
      </dsp:txXfrm>
    </dsp:sp>
    <dsp:sp modelId="{9EC94ED4-AC19-4BEA-9795-E66D1240B321}">
      <dsp:nvSpPr>
        <dsp:cNvPr id="0" name=""/>
        <dsp:cNvSpPr/>
      </dsp:nvSpPr>
      <dsp:spPr>
        <a:xfrm>
          <a:off x="0" y="1315604"/>
          <a:ext cx="6253721" cy="680400"/>
        </a:xfrm>
        <a:prstGeom prst="rect">
          <a:avLst/>
        </a:prstGeom>
        <a:solidFill>
          <a:schemeClr val="lt1">
            <a:alpha val="90000"/>
            <a:hueOff val="0"/>
            <a:satOff val="0"/>
            <a:lumOff val="0"/>
            <a:alphaOff val="0"/>
          </a:schemeClr>
        </a:solidFill>
        <a:ln w="19050" cap="flat" cmpd="sng" algn="ctr">
          <a:solidFill>
            <a:schemeClr val="accent5">
              <a:hueOff val="-3038037"/>
              <a:satOff val="-207"/>
              <a:lumOff val="49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5358" tIns="333248" rIns="48535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Early years to higher education</a:t>
          </a:r>
        </a:p>
      </dsp:txBody>
      <dsp:txXfrm>
        <a:off x="0" y="1315604"/>
        <a:ext cx="6253721" cy="680400"/>
      </dsp:txXfrm>
    </dsp:sp>
    <dsp:sp modelId="{B0DD9C4B-067C-4AF6-A957-53A9319AB11F}">
      <dsp:nvSpPr>
        <dsp:cNvPr id="0" name=""/>
        <dsp:cNvSpPr/>
      </dsp:nvSpPr>
      <dsp:spPr>
        <a:xfrm>
          <a:off x="312686" y="1079444"/>
          <a:ext cx="4377605" cy="472320"/>
        </a:xfrm>
        <a:prstGeom prst="roundRect">
          <a:avLst/>
        </a:prstGeom>
        <a:solidFill>
          <a:schemeClr val="accent5">
            <a:hueOff val="-3038037"/>
            <a:satOff val="-207"/>
            <a:lumOff val="49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463" tIns="0" rIns="165463" bIns="0" numCol="1" spcCol="1270" anchor="ctr" anchorCtr="0">
          <a:noAutofit/>
        </a:bodyPr>
        <a:lstStyle/>
        <a:p>
          <a:pPr marL="0" lvl="0" indent="0" algn="l" defTabSz="711200">
            <a:lnSpc>
              <a:spcPct val="90000"/>
            </a:lnSpc>
            <a:spcBef>
              <a:spcPct val="0"/>
            </a:spcBef>
            <a:spcAft>
              <a:spcPct val="35000"/>
            </a:spcAft>
            <a:buNone/>
          </a:pPr>
          <a:r>
            <a:rPr lang="en-US" sz="1600" kern="1200"/>
            <a:t>Whole education system </a:t>
          </a:r>
        </a:p>
      </dsp:txBody>
      <dsp:txXfrm>
        <a:off x="335743" y="1102501"/>
        <a:ext cx="4331491" cy="426206"/>
      </dsp:txXfrm>
    </dsp:sp>
    <dsp:sp modelId="{45513BBD-86DE-4E5E-B844-EEBB9B2E2385}">
      <dsp:nvSpPr>
        <dsp:cNvPr id="0" name=""/>
        <dsp:cNvSpPr/>
      </dsp:nvSpPr>
      <dsp:spPr>
        <a:xfrm>
          <a:off x="0" y="2318564"/>
          <a:ext cx="6253721" cy="932400"/>
        </a:xfrm>
        <a:prstGeom prst="rect">
          <a:avLst/>
        </a:prstGeom>
        <a:solidFill>
          <a:schemeClr val="lt1">
            <a:alpha val="90000"/>
            <a:hueOff val="0"/>
            <a:satOff val="0"/>
            <a:lumOff val="0"/>
            <a:alphaOff val="0"/>
          </a:schemeClr>
        </a:solidFill>
        <a:ln w="19050" cap="flat" cmpd="sng" algn="ctr">
          <a:solidFill>
            <a:schemeClr val="accent5">
              <a:hueOff val="-6076075"/>
              <a:satOff val="-413"/>
              <a:lumOff val="98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85358" tIns="333248" rIns="48535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Target schools</a:t>
          </a:r>
        </a:p>
        <a:p>
          <a:pPr marL="171450" lvl="1" indent="-171450" algn="l" defTabSz="711200">
            <a:lnSpc>
              <a:spcPct val="90000"/>
            </a:lnSpc>
            <a:spcBef>
              <a:spcPct val="0"/>
            </a:spcBef>
            <a:spcAft>
              <a:spcPct val="15000"/>
            </a:spcAft>
            <a:buChar char="•"/>
          </a:pPr>
          <a:r>
            <a:rPr lang="en-US" sz="1600" kern="1200"/>
            <a:t>Support Black Studies at related university courses </a:t>
          </a:r>
        </a:p>
      </dsp:txBody>
      <dsp:txXfrm>
        <a:off x="0" y="2318564"/>
        <a:ext cx="6253721" cy="932400"/>
      </dsp:txXfrm>
    </dsp:sp>
    <dsp:sp modelId="{E1C76B08-109D-4D64-8150-5844A85D3A3F}">
      <dsp:nvSpPr>
        <dsp:cNvPr id="0" name=""/>
        <dsp:cNvSpPr/>
      </dsp:nvSpPr>
      <dsp:spPr>
        <a:xfrm>
          <a:off x="312686" y="2082404"/>
          <a:ext cx="4377605" cy="47232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463" tIns="0" rIns="165463" bIns="0" numCol="1" spcCol="1270" anchor="ctr" anchorCtr="0">
          <a:noAutofit/>
        </a:bodyPr>
        <a:lstStyle/>
        <a:p>
          <a:pPr marL="0" lvl="0" indent="0" algn="l" defTabSz="711200">
            <a:lnSpc>
              <a:spcPct val="90000"/>
            </a:lnSpc>
            <a:spcBef>
              <a:spcPct val="0"/>
            </a:spcBef>
            <a:spcAft>
              <a:spcPct val="35000"/>
            </a:spcAft>
            <a:buNone/>
          </a:pPr>
          <a:r>
            <a:rPr lang="en-US" sz="1600" kern="1200"/>
            <a:t>Transform the Eurocentric curricula</a:t>
          </a:r>
        </a:p>
      </dsp:txBody>
      <dsp:txXfrm>
        <a:off x="335743" y="2105461"/>
        <a:ext cx="4331491" cy="426206"/>
      </dsp:txXfrm>
    </dsp:sp>
    <dsp:sp modelId="{6941BE80-6E3B-4D95-9B63-C0557EE00DCA}">
      <dsp:nvSpPr>
        <dsp:cNvPr id="0" name=""/>
        <dsp:cNvSpPr/>
      </dsp:nvSpPr>
      <dsp:spPr>
        <a:xfrm>
          <a:off x="0" y="3573524"/>
          <a:ext cx="6253721" cy="403200"/>
        </a:xfrm>
        <a:prstGeom prst="rect">
          <a:avLst/>
        </a:prstGeom>
        <a:solidFill>
          <a:schemeClr val="lt1">
            <a:alpha val="90000"/>
            <a:hueOff val="0"/>
            <a:satOff val="0"/>
            <a:lumOff val="0"/>
            <a:alphaOff val="0"/>
          </a:schemeClr>
        </a:solidFill>
        <a:ln w="19050" cap="flat" cmpd="sng" algn="ctr">
          <a:solidFill>
            <a:schemeClr val="accent5">
              <a:hueOff val="-9114112"/>
              <a:satOff val="-620"/>
              <a:lumOff val="1471"/>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C20FD7-D9BB-48AA-B021-443D79DB20C2}">
      <dsp:nvSpPr>
        <dsp:cNvPr id="0" name=""/>
        <dsp:cNvSpPr/>
      </dsp:nvSpPr>
      <dsp:spPr>
        <a:xfrm>
          <a:off x="312686" y="3337364"/>
          <a:ext cx="4377605" cy="472320"/>
        </a:xfrm>
        <a:prstGeom prst="roundRect">
          <a:avLst/>
        </a:prstGeom>
        <a:solidFill>
          <a:schemeClr val="accent5">
            <a:hueOff val="-9114112"/>
            <a:satOff val="-620"/>
            <a:lumOff val="147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463" tIns="0" rIns="165463" bIns="0" numCol="1" spcCol="1270" anchor="ctr" anchorCtr="0">
          <a:noAutofit/>
        </a:bodyPr>
        <a:lstStyle/>
        <a:p>
          <a:pPr marL="0" lvl="0" indent="0" algn="l" defTabSz="711200">
            <a:lnSpc>
              <a:spcPct val="90000"/>
            </a:lnSpc>
            <a:spcBef>
              <a:spcPct val="0"/>
            </a:spcBef>
            <a:spcAft>
              <a:spcPct val="35000"/>
            </a:spcAft>
            <a:buNone/>
          </a:pPr>
          <a:r>
            <a:rPr lang="en-US" sz="1600" kern="1200"/>
            <a:t>Train more Black teachers</a:t>
          </a:r>
        </a:p>
      </dsp:txBody>
      <dsp:txXfrm>
        <a:off x="335743" y="3360421"/>
        <a:ext cx="4331491" cy="426206"/>
      </dsp:txXfrm>
    </dsp:sp>
    <dsp:sp modelId="{7D566A28-E38B-47A9-80FF-A08593A06CBD}">
      <dsp:nvSpPr>
        <dsp:cNvPr id="0" name=""/>
        <dsp:cNvSpPr/>
      </dsp:nvSpPr>
      <dsp:spPr>
        <a:xfrm>
          <a:off x="0" y="4299285"/>
          <a:ext cx="6253721" cy="403200"/>
        </a:xfrm>
        <a:prstGeom prst="rect">
          <a:avLst/>
        </a:prstGeom>
        <a:solidFill>
          <a:schemeClr val="lt1">
            <a:alpha val="90000"/>
            <a:hueOff val="0"/>
            <a:satOff val="0"/>
            <a:lumOff val="0"/>
            <a:alphaOff val="0"/>
          </a:schemeClr>
        </a:solidFill>
        <a:ln w="19050" cap="flat" cmpd="sng" algn="ctr">
          <a:solidFill>
            <a:schemeClr val="accent5">
              <a:hueOff val="-12152150"/>
              <a:satOff val="-826"/>
              <a:lumOff val="1961"/>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FA88D5-E63B-4AD4-B177-F7DB4FFC0D7A}">
      <dsp:nvSpPr>
        <dsp:cNvPr id="0" name=""/>
        <dsp:cNvSpPr/>
      </dsp:nvSpPr>
      <dsp:spPr>
        <a:xfrm>
          <a:off x="312686" y="4063125"/>
          <a:ext cx="4377605" cy="47232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463" tIns="0" rIns="165463" bIns="0" numCol="1" spcCol="1270" anchor="ctr" anchorCtr="0">
          <a:noAutofit/>
        </a:bodyPr>
        <a:lstStyle/>
        <a:p>
          <a:pPr marL="0" lvl="0" indent="0" algn="l" defTabSz="711200">
            <a:lnSpc>
              <a:spcPct val="90000"/>
            </a:lnSpc>
            <a:spcBef>
              <a:spcPct val="0"/>
            </a:spcBef>
            <a:spcAft>
              <a:spcPct val="35000"/>
            </a:spcAft>
            <a:buNone/>
          </a:pPr>
          <a:r>
            <a:rPr lang="en-US" sz="1600" kern="1200"/>
            <a:t>Funding for community education initiatives</a:t>
          </a:r>
        </a:p>
      </dsp:txBody>
      <dsp:txXfrm>
        <a:off x="335743" y="4086182"/>
        <a:ext cx="4331491"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2FFE1-AE1D-8F98-D553-DC632CBF41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2ABD73-FDE1-8E6E-CC9F-C0AC78312E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527BE3-DF57-105F-077F-1F3738B9B107}"/>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48E84479-AF4A-E0A8-2DC0-AA50C844C5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4EB588-0E4C-78C8-1962-EB880F34086C}"/>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7271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64148-65BF-A277-28CF-4B46672A4F2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DDC24CA-7B23-0B02-C4E5-9A291E2A84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9D84D-AF81-BD1C-6728-1F620FDE94D6}"/>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747D08D9-270B-6E5A-E59D-FA67D95EF8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4E7837-B5A5-BC0C-C8D1-DE28D21E3772}"/>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422466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E57DBD-088B-EEC7-3FFA-FB53591B2D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AE137B-0EDF-99AB-611D-8C2D8A8B85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5D6AA-4033-2ADD-DF97-EDC358BFE1B6}"/>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78F74DEC-7501-C002-9903-53CF19A534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C225DE-E063-254A-C552-14F87BA76039}"/>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1745306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545EF-CD2E-6C67-94BB-968EB3CBCE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8B39AA-F5E3-530B-C90B-69F6B2C5B2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7F78B6-C4C2-359C-5E9B-94B4FAE0D6FF}"/>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F0F0BB93-01F1-02CF-CE4C-6D24467041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9C1E52-65D9-B6E2-9FD9-E46AD590C46E}"/>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381426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C9F7-359E-1B17-19CA-93AC10EA70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820601C-6C55-9FC1-3CD2-963FD65B2D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ED85A5-AE9C-C1EB-25A4-03258A3DFED5}"/>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92B4CA00-A672-E973-0627-F8C7444C0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46B6CE-8547-A6C8-CFDB-04427FD5A0DF}"/>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49390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2A5EC-DB22-8E17-DF3B-051C824FD7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108643-05E1-773D-68F3-C195B5A992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14B8ADF-A484-2201-FB7D-E70C85D2A9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7C0A201-796B-F9A5-E11F-CB8AC1E6E66C}"/>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6" name="Footer Placeholder 5">
            <a:extLst>
              <a:ext uri="{FF2B5EF4-FFF2-40B4-BE49-F238E27FC236}">
                <a16:creationId xmlns:a16="http://schemas.microsoft.com/office/drawing/2014/main" id="{B9618EB3-B242-6BA3-7E29-0B8586BD26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EF656C-48AB-8060-1B4A-0E1AB2B4AC2A}"/>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79661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E14CA-BD5E-347F-0792-6B976A6ED0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FA475E-AC92-71D0-0887-3A5435EE95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9308AB-7D41-72CF-C4C6-05BDD29D22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AEBDA2B-4FF7-5CE3-862E-CA89690D34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FD505E-F041-4DC1-7DF3-523284988E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355032F-374F-1F9D-D3C8-9B14BC598884}"/>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8" name="Footer Placeholder 7">
            <a:extLst>
              <a:ext uri="{FF2B5EF4-FFF2-40B4-BE49-F238E27FC236}">
                <a16:creationId xmlns:a16="http://schemas.microsoft.com/office/drawing/2014/main" id="{AA995BDF-7F51-E4BF-1490-620E7E8EDA6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9146F37-58F7-3EE1-625E-45B754FEB7AC}"/>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96051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7073-3422-F949-DF0A-299CF5B4FB3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DF4C47-9628-EB9D-BFF1-2C55FB67E4F1}"/>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4" name="Footer Placeholder 3">
            <a:extLst>
              <a:ext uri="{FF2B5EF4-FFF2-40B4-BE49-F238E27FC236}">
                <a16:creationId xmlns:a16="http://schemas.microsoft.com/office/drawing/2014/main" id="{7FFB3D41-0CBE-5A6B-DFAF-8CFE363013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289ECD8-B804-CB16-B6CA-B6A1253FB92B}"/>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1222031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8CF8EE-C6A9-E269-DAF0-6F0FCA1143F9}"/>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3" name="Footer Placeholder 2">
            <a:extLst>
              <a:ext uri="{FF2B5EF4-FFF2-40B4-BE49-F238E27FC236}">
                <a16:creationId xmlns:a16="http://schemas.microsoft.com/office/drawing/2014/main" id="{E3983CAA-98A9-D17C-5A91-CFA97E9BF1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BBC88B9-061C-BA7E-793B-5C2CCA347D30}"/>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205042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D6415-BEA8-DC9C-17FA-357F0E3085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C86855-6E33-B3C9-F357-68EBC0D946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681936E-B779-C16F-A7FF-E9C6786060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754CA7-7FCA-586A-0316-CF63361BCEAA}"/>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6" name="Footer Placeholder 5">
            <a:extLst>
              <a:ext uri="{FF2B5EF4-FFF2-40B4-BE49-F238E27FC236}">
                <a16:creationId xmlns:a16="http://schemas.microsoft.com/office/drawing/2014/main" id="{D9C50FDB-F7B2-7B66-7234-185E5BD9AD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3E40F-C90A-5D89-299D-679E9991ECF2}"/>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2711652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A94EB-787D-89B5-E784-31FB9DF949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9CD52D-5F44-7C77-7A17-4B240B3F48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8ADE32-3FAD-F3B1-1134-02EADF22E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E4D338-04D6-1551-DB99-461BE08724AC}"/>
              </a:ext>
            </a:extLst>
          </p:cNvPr>
          <p:cNvSpPr>
            <a:spLocks noGrp="1"/>
          </p:cNvSpPr>
          <p:nvPr>
            <p:ph type="dt" sz="half" idx="10"/>
          </p:nvPr>
        </p:nvSpPr>
        <p:spPr/>
        <p:txBody>
          <a:bodyPr/>
          <a:lstStyle/>
          <a:p>
            <a:fld id="{A37E6A29-85A5-4F04-8B15-F4C8A6D553A5}" type="datetimeFigureOut">
              <a:rPr lang="en-GB" smtClean="0"/>
              <a:t>18/06/2024</a:t>
            </a:fld>
            <a:endParaRPr lang="en-GB"/>
          </a:p>
        </p:txBody>
      </p:sp>
      <p:sp>
        <p:nvSpPr>
          <p:cNvPr id="6" name="Footer Placeholder 5">
            <a:extLst>
              <a:ext uri="{FF2B5EF4-FFF2-40B4-BE49-F238E27FC236}">
                <a16:creationId xmlns:a16="http://schemas.microsoft.com/office/drawing/2014/main" id="{C575222A-4880-EEFA-6AF8-C76BF137CD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0ED258-090E-6ABE-6BA0-47017A58E4BD}"/>
              </a:ext>
            </a:extLst>
          </p:cNvPr>
          <p:cNvSpPr>
            <a:spLocks noGrp="1"/>
          </p:cNvSpPr>
          <p:nvPr>
            <p:ph type="sldNum" sz="quarter" idx="12"/>
          </p:nvPr>
        </p:nvSpPr>
        <p:spPr/>
        <p:txBody>
          <a:bodyPr/>
          <a:lstStyle/>
          <a:p>
            <a:fld id="{B9F624A9-E1CC-4F0D-B528-4C08C3A52BC4}" type="slidenum">
              <a:rPr lang="en-GB" smtClean="0"/>
              <a:t>‹#›</a:t>
            </a:fld>
            <a:endParaRPr lang="en-GB"/>
          </a:p>
        </p:txBody>
      </p:sp>
    </p:spTree>
    <p:extLst>
      <p:ext uri="{BB962C8B-B14F-4D97-AF65-F5344CB8AC3E}">
        <p14:creationId xmlns:p14="http://schemas.microsoft.com/office/powerpoint/2010/main" val="335695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655F7C-AAD2-CDA4-AE12-0C1ACA5C7C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A92740-9828-C2EE-8A10-2DF2DC0828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17CD97-016C-996E-B94C-67F7EB8F81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37E6A29-85A5-4F04-8B15-F4C8A6D553A5}" type="datetimeFigureOut">
              <a:rPr lang="en-GB" smtClean="0"/>
              <a:t>18/06/2024</a:t>
            </a:fld>
            <a:endParaRPr lang="en-GB"/>
          </a:p>
        </p:txBody>
      </p:sp>
      <p:sp>
        <p:nvSpPr>
          <p:cNvPr id="5" name="Footer Placeholder 4">
            <a:extLst>
              <a:ext uri="{FF2B5EF4-FFF2-40B4-BE49-F238E27FC236}">
                <a16:creationId xmlns:a16="http://schemas.microsoft.com/office/drawing/2014/main" id="{978657EB-135E-5698-8D6A-A64431881D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BC982F3-BFEA-5743-5A41-B22F7DB08B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9F624A9-E1CC-4F0D-B528-4C08C3A52BC4}" type="slidenum">
              <a:rPr lang="en-GB" smtClean="0"/>
              <a:t>‹#›</a:t>
            </a:fld>
            <a:endParaRPr lang="en-GB"/>
          </a:p>
        </p:txBody>
      </p:sp>
    </p:spTree>
    <p:extLst>
      <p:ext uri="{BB962C8B-B14F-4D97-AF65-F5344CB8AC3E}">
        <p14:creationId xmlns:p14="http://schemas.microsoft.com/office/powerpoint/2010/main" val="3970755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thnicity-facts-figures.service.gov.uk/education-skills-and-training/absence-and-exclusions/permanent-exclusions/latest/" TargetMode="External"/><Relationship Id="rId2" Type="http://schemas.openxmlformats.org/officeDocument/2006/relationships/hyperlink" Target="https://www.ethnicity-facts-figures.service.gov.uk/education-skills-and-training/11-to-16-years-old/a-to-c-in-english-and-maths-gcse-attainment-for-children-aged-14-to-16-key-stage-4/latest/" TargetMode="External"/><Relationship Id="rId1" Type="http://schemas.openxmlformats.org/officeDocument/2006/relationships/slideLayout" Target="../slideLayouts/slideLayout2.xml"/><Relationship Id="rId4" Type="http://schemas.openxmlformats.org/officeDocument/2006/relationships/hyperlink" Target="https://www.universitiesuk.ac.uk/what-we-do/policy-and-research/publications/features/closing-gap-three-years/introductio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F6AD8-E5E4-E1FF-553E-5411C867370B}"/>
              </a:ext>
            </a:extLst>
          </p:cNvPr>
          <p:cNvSpPr>
            <a:spLocks noGrp="1"/>
          </p:cNvSpPr>
          <p:nvPr>
            <p:ph type="ctrTitle"/>
          </p:nvPr>
        </p:nvSpPr>
        <p:spPr/>
        <p:txBody>
          <a:bodyPr/>
          <a:lstStyle/>
          <a:p>
            <a:r>
              <a:rPr lang="en-US" b="0" i="0" dirty="0">
                <a:solidFill>
                  <a:srgbClr val="073763"/>
                </a:solidFill>
                <a:effectLst/>
                <a:highlight>
                  <a:srgbClr val="FFFFFF"/>
                </a:highlight>
                <a:latin typeface="tahoma" panose="020B0604030504040204" pitchFamily="34" charset="0"/>
              </a:rPr>
              <a:t>Keeping the focus on racism in education</a:t>
            </a:r>
            <a:endParaRPr lang="en-GB" dirty="0"/>
          </a:p>
        </p:txBody>
      </p:sp>
      <p:sp>
        <p:nvSpPr>
          <p:cNvPr id="3" name="Subtitle 2">
            <a:extLst>
              <a:ext uri="{FF2B5EF4-FFF2-40B4-BE49-F238E27FC236}">
                <a16:creationId xmlns:a16="http://schemas.microsoft.com/office/drawing/2014/main" id="{5A9AD33E-670E-C35B-E21D-C1391A50A0BF}"/>
              </a:ext>
            </a:extLst>
          </p:cNvPr>
          <p:cNvSpPr>
            <a:spLocks noGrp="1"/>
          </p:cNvSpPr>
          <p:nvPr>
            <p:ph type="subTitle" idx="1"/>
          </p:nvPr>
        </p:nvSpPr>
        <p:spPr/>
        <p:txBody>
          <a:bodyPr/>
          <a:lstStyle/>
          <a:p>
            <a:r>
              <a:rPr lang="en-US" dirty="0"/>
              <a:t>Professor Kehinde Andrews</a:t>
            </a:r>
            <a:endParaRPr lang="en-GB" dirty="0"/>
          </a:p>
        </p:txBody>
      </p:sp>
    </p:spTree>
    <p:extLst>
      <p:ext uri="{BB962C8B-B14F-4D97-AF65-F5344CB8AC3E}">
        <p14:creationId xmlns:p14="http://schemas.microsoft.com/office/powerpoint/2010/main" val="333521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E5049-6B75-4370-2FED-507391B60867}"/>
              </a:ext>
            </a:extLst>
          </p:cNvPr>
          <p:cNvSpPr>
            <a:spLocks noGrp="1"/>
          </p:cNvSpPr>
          <p:nvPr>
            <p:ph type="title"/>
          </p:nvPr>
        </p:nvSpPr>
        <p:spPr/>
        <p:txBody>
          <a:bodyPr/>
          <a:lstStyle/>
          <a:p>
            <a:r>
              <a:rPr lang="en-US"/>
              <a:t>References</a:t>
            </a:r>
            <a:endParaRPr lang="en-GB" dirty="0"/>
          </a:p>
        </p:txBody>
      </p:sp>
      <p:sp>
        <p:nvSpPr>
          <p:cNvPr id="3" name="Content Placeholder 2">
            <a:extLst>
              <a:ext uri="{FF2B5EF4-FFF2-40B4-BE49-F238E27FC236}">
                <a16:creationId xmlns:a16="http://schemas.microsoft.com/office/drawing/2014/main" id="{9F99BA22-3A40-4482-5B16-CF559EF6576D}"/>
              </a:ext>
            </a:extLst>
          </p:cNvPr>
          <p:cNvSpPr>
            <a:spLocks noGrp="1"/>
          </p:cNvSpPr>
          <p:nvPr>
            <p:ph idx="1"/>
          </p:nvPr>
        </p:nvSpPr>
        <p:spPr/>
        <p:txBody>
          <a:bodyPr>
            <a:normAutofit fontScale="70000" lnSpcReduction="20000"/>
          </a:bodyPr>
          <a:lstStyle/>
          <a:p>
            <a:endParaRPr lang="en-US" dirty="0"/>
          </a:p>
          <a:p>
            <a:r>
              <a:rPr lang="en-US" dirty="0"/>
              <a:t>Andrews, K. (2013) </a:t>
            </a:r>
            <a:r>
              <a:rPr lang="en-US" i="1" dirty="0"/>
              <a:t>Resisting Racism: Race, Inequality and the Black Supplementary School Movement. </a:t>
            </a:r>
            <a:r>
              <a:rPr lang="en-US" dirty="0"/>
              <a:t>London: Institute of Education Press</a:t>
            </a:r>
          </a:p>
          <a:p>
            <a:r>
              <a:rPr lang="en-US" dirty="0"/>
              <a:t>Andrews, K. (2023) </a:t>
            </a:r>
            <a:r>
              <a:rPr lang="en-US" i="1" dirty="0"/>
              <a:t>The Psychosis of Whiteness: Surviving the Insanity of a Racist World. </a:t>
            </a:r>
            <a:r>
              <a:rPr lang="en-US" dirty="0"/>
              <a:t>London: Allen Lane</a:t>
            </a:r>
          </a:p>
          <a:p>
            <a:r>
              <a:rPr lang="en-US" dirty="0"/>
              <a:t>Coard, B. (1971) </a:t>
            </a:r>
            <a:r>
              <a:rPr lang="en-US" i="1" dirty="0"/>
              <a:t>How the West Indian Child is Made Educationally Subnormal in the British School System. </a:t>
            </a:r>
            <a:r>
              <a:rPr lang="en-US" dirty="0"/>
              <a:t>London: New Beacon Books</a:t>
            </a:r>
            <a:r>
              <a:rPr lang="en-US" i="1" dirty="0"/>
              <a:t> </a:t>
            </a:r>
          </a:p>
          <a:p>
            <a:r>
              <a:rPr lang="en-US" dirty="0"/>
              <a:t>Department of Education (2023) </a:t>
            </a:r>
            <a:r>
              <a:rPr lang="en-US" i="0" dirty="0">
                <a:solidFill>
                  <a:srgbClr val="0B0C0C"/>
                </a:solidFill>
                <a:effectLst/>
                <a:highlight>
                  <a:srgbClr val="FFFFFF"/>
                </a:highlight>
                <a:latin typeface="GDS Transport"/>
              </a:rPr>
              <a:t>GCSE English and </a:t>
            </a:r>
            <a:r>
              <a:rPr lang="en-US" i="0" dirty="0" err="1">
                <a:solidFill>
                  <a:srgbClr val="0B0C0C"/>
                </a:solidFill>
                <a:effectLst/>
                <a:highlight>
                  <a:srgbClr val="FFFFFF"/>
                </a:highlight>
                <a:latin typeface="GDS Transport"/>
              </a:rPr>
              <a:t>maths</a:t>
            </a:r>
            <a:r>
              <a:rPr lang="en-US" i="0" dirty="0">
                <a:solidFill>
                  <a:srgbClr val="0B0C0C"/>
                </a:solidFill>
                <a:effectLst/>
                <a:highlight>
                  <a:srgbClr val="FFFFFF"/>
                </a:highlight>
                <a:latin typeface="GDS Transport"/>
              </a:rPr>
              <a:t> results</a:t>
            </a:r>
            <a:r>
              <a:rPr lang="en-GB" i="0" dirty="0">
                <a:solidFill>
                  <a:srgbClr val="0B0C0C"/>
                </a:solidFill>
                <a:effectLst/>
                <a:highlight>
                  <a:srgbClr val="FFFFFF"/>
                </a:highlight>
                <a:latin typeface="GDS Transport"/>
              </a:rPr>
              <a:t>. Available </a:t>
            </a:r>
            <a:r>
              <a:rPr lang="en-GB" dirty="0">
                <a:solidFill>
                  <a:srgbClr val="0B0C0C"/>
                </a:solidFill>
                <a:highlight>
                  <a:srgbClr val="FFFFFF"/>
                </a:highlight>
                <a:latin typeface="GDS Transport"/>
              </a:rPr>
              <a:t>at: </a:t>
            </a:r>
            <a:r>
              <a:rPr lang="en-GB" dirty="0">
                <a:solidFill>
                  <a:srgbClr val="0B0C0C"/>
                </a:solidFill>
                <a:highlight>
                  <a:srgbClr val="FFFFFF"/>
                </a:highlight>
                <a:latin typeface="GDS Transport"/>
                <a:hlinkClick r:id="rId2"/>
              </a:rPr>
              <a:t>https://www.ethnicity-facts-figures.service.gov.uk/education-skills-and-training/11-to-16-years-old/a-to-c-in-english-and-maths-gcse-attainment-for-children-aged-14-to-16-key-stage-4/latest/</a:t>
            </a:r>
            <a:r>
              <a:rPr lang="en-GB" dirty="0">
                <a:solidFill>
                  <a:srgbClr val="0B0C0C"/>
                </a:solidFill>
                <a:highlight>
                  <a:srgbClr val="FFFFFF"/>
                </a:highlight>
                <a:latin typeface="GDS Transport"/>
              </a:rPr>
              <a:t> </a:t>
            </a:r>
          </a:p>
          <a:p>
            <a:r>
              <a:rPr lang="en-GB" dirty="0">
                <a:solidFill>
                  <a:srgbClr val="0B0C0C"/>
                </a:solidFill>
                <a:highlight>
                  <a:srgbClr val="FFFFFF"/>
                </a:highlight>
                <a:latin typeface="GDS Transport"/>
              </a:rPr>
              <a:t>Department of Education (2024) Permanent exclusions. Available at: </a:t>
            </a:r>
            <a:r>
              <a:rPr lang="en-GB" dirty="0">
                <a:solidFill>
                  <a:srgbClr val="0B0C0C"/>
                </a:solidFill>
                <a:highlight>
                  <a:srgbClr val="FFFFFF"/>
                </a:highlight>
                <a:latin typeface="GDS Transport"/>
                <a:hlinkClick r:id="rId3"/>
              </a:rPr>
              <a:t>https://www.ethnicity-facts-figures.service.gov.uk/education-skills-and-training/absence-and-exclusions/permanent-exclusions/latest/</a:t>
            </a:r>
            <a:r>
              <a:rPr lang="en-GB" dirty="0">
                <a:solidFill>
                  <a:srgbClr val="0B0C0C"/>
                </a:solidFill>
                <a:highlight>
                  <a:srgbClr val="FFFFFF"/>
                </a:highlight>
                <a:latin typeface="GDS Transport"/>
              </a:rPr>
              <a:t> </a:t>
            </a:r>
          </a:p>
          <a:p>
            <a:r>
              <a:rPr lang="en-GB" i="0" dirty="0">
                <a:solidFill>
                  <a:srgbClr val="0B0C0C"/>
                </a:solidFill>
                <a:effectLst/>
                <a:highlight>
                  <a:srgbClr val="FFFFFF"/>
                </a:highlight>
                <a:latin typeface="GDS Transport"/>
              </a:rPr>
              <a:t>Universities UK (2022) Closing the gap, three years on. </a:t>
            </a:r>
            <a:r>
              <a:rPr lang="en-GB" i="0" dirty="0">
                <a:solidFill>
                  <a:srgbClr val="0B0C0C"/>
                </a:solidFill>
                <a:effectLst/>
                <a:highlight>
                  <a:srgbClr val="FFFFFF"/>
                </a:highlight>
                <a:latin typeface="GDS Transport"/>
                <a:hlinkClick r:id="rId4"/>
              </a:rPr>
              <a:t>https://www.universitiesuk.ac.uk/what-we-do/policy-and-research/publications/features/closing-gap-three-years/introduction</a:t>
            </a:r>
            <a:r>
              <a:rPr lang="en-GB" i="0" dirty="0">
                <a:solidFill>
                  <a:srgbClr val="0B0C0C"/>
                </a:solidFill>
                <a:effectLst/>
                <a:highlight>
                  <a:srgbClr val="FFFFFF"/>
                </a:highlight>
                <a:latin typeface="GDS Transport"/>
              </a:rPr>
              <a:t> </a:t>
            </a:r>
            <a:endParaRPr lang="en-US" i="0" dirty="0">
              <a:solidFill>
                <a:srgbClr val="0B0C0C"/>
              </a:solidFill>
              <a:effectLst/>
              <a:highlight>
                <a:srgbClr val="FFFFFF"/>
              </a:highlight>
              <a:latin typeface="GDS Transport"/>
            </a:endParaRPr>
          </a:p>
        </p:txBody>
      </p:sp>
    </p:spTree>
    <p:extLst>
      <p:ext uri="{BB962C8B-B14F-4D97-AF65-F5344CB8AC3E}">
        <p14:creationId xmlns:p14="http://schemas.microsoft.com/office/powerpoint/2010/main" val="303076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098765-60AF-1AAE-864D-507F80737D3D}"/>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Racism, not disparities</a:t>
            </a:r>
          </a:p>
        </p:txBody>
      </p:sp>
      <p:pic>
        <p:nvPicPr>
          <p:cNvPr id="5" name="Picture 4">
            <a:extLst>
              <a:ext uri="{FF2B5EF4-FFF2-40B4-BE49-F238E27FC236}">
                <a16:creationId xmlns:a16="http://schemas.microsoft.com/office/drawing/2014/main" id="{E5DD6D7E-3A28-B490-03D2-0F047C76887A}"/>
              </a:ext>
            </a:extLst>
          </p:cNvPr>
          <p:cNvPicPr>
            <a:picLocks noChangeAspect="1"/>
          </p:cNvPicPr>
          <p:nvPr/>
        </p:nvPicPr>
        <p:blipFill>
          <a:blip r:embed="rId2"/>
          <a:stretch>
            <a:fillRect/>
          </a:stretch>
        </p:blipFill>
        <p:spPr>
          <a:xfrm>
            <a:off x="4904509" y="189152"/>
            <a:ext cx="6419273" cy="6371129"/>
          </a:xfrm>
          <a:prstGeom prst="rect">
            <a:avLst/>
          </a:prstGeom>
        </p:spPr>
      </p:pic>
    </p:spTree>
    <p:extLst>
      <p:ext uri="{BB962C8B-B14F-4D97-AF65-F5344CB8AC3E}">
        <p14:creationId xmlns:p14="http://schemas.microsoft.com/office/powerpoint/2010/main" val="399763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C2008B-4A66-F2D3-9582-F193F00C3B01}"/>
              </a:ext>
            </a:extLst>
          </p:cNvPr>
          <p:cNvSpPr>
            <a:spLocks noGrp="1"/>
          </p:cNvSpPr>
          <p:nvPr>
            <p:ph type="title"/>
          </p:nvPr>
        </p:nvSpPr>
        <p:spPr>
          <a:xfrm>
            <a:off x="761800" y="762001"/>
            <a:ext cx="5334197" cy="1708242"/>
          </a:xfrm>
        </p:spPr>
        <p:txBody>
          <a:bodyPr anchor="ctr">
            <a:normAutofit/>
          </a:bodyPr>
          <a:lstStyle/>
          <a:p>
            <a:r>
              <a:rPr lang="en-US" sz="4000"/>
              <a:t>New Racial Science</a:t>
            </a:r>
            <a:endParaRPr lang="en-GB" sz="4000"/>
          </a:p>
        </p:txBody>
      </p:sp>
      <p:sp>
        <p:nvSpPr>
          <p:cNvPr id="22" name="Content Placeholder 2">
            <a:extLst>
              <a:ext uri="{FF2B5EF4-FFF2-40B4-BE49-F238E27FC236}">
                <a16:creationId xmlns:a16="http://schemas.microsoft.com/office/drawing/2014/main" id="{6E0DA439-F3EA-F988-EAEE-0037F67D2D7F}"/>
              </a:ext>
            </a:extLst>
          </p:cNvPr>
          <p:cNvSpPr>
            <a:spLocks noGrp="1"/>
          </p:cNvSpPr>
          <p:nvPr>
            <p:ph idx="1"/>
          </p:nvPr>
        </p:nvSpPr>
        <p:spPr>
          <a:xfrm>
            <a:off x="761800" y="2470244"/>
            <a:ext cx="5334197" cy="3769835"/>
          </a:xfrm>
        </p:spPr>
        <p:txBody>
          <a:bodyPr anchor="ctr">
            <a:normAutofit lnSpcReduction="10000"/>
          </a:bodyPr>
          <a:lstStyle/>
          <a:p>
            <a:pPr marL="0" indent="0">
              <a:buNone/>
            </a:pPr>
            <a:r>
              <a:rPr lang="en-US" sz="2400" dirty="0">
                <a:highlight>
                  <a:srgbClr val="FFFFFF"/>
                </a:highlight>
                <a:latin typeface="National"/>
              </a:rPr>
              <a:t>‘</a:t>
            </a:r>
            <a:r>
              <a:rPr lang="en-US" sz="2400" dirty="0" err="1">
                <a:highlight>
                  <a:srgbClr val="FFFFFF"/>
                </a:highlight>
                <a:latin typeface="National"/>
              </a:rPr>
              <a:t>Instituional</a:t>
            </a:r>
            <a:r>
              <a:rPr lang="en-US" sz="2400" dirty="0">
                <a:highlight>
                  <a:srgbClr val="FFFFFF"/>
                </a:highlight>
                <a:latin typeface="National"/>
              </a:rPr>
              <a:t> racism does not exist  (Sewell Report, 2021)</a:t>
            </a:r>
            <a:endParaRPr lang="en-US" sz="2400" b="0" i="0" dirty="0">
              <a:effectLst/>
              <a:highlight>
                <a:srgbClr val="FFFFFF"/>
              </a:highlight>
              <a:latin typeface="National"/>
            </a:endParaRPr>
          </a:p>
          <a:p>
            <a:pPr marL="0" indent="0">
              <a:buNone/>
            </a:pPr>
            <a:r>
              <a:rPr lang="en-US" sz="2400" b="0" i="0" dirty="0">
                <a:effectLst/>
                <a:highlight>
                  <a:srgbClr val="FFFFFF"/>
                </a:highlight>
                <a:latin typeface="National"/>
              </a:rPr>
              <a:t>‘Forgotten’ White working-class pupils let down by decades of neglect, MPs say (2021)</a:t>
            </a:r>
          </a:p>
          <a:p>
            <a:pPr marL="0" indent="0">
              <a:buNone/>
            </a:pPr>
            <a:r>
              <a:rPr lang="en-US" sz="2400" dirty="0">
                <a:latin typeface="Google Sans"/>
              </a:rPr>
              <a:t>‘</a:t>
            </a:r>
            <a:r>
              <a:rPr lang="en-US" sz="2400" b="0" i="0" dirty="0">
                <a:effectLst/>
                <a:latin typeface="Google Sans"/>
              </a:rPr>
              <a:t>Whilst working-class white boys had been the least likely to make it to university since 2007’ (2022)</a:t>
            </a:r>
            <a:endParaRPr lang="en-US" sz="2400" b="0" i="0" dirty="0">
              <a:effectLst/>
              <a:highlight>
                <a:srgbClr val="FFFFFF"/>
              </a:highlight>
              <a:latin typeface="National"/>
            </a:endParaRPr>
          </a:p>
          <a:p>
            <a:endParaRPr lang="en-US" sz="2000" b="0" i="0" dirty="0">
              <a:effectLst/>
              <a:highlight>
                <a:srgbClr val="FFFFFF"/>
              </a:highlight>
              <a:latin typeface="National"/>
            </a:endParaRPr>
          </a:p>
          <a:p>
            <a:pPr marL="0" indent="0">
              <a:buNone/>
            </a:pPr>
            <a:r>
              <a:rPr lang="en-GB" sz="2000" dirty="0"/>
              <a:t>(Andrews, 2023)</a:t>
            </a:r>
          </a:p>
        </p:txBody>
      </p:sp>
      <p:pic>
        <p:nvPicPr>
          <p:cNvPr id="23" name="Picture 22" descr="Desk with stethoscope and computer keyboard">
            <a:extLst>
              <a:ext uri="{FF2B5EF4-FFF2-40B4-BE49-F238E27FC236}">
                <a16:creationId xmlns:a16="http://schemas.microsoft.com/office/drawing/2014/main" id="{713B4241-5100-6EFE-CC27-25BD8656E9EC}"/>
              </a:ext>
            </a:extLst>
          </p:cNvPr>
          <p:cNvPicPr>
            <a:picLocks noChangeAspect="1"/>
          </p:cNvPicPr>
          <p:nvPr/>
        </p:nvPicPr>
        <p:blipFill rotWithShape="1">
          <a:blip r:embed="rId2"/>
          <a:srcRect l="48164" r="-1"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865752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ABC8D9-6749-BC9E-5029-7492463B313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Exclusion by ethhcnity</a:t>
            </a:r>
          </a:p>
        </p:txBody>
      </p:sp>
      <p:pic>
        <p:nvPicPr>
          <p:cNvPr id="5" name="Picture 4">
            <a:extLst>
              <a:ext uri="{FF2B5EF4-FFF2-40B4-BE49-F238E27FC236}">
                <a16:creationId xmlns:a16="http://schemas.microsoft.com/office/drawing/2014/main" id="{10E16693-4E81-41ED-6F12-EEE8E0B89331}"/>
              </a:ext>
            </a:extLst>
          </p:cNvPr>
          <p:cNvPicPr>
            <a:picLocks noChangeAspect="1"/>
          </p:cNvPicPr>
          <p:nvPr/>
        </p:nvPicPr>
        <p:blipFill>
          <a:blip r:embed="rId2"/>
          <a:stretch>
            <a:fillRect/>
          </a:stretch>
        </p:blipFill>
        <p:spPr>
          <a:xfrm>
            <a:off x="5476737" y="239579"/>
            <a:ext cx="5868532" cy="6378841"/>
          </a:xfrm>
          <a:prstGeom prst="rect">
            <a:avLst/>
          </a:prstGeom>
        </p:spPr>
      </p:pic>
    </p:spTree>
    <p:extLst>
      <p:ext uri="{BB962C8B-B14F-4D97-AF65-F5344CB8AC3E}">
        <p14:creationId xmlns:p14="http://schemas.microsoft.com/office/powerpoint/2010/main" val="389660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09F15C-E465-8F2C-9540-2269E56D3F6E}"/>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University inequality</a:t>
            </a:r>
          </a:p>
        </p:txBody>
      </p:sp>
      <p:pic>
        <p:nvPicPr>
          <p:cNvPr id="5" name="Picture 4">
            <a:extLst>
              <a:ext uri="{FF2B5EF4-FFF2-40B4-BE49-F238E27FC236}">
                <a16:creationId xmlns:a16="http://schemas.microsoft.com/office/drawing/2014/main" id="{D16DD5AE-0C6B-1235-21D4-AF6E0D4E3EFA}"/>
              </a:ext>
            </a:extLst>
          </p:cNvPr>
          <p:cNvPicPr>
            <a:picLocks noChangeAspect="1"/>
          </p:cNvPicPr>
          <p:nvPr/>
        </p:nvPicPr>
        <p:blipFill>
          <a:blip r:embed="rId2"/>
          <a:stretch>
            <a:fillRect/>
          </a:stretch>
        </p:blipFill>
        <p:spPr>
          <a:xfrm>
            <a:off x="1345514" y="1675227"/>
            <a:ext cx="9500971" cy="4394199"/>
          </a:xfrm>
          <a:prstGeom prst="rect">
            <a:avLst/>
          </a:prstGeom>
        </p:spPr>
      </p:pic>
    </p:spTree>
    <p:extLst>
      <p:ext uri="{BB962C8B-B14F-4D97-AF65-F5344CB8AC3E}">
        <p14:creationId xmlns:p14="http://schemas.microsoft.com/office/powerpoint/2010/main" val="833253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Educationally subnormal</a:t>
            </a:r>
          </a:p>
        </p:txBody>
      </p:sp>
      <p:sp>
        <p:nvSpPr>
          <p:cNvPr id="3" name="Content Placeholder 2"/>
          <p:cNvSpPr>
            <a:spLocks noGrp="1"/>
          </p:cNvSpPr>
          <p:nvPr>
            <p:ph idx="1"/>
          </p:nvPr>
        </p:nvSpPr>
        <p:spPr>
          <a:xfrm>
            <a:off x="4810259" y="649480"/>
            <a:ext cx="6555347" cy="5546047"/>
          </a:xfrm>
        </p:spPr>
        <p:txBody>
          <a:bodyPr anchor="ctr">
            <a:normAutofit/>
          </a:bodyPr>
          <a:lstStyle/>
          <a:p>
            <a:r>
              <a:rPr lang="en-GB" sz="2000" dirty="0"/>
              <a:t>Overt racial discrimination in the British school system</a:t>
            </a:r>
          </a:p>
          <a:p>
            <a:pPr lvl="1"/>
            <a:r>
              <a:rPr lang="en-GB" sz="2000" dirty="0"/>
              <a:t>Up to 70% of Black children deemed Educationally subnormal in some London schools (Dove, 1993)</a:t>
            </a:r>
          </a:p>
          <a:p>
            <a:r>
              <a:rPr lang="en-GB" sz="2000" dirty="0"/>
              <a:t>Doulton Report (Andrews, 2013)</a:t>
            </a:r>
          </a:p>
          <a:p>
            <a:pPr lvl="1"/>
            <a:r>
              <a:rPr lang="en-GB" sz="2000" dirty="0"/>
              <a:t>On a rough calculation about half the immigrants will be West Indians at 7 of the 11 schools, the significance of this being the general recognition that their IQs work out below their English contemporaries. Thus academic standards will be lower in schools where they form a large group </a:t>
            </a:r>
          </a:p>
          <a:p>
            <a:r>
              <a:rPr lang="en-GB" sz="2000" dirty="0"/>
              <a:t>English as second language</a:t>
            </a:r>
          </a:p>
        </p:txBody>
      </p:sp>
    </p:spTree>
    <p:extLst>
      <p:ext uri="{BB962C8B-B14F-4D97-AF65-F5344CB8AC3E}">
        <p14:creationId xmlns:p14="http://schemas.microsoft.com/office/powerpoint/2010/main" val="3982855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GB" sz="4000" b="1">
                <a:solidFill>
                  <a:srgbClr val="FFFFFF"/>
                </a:solidFill>
              </a:rPr>
              <a:t>Coard(1971)</a:t>
            </a:r>
          </a:p>
        </p:txBody>
      </p:sp>
      <p:sp>
        <p:nvSpPr>
          <p:cNvPr id="3" name="Content Placeholder 2"/>
          <p:cNvSpPr>
            <a:spLocks noGrp="1"/>
          </p:cNvSpPr>
          <p:nvPr>
            <p:ph idx="1"/>
          </p:nvPr>
        </p:nvSpPr>
        <p:spPr>
          <a:xfrm>
            <a:off x="4810259" y="649480"/>
            <a:ext cx="6555347" cy="5546047"/>
          </a:xfrm>
        </p:spPr>
        <p:txBody>
          <a:bodyPr anchor="ctr">
            <a:normAutofit/>
          </a:bodyPr>
          <a:lstStyle/>
          <a:p>
            <a:r>
              <a:rPr lang="en-GB" sz="1900"/>
              <a:t>Teacher racism</a:t>
            </a:r>
          </a:p>
          <a:p>
            <a:pPr lvl="1"/>
            <a:r>
              <a:rPr lang="en-US" sz="1900"/>
              <a:t>There are three main ways in which a teacher can seriously affect the performance of a Black child: by being openly prejudiced, by being patronizing, and by having low expectations of a child’s abilities. All three attitudes can be found among teachers in this country. Indeed these attitudes are widespread. (p.18)</a:t>
            </a:r>
          </a:p>
          <a:p>
            <a:r>
              <a:rPr lang="en-GB" sz="1900"/>
              <a:t>Curriculum</a:t>
            </a:r>
          </a:p>
          <a:p>
            <a:pPr lvl="1"/>
            <a:r>
              <a:rPr lang="en-US" sz="1900"/>
              <a:t>When in addition the pictures of Blacks are golliwog stereotypes, about whom filthy jokes are made; when most plays show Black men doing servant jobs; when the word ‘Black’ in every story is synonymous with evil, then it becomes impossible for the child to want to be Black … the Black child under these influences develops a deep inferiority complex. He soon loses motivation to succeed academically since, at best, the learning experience in the classroom is an elaborate irrelevance to his personal life, and at worst it is a racially humiliating experience. (p.30) </a:t>
            </a:r>
            <a:endParaRPr lang="en-GB" sz="1900"/>
          </a:p>
          <a:p>
            <a:pPr lvl="1"/>
            <a:endParaRPr lang="en-GB" sz="1900" b="1"/>
          </a:p>
        </p:txBody>
      </p:sp>
    </p:spTree>
    <p:extLst>
      <p:ext uri="{BB962C8B-B14F-4D97-AF65-F5344CB8AC3E}">
        <p14:creationId xmlns:p14="http://schemas.microsoft.com/office/powerpoint/2010/main" val="842329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hite bulbs with a yellow one standing out">
            <a:extLst>
              <a:ext uri="{FF2B5EF4-FFF2-40B4-BE49-F238E27FC236}">
                <a16:creationId xmlns:a16="http://schemas.microsoft.com/office/drawing/2014/main" id="{71EE15C2-80F4-7F0F-CCF0-4EE6ECE40FA4}"/>
              </a:ext>
            </a:extLst>
          </p:cNvPr>
          <p:cNvPicPr>
            <a:picLocks noChangeAspect="1"/>
          </p:cNvPicPr>
          <p:nvPr/>
        </p:nvPicPr>
        <p:blipFill rotWithShape="1">
          <a:blip r:embed="rId2"/>
          <a:srcRect l="15736" r="31605" b="-2"/>
          <a:stretch/>
        </p:blipFill>
        <p:spPr>
          <a:xfrm>
            <a:off x="-1" y="-2"/>
            <a:ext cx="5410198"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15317" y="405685"/>
            <a:ext cx="5464968" cy="1559301"/>
          </a:xfrm>
        </p:spPr>
        <p:txBody>
          <a:bodyPr>
            <a:normAutofit/>
          </a:bodyPr>
          <a:lstStyle/>
          <a:p>
            <a:r>
              <a:rPr lang="en-GB" sz="4000"/>
              <a:t>Black Supplementary schools</a:t>
            </a:r>
          </a:p>
        </p:txBody>
      </p:sp>
      <p:sp>
        <p:nvSpPr>
          <p:cNvPr id="3" name="Content Placeholder 2"/>
          <p:cNvSpPr>
            <a:spLocks noGrp="1"/>
          </p:cNvSpPr>
          <p:nvPr>
            <p:ph idx="1"/>
          </p:nvPr>
        </p:nvSpPr>
        <p:spPr>
          <a:xfrm>
            <a:off x="6115317" y="2743200"/>
            <a:ext cx="5247340" cy="3496878"/>
          </a:xfrm>
        </p:spPr>
        <p:txBody>
          <a:bodyPr anchor="ctr">
            <a:normAutofit lnSpcReduction="10000"/>
          </a:bodyPr>
          <a:lstStyle/>
          <a:p>
            <a:r>
              <a:rPr lang="en-GB" sz="1800" dirty="0"/>
              <a:t>Parents, churches, community organisations etc spontaneously formed programmes</a:t>
            </a:r>
          </a:p>
          <a:p>
            <a:pPr lvl="1"/>
            <a:r>
              <a:rPr lang="en-GB" sz="1800" dirty="0"/>
              <a:t>Mostly held on a Saturday</a:t>
            </a:r>
          </a:p>
          <a:p>
            <a:pPr lvl="1"/>
            <a:r>
              <a:rPr lang="en-GB" sz="1800" dirty="0"/>
              <a:t>In the available spaces</a:t>
            </a:r>
          </a:p>
          <a:p>
            <a:pPr lvl="1"/>
            <a:r>
              <a:rPr lang="en-GB" sz="1800" dirty="0"/>
              <a:t>Many in people’s homes</a:t>
            </a:r>
          </a:p>
          <a:p>
            <a:r>
              <a:rPr lang="en-GB" sz="1800" dirty="0"/>
              <a:t>Some trained teachers, but mostly volunteers</a:t>
            </a:r>
          </a:p>
          <a:p>
            <a:r>
              <a:rPr lang="en-GB" sz="1800" dirty="0"/>
              <a:t>Little connection between programmes</a:t>
            </a:r>
          </a:p>
          <a:p>
            <a:pPr lvl="1"/>
            <a:r>
              <a:rPr lang="en-GB" sz="1800" dirty="0"/>
              <a:t>Though national organisation has been tried</a:t>
            </a:r>
          </a:p>
          <a:p>
            <a:pPr lvl="1"/>
            <a:r>
              <a:rPr lang="en-GB" sz="1800" dirty="0"/>
              <a:t>National Association of Black supplementary schools</a:t>
            </a:r>
          </a:p>
          <a:p>
            <a:r>
              <a:rPr lang="en-GB" sz="1800" dirty="0"/>
              <a:t>Became part of ILEA strategy in the 1980s (Andrews, 2013)</a:t>
            </a:r>
          </a:p>
        </p:txBody>
      </p:sp>
    </p:spTree>
    <p:extLst>
      <p:ext uri="{BB962C8B-B14F-4D97-AF65-F5344CB8AC3E}">
        <p14:creationId xmlns:p14="http://schemas.microsoft.com/office/powerpoint/2010/main" val="423454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F816C028-3023-93C1-5E36-78894F438D8C}"/>
              </a:ext>
            </a:extLst>
          </p:cNvPr>
          <p:cNvSpPr>
            <a:spLocks noGrp="1"/>
          </p:cNvSpPr>
          <p:nvPr>
            <p:ph type="title"/>
          </p:nvPr>
        </p:nvSpPr>
        <p:spPr>
          <a:xfrm>
            <a:off x="630936" y="495992"/>
            <a:ext cx="4195140" cy="5638831"/>
          </a:xfrm>
          <a:noFill/>
        </p:spPr>
        <p:txBody>
          <a:bodyPr anchor="ctr">
            <a:normAutofit/>
          </a:bodyPr>
          <a:lstStyle/>
          <a:p>
            <a:r>
              <a:rPr lang="en-US" sz="4100"/>
              <a:t>Policy recommendations</a:t>
            </a:r>
            <a:endParaRPr lang="en-GB" sz="4100"/>
          </a:p>
        </p:txBody>
      </p:sp>
      <p:graphicFrame>
        <p:nvGraphicFramePr>
          <p:cNvPr id="5" name="Content Placeholder 2">
            <a:extLst>
              <a:ext uri="{FF2B5EF4-FFF2-40B4-BE49-F238E27FC236}">
                <a16:creationId xmlns:a16="http://schemas.microsoft.com/office/drawing/2014/main" id="{82D6B788-693E-3DBA-FC28-157DE6FA2C5F}"/>
              </a:ext>
            </a:extLst>
          </p:cNvPr>
          <p:cNvGraphicFramePr>
            <a:graphicFrameLocks noGrp="1"/>
          </p:cNvGraphicFramePr>
          <p:nvPr>
            <p:ph idx="1"/>
            <p:extLst>
              <p:ext uri="{D42A27DB-BD31-4B8C-83A1-F6EECF244321}">
                <p14:modId xmlns:p14="http://schemas.microsoft.com/office/powerpoint/2010/main" val="1970294851"/>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76724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82</TotalTime>
  <Words>624</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Aptos Display</vt:lpstr>
      <vt:lpstr>Arial</vt:lpstr>
      <vt:lpstr>GDS Transport</vt:lpstr>
      <vt:lpstr>Google Sans</vt:lpstr>
      <vt:lpstr>National</vt:lpstr>
      <vt:lpstr>tahoma</vt:lpstr>
      <vt:lpstr>Office Theme</vt:lpstr>
      <vt:lpstr>Keeping the focus on racism in education</vt:lpstr>
      <vt:lpstr>Racism, not disparities</vt:lpstr>
      <vt:lpstr>New Racial Science</vt:lpstr>
      <vt:lpstr>Exclusion by ethhcnity</vt:lpstr>
      <vt:lpstr>University inequality</vt:lpstr>
      <vt:lpstr>Educationally subnormal</vt:lpstr>
      <vt:lpstr>Coard(1971)</vt:lpstr>
      <vt:lpstr>Black Supplementary schools</vt:lpstr>
      <vt:lpstr>Policy recommendations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Kehinde Andrews</dc:creator>
  <cp:lastModifiedBy>Kehinde Andrews</cp:lastModifiedBy>
  <cp:revision>2</cp:revision>
  <dcterms:created xsi:type="dcterms:W3CDTF">2024-06-18T11:23:17Z</dcterms:created>
  <dcterms:modified xsi:type="dcterms:W3CDTF">2024-06-18T12:46:15Z</dcterms:modified>
</cp:coreProperties>
</file>