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76" r:id="rId3"/>
    <p:sldId id="258" r:id="rId4"/>
    <p:sldId id="259" r:id="rId5"/>
    <p:sldId id="260" r:id="rId6"/>
    <p:sldId id="263" r:id="rId7"/>
    <p:sldId id="264" r:id="rId8"/>
    <p:sldId id="265" r:id="rId9"/>
    <p:sldId id="268" r:id="rId10"/>
    <p:sldId id="269" r:id="rId11"/>
    <p:sldId id="270" r:id="rId12"/>
    <p:sldId id="271" r:id="rId13"/>
    <p:sldId id="273" r:id="rId14"/>
    <p:sldId id="272" r:id="rId15"/>
    <p:sldId id="274" r:id="rId16"/>
    <p:sldId id="27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DEBBECHJAM@YAHOO.FR" TargetMode="External"/><Relationship Id="rId2" Type="http://schemas.openxmlformats.org/officeDocument/2006/relationships/hyperlink" Target="mailto:JAMILAKSIKSI2011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TN" sz="2800" b="1" dirty="0" smtClean="0">
                <a:solidFill>
                  <a:srgbClr val="FF0000"/>
                </a:solidFill>
              </a:rPr>
              <a:t>الاجتماع الإقليمي للشرق الأوسط  بشان العقد الدولي للمنحدرين من اصل افريقي</a:t>
            </a:r>
            <a:br>
              <a:rPr lang="ar-TN" sz="2800" b="1" dirty="0" smtClean="0">
                <a:solidFill>
                  <a:srgbClr val="FF0000"/>
                </a:solidFill>
              </a:rPr>
            </a:br>
            <a:r>
              <a:rPr lang="ar-TN" sz="2800" b="1" dirty="0" smtClean="0">
                <a:solidFill>
                  <a:srgbClr val="FF0000"/>
                </a:solidFill>
              </a:rPr>
              <a:t>31 أكتوبر الى 1 نوفمبر 2022  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3"/>
          </p:nvPr>
        </p:nvSpPr>
        <p:spPr>
          <a:xfrm>
            <a:off x="4084320" y="3742196"/>
            <a:ext cx="7013512" cy="2771815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ar-TN" sz="2400" b="1" dirty="0" smtClean="0">
                <a:solidFill>
                  <a:srgbClr val="0000FF"/>
                </a:solidFill>
              </a:rPr>
              <a:t>تقديم: جميلة دبش </a:t>
            </a:r>
            <a:r>
              <a:rPr lang="ar-TN" sz="2400" b="1" dirty="0" err="1" smtClean="0">
                <a:solidFill>
                  <a:srgbClr val="0000FF"/>
                </a:solidFill>
              </a:rPr>
              <a:t>كسيكسي</a:t>
            </a:r>
            <a:r>
              <a:rPr lang="ar-TN" sz="2400" b="1" dirty="0" smtClean="0">
                <a:solidFill>
                  <a:srgbClr val="0000FF"/>
                </a:solidFill>
              </a:rPr>
              <a:t> </a:t>
            </a:r>
          </a:p>
          <a:p>
            <a:pPr marL="0" indent="0" algn="just" rtl="1">
              <a:buNone/>
            </a:pPr>
            <a:r>
              <a:rPr lang="ar-TN" b="1" dirty="0" smtClean="0"/>
              <a:t>برلمانية سابقة ورئيسة سابقة </a:t>
            </a:r>
            <a:r>
              <a:rPr lang="ar-TN" b="1" dirty="0" smtClean="0"/>
              <a:t>"</a:t>
            </a:r>
            <a:r>
              <a:rPr lang="ar-TN" b="1" dirty="0" err="1" smtClean="0"/>
              <a:t>لكوكيس</a:t>
            </a:r>
            <a:r>
              <a:rPr lang="ar-TN" b="1" dirty="0" smtClean="0"/>
              <a:t>" </a:t>
            </a:r>
            <a:r>
              <a:rPr lang="ar-TN" b="1" dirty="0" smtClean="0"/>
              <a:t>المرأة في البرلمان </a:t>
            </a:r>
            <a:r>
              <a:rPr lang="ar-TN" b="1" dirty="0" smtClean="0"/>
              <a:t>الافريقي</a:t>
            </a:r>
            <a:endParaRPr lang="fr-FR" b="1" dirty="0" smtClean="0"/>
          </a:p>
          <a:p>
            <a:pPr marL="0" indent="0" algn="just" rtl="1">
              <a:buNone/>
            </a:pPr>
            <a:r>
              <a:rPr lang="ar-TN" b="1" dirty="0" smtClean="0"/>
              <a:t> </a:t>
            </a:r>
            <a:r>
              <a:rPr lang="ar-TN" b="1" dirty="0" smtClean="0"/>
              <a:t>عضو مؤسس لشبكة النساء القياديات الافريقيات ورئيسة فرع تونس </a:t>
            </a:r>
            <a:r>
              <a:rPr lang="ar-TN" b="1" dirty="0" smtClean="0"/>
              <a:t>للشبكة</a:t>
            </a:r>
            <a:endParaRPr lang="fr-FR" b="1" dirty="0" smtClean="0"/>
          </a:p>
          <a:p>
            <a:pPr marL="0" indent="0" algn="just" rtl="1">
              <a:buNone/>
            </a:pPr>
            <a:r>
              <a:rPr lang="ar-TN" b="1" dirty="0" smtClean="0"/>
              <a:t> </a:t>
            </a:r>
            <a:r>
              <a:rPr lang="ar-TN" b="1" dirty="0" smtClean="0"/>
              <a:t>منسقة منطقة الشرق الأوسط وشمال افريقيا </a:t>
            </a:r>
            <a:r>
              <a:rPr lang="ar-TN" b="1" dirty="0" smtClean="0"/>
              <a:t>للمجموعة </a:t>
            </a:r>
            <a:r>
              <a:rPr lang="ar-TN" b="1" dirty="0" smtClean="0"/>
              <a:t>الافريقية للبحث </a:t>
            </a:r>
            <a:r>
              <a:rPr lang="ar-TN" b="1" dirty="0" smtClean="0"/>
              <a:t>و</a:t>
            </a:r>
            <a:r>
              <a:rPr lang="ar-TN" b="1" dirty="0" smtClean="0"/>
              <a:t>ال</a:t>
            </a:r>
            <a:r>
              <a:rPr lang="ar-TN" b="1" dirty="0" smtClean="0"/>
              <a:t>سياسات </a:t>
            </a:r>
            <a:r>
              <a:rPr lang="ar-TN" b="1" dirty="0" smtClean="0"/>
              <a:t>الاستراتيجية. </a:t>
            </a:r>
            <a:endParaRPr lang="ar-TN" b="1" dirty="0" smtClean="0"/>
          </a:p>
          <a:p>
            <a:pPr marL="0" indent="0" algn="just" rtl="1">
              <a:buNone/>
            </a:pPr>
            <a:r>
              <a:rPr lang="ar-TN" b="1" dirty="0" smtClean="0"/>
              <a:t>عضو مؤسسة لجمعية المرصد الافريقي لمناهضة التمييز العنصري </a:t>
            </a:r>
            <a:endParaRPr lang="ar-TN" b="1" dirty="0" smtClean="0"/>
          </a:p>
          <a:p>
            <a:pPr marL="0" indent="0" algn="just" rtl="1">
              <a:buNone/>
            </a:pPr>
            <a:endParaRPr lang="fr-FR" b="1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4"/>
          </p:nvPr>
        </p:nvSpPr>
        <p:spPr>
          <a:xfrm>
            <a:off x="618309" y="2031811"/>
            <a:ext cx="7184572" cy="1710385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buNone/>
            </a:pPr>
            <a:r>
              <a:rPr lang="ar-TN" sz="3200" b="1" dirty="0"/>
              <a:t>الحلقة النقاشية </a:t>
            </a:r>
            <a:r>
              <a:rPr lang="ar-TN" sz="3200" b="1" dirty="0" smtClean="0"/>
              <a:t>الأولى:  </a:t>
            </a:r>
          </a:p>
          <a:p>
            <a:pPr marL="0" indent="0" algn="r" rtl="1">
              <a:buNone/>
            </a:pPr>
            <a:r>
              <a:rPr lang="ar-TN" sz="3200" b="1" dirty="0" smtClean="0">
                <a:solidFill>
                  <a:srgbClr val="0000FF"/>
                </a:solidFill>
              </a:rPr>
              <a:t>"الاعتراف"</a:t>
            </a:r>
            <a:r>
              <a:rPr lang="ar-TN" sz="3200" b="1" dirty="0" smtClean="0"/>
              <a:t> تبادل أفضل الممارسات في تعزيز المساواة وعدم التمييز</a:t>
            </a:r>
          </a:p>
          <a:p>
            <a:pPr marL="0" indent="0" algn="r" rtl="1">
              <a:buNone/>
            </a:pPr>
            <a:r>
              <a:rPr lang="ar-TN" sz="3200" b="1" dirty="0">
                <a:solidFill>
                  <a:srgbClr val="0000FF"/>
                </a:solidFill>
              </a:rPr>
              <a:t>التجربة التونسية في مجال مكافحة التمييز العنصري وتعزيز المساواة </a:t>
            </a:r>
          </a:p>
          <a:p>
            <a:pPr marL="0" indent="0" algn="r" rtl="1">
              <a:buNone/>
            </a:pPr>
            <a:r>
              <a:rPr lang="ar-TN" sz="3200" b="1" dirty="0" smtClean="0"/>
              <a:t> 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389600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3775" y="326571"/>
            <a:ext cx="10364451" cy="951723"/>
          </a:xfrm>
        </p:spPr>
        <p:txBody>
          <a:bodyPr>
            <a:normAutofit/>
          </a:bodyPr>
          <a:lstStyle/>
          <a:p>
            <a:r>
              <a:rPr lang="ar-TN" sz="3200" b="1" dirty="0" smtClean="0"/>
              <a:t>مكونات القانون القضاء على كافة اشكال </a:t>
            </a:r>
            <a:r>
              <a:rPr lang="ar-TN" sz="3200" b="1" dirty="0" smtClean="0">
                <a:solidFill>
                  <a:srgbClr val="0000FF"/>
                </a:solidFill>
              </a:rPr>
              <a:t>التمييز</a:t>
            </a:r>
            <a:r>
              <a:rPr lang="ar-TN" sz="3200" b="1" dirty="0" smtClean="0"/>
              <a:t> </a:t>
            </a:r>
            <a:r>
              <a:rPr lang="ar-TN" sz="3200" b="1" dirty="0" smtClean="0">
                <a:solidFill>
                  <a:srgbClr val="0000FF"/>
                </a:solidFill>
              </a:rPr>
              <a:t>العنصري</a:t>
            </a:r>
            <a:endParaRPr lang="fr-FR" sz="3200" b="1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913773" y="1343608"/>
            <a:ext cx="10684177" cy="5262465"/>
          </a:xfrm>
        </p:spPr>
        <p:txBody>
          <a:bodyPr>
            <a:normAutofit fontScale="77500" lnSpcReduction="20000"/>
          </a:bodyPr>
          <a:lstStyle/>
          <a:p>
            <a:pPr marL="0" indent="0" algn="ctr" rtl="1">
              <a:buNone/>
            </a:pPr>
            <a:r>
              <a:rPr lang="ar-SA" sz="3400" b="1" dirty="0">
                <a:solidFill>
                  <a:srgbClr val="C00000"/>
                </a:solidFill>
              </a:rPr>
              <a:t>مضمون القانون ومرحلة </a:t>
            </a:r>
            <a:r>
              <a:rPr lang="ar-SA" sz="3400" b="1" dirty="0" smtClean="0">
                <a:solidFill>
                  <a:srgbClr val="C00000"/>
                </a:solidFill>
              </a:rPr>
              <a:t>التنفيذ</a:t>
            </a:r>
            <a:endParaRPr lang="ar-TN" sz="2400" b="1" dirty="0" smtClean="0"/>
          </a:p>
          <a:p>
            <a:pPr marL="0" lvl="0" indent="0" algn="r" rtl="1">
              <a:lnSpc>
                <a:spcPct val="150000"/>
              </a:lnSpc>
              <a:buNone/>
            </a:pPr>
            <a:r>
              <a:rPr lang="ar-TN" sz="2900" b="1" dirty="0" smtClean="0">
                <a:solidFill>
                  <a:srgbClr val="0000FF"/>
                </a:solidFill>
              </a:rPr>
              <a:t>خاصيات القانون عدد 50 : لماذا قانون شامل بثلاث ابعاد ؟ </a:t>
            </a:r>
            <a:endParaRPr lang="fr-FR" sz="2900" b="1" dirty="0" smtClean="0">
              <a:solidFill>
                <a:srgbClr val="0000FF"/>
              </a:solidFill>
            </a:endParaRPr>
          </a:p>
          <a:p>
            <a:pPr lvl="0" algn="r" rtl="1">
              <a:lnSpc>
                <a:spcPct val="150000"/>
              </a:lnSpc>
              <a:buClr>
                <a:schemeClr val="bg2"/>
              </a:buClr>
              <a:buSzPct val="100000"/>
              <a:buFont typeface="Wingdings" panose="05000000000000000000" pitchFamily="2" charset="2"/>
              <a:buChar char="§"/>
            </a:pPr>
            <a:r>
              <a:rPr lang="ar-TN" sz="2400" b="1" dirty="0" smtClean="0"/>
              <a:t>البعد </a:t>
            </a:r>
            <a:r>
              <a:rPr lang="ar-TN" sz="2400" b="1" dirty="0"/>
              <a:t>الوقائي </a:t>
            </a:r>
            <a:r>
              <a:rPr lang="fr-FR" sz="2400" b="1" dirty="0"/>
              <a:t>                                 </a:t>
            </a:r>
            <a:r>
              <a:rPr lang="ar-TN" sz="2400" b="1" dirty="0"/>
              <a:t> </a:t>
            </a:r>
            <a:r>
              <a:rPr lang="fr-FR" sz="2400" b="1" dirty="0"/>
              <a:t>Approche Préventive                   </a:t>
            </a:r>
          </a:p>
          <a:p>
            <a:pPr lvl="0" algn="r" rtl="1">
              <a:lnSpc>
                <a:spcPct val="150000"/>
              </a:lnSpc>
              <a:buClr>
                <a:schemeClr val="bg2"/>
              </a:buClr>
              <a:buSzPct val="100000"/>
              <a:buFont typeface="Wingdings" panose="05000000000000000000" pitchFamily="2" charset="2"/>
              <a:buChar char="§"/>
            </a:pPr>
            <a:r>
              <a:rPr lang="ar-TN" sz="2400" b="1" dirty="0"/>
              <a:t>البعد العلاجي والحماية </a:t>
            </a:r>
            <a:r>
              <a:rPr lang="fr-FR" sz="2400" b="1" dirty="0"/>
              <a:t> Approche Protective et Curative                   </a:t>
            </a:r>
            <a:r>
              <a:rPr lang="ar-TN" sz="2400" b="1" dirty="0"/>
              <a:t> </a:t>
            </a:r>
            <a:endParaRPr lang="fr-FR" sz="2400" b="1" dirty="0"/>
          </a:p>
          <a:p>
            <a:pPr lvl="0" algn="r" rtl="1">
              <a:lnSpc>
                <a:spcPct val="150000"/>
              </a:lnSpc>
              <a:buClr>
                <a:schemeClr val="bg2"/>
              </a:buClr>
              <a:buSzPct val="100000"/>
              <a:buFont typeface="Wingdings" panose="05000000000000000000" pitchFamily="2" charset="2"/>
              <a:buChar char="§"/>
            </a:pPr>
            <a:r>
              <a:rPr lang="ar-TN" sz="2400" b="1" dirty="0"/>
              <a:t>البعد الجزائي </a:t>
            </a:r>
            <a:r>
              <a:rPr lang="fr-FR" sz="2400" b="1" dirty="0"/>
              <a:t> Approche Pénale                                                            </a:t>
            </a:r>
            <a:endParaRPr lang="ar-TN" sz="2400" b="1" dirty="0"/>
          </a:p>
          <a:p>
            <a:pPr lvl="0" indent="0" algn="r" rtl="1">
              <a:lnSpc>
                <a:spcPct val="150000"/>
              </a:lnSpc>
              <a:buClr>
                <a:schemeClr val="bg2"/>
              </a:buClr>
              <a:buSzPct val="100000"/>
            </a:pPr>
            <a:endParaRPr lang="fr-FR" sz="2400" b="1" dirty="0"/>
          </a:p>
          <a:p>
            <a:pPr lvl="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2900" b="1" dirty="0">
                <a:solidFill>
                  <a:srgbClr val="0000FF"/>
                </a:solidFill>
              </a:rPr>
              <a:t>دور الأطراف المعنية بتطبيق القانون </a:t>
            </a:r>
            <a:endParaRPr lang="fr-FR" sz="2900" b="1" dirty="0">
              <a:solidFill>
                <a:srgbClr val="0000FF"/>
              </a:solidFill>
            </a:endParaRPr>
          </a:p>
          <a:p>
            <a:pPr lvl="0" algn="r" rtl="1">
              <a:lnSpc>
                <a:spcPct val="150000"/>
              </a:lnSpc>
              <a:buClr>
                <a:schemeClr val="bg2"/>
              </a:buClr>
              <a:buFont typeface="Wingdings" panose="05000000000000000000" pitchFamily="2" charset="2"/>
              <a:buChar char="§"/>
            </a:pPr>
            <a:r>
              <a:rPr lang="ar-SA" sz="2400" b="1" dirty="0"/>
              <a:t>المؤسسات الحكومية في القانون: السياسات العمومية </a:t>
            </a:r>
            <a:endParaRPr lang="fr-FR" sz="2400" b="1" dirty="0"/>
          </a:p>
          <a:p>
            <a:pPr lvl="0" algn="r" rtl="1">
              <a:lnSpc>
                <a:spcPct val="150000"/>
              </a:lnSpc>
              <a:buClr>
                <a:schemeClr val="bg2"/>
              </a:buClr>
              <a:buFont typeface="Wingdings" panose="05000000000000000000" pitchFamily="2" charset="2"/>
              <a:buChar char="§"/>
            </a:pPr>
            <a:r>
              <a:rPr lang="ar-SA" sz="2400" b="1" dirty="0"/>
              <a:t>دور المجتمع المدني صلب القانون   </a:t>
            </a:r>
            <a:endParaRPr lang="fr-FR" sz="2400" b="1" dirty="0"/>
          </a:p>
          <a:p>
            <a:pPr lvl="0" algn="r" rtl="1">
              <a:lnSpc>
                <a:spcPct val="150000"/>
              </a:lnSpc>
              <a:buClr>
                <a:schemeClr val="bg2"/>
              </a:buClr>
              <a:buFont typeface="Wingdings" panose="05000000000000000000" pitchFamily="2" charset="2"/>
              <a:buChar char="§"/>
            </a:pPr>
            <a:r>
              <a:rPr lang="ar-SA" sz="2400" b="1" dirty="0"/>
              <a:t>اللجنة الوطنية لمناهضة التمييز العنصري 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201286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TN" sz="2800" b="1" dirty="0" smtClean="0">
                <a:solidFill>
                  <a:srgbClr val="FF0000"/>
                </a:solidFill>
              </a:rPr>
              <a:t>تحديات تطبيق بنود عقد عشرية الاشخاص المنحدرين من أصول افريقية 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10835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ar-SA" sz="2800" b="1" dirty="0"/>
              <a:t>هل يكفي تمرير قانون مناهضة </a:t>
            </a:r>
            <a:r>
              <a:rPr lang="ar-SA" sz="2800" b="1" dirty="0" smtClean="0"/>
              <a:t>العنصرية؟</a:t>
            </a:r>
            <a:endParaRPr lang="fr-FR" sz="2800" b="1" dirty="0"/>
          </a:p>
          <a:p>
            <a:pPr marL="0" indent="0" algn="ctr">
              <a:lnSpc>
                <a:spcPct val="200000"/>
              </a:lnSpc>
              <a:buNone/>
            </a:pPr>
            <a:r>
              <a:rPr lang="ar-SA" sz="2800" b="1" dirty="0"/>
              <a:t>ماذا </a:t>
            </a:r>
            <a:r>
              <a:rPr lang="ar-SA" sz="2800" b="1" dirty="0" smtClean="0"/>
              <a:t>بعد </a:t>
            </a:r>
            <a:r>
              <a:rPr lang="ar-TN" sz="2800" b="1" dirty="0" smtClean="0"/>
              <a:t>المصادقة والاعتراف</a:t>
            </a:r>
            <a:r>
              <a:rPr lang="ar-SA" sz="2800" b="1" dirty="0" smtClean="0"/>
              <a:t>؟</a:t>
            </a:r>
            <a:endParaRPr lang="fr-FR" sz="2800" b="1" dirty="0"/>
          </a:p>
          <a:p>
            <a:pPr marL="0" indent="0" algn="ctr">
              <a:lnSpc>
                <a:spcPct val="200000"/>
              </a:lnSpc>
              <a:buNone/>
            </a:pPr>
            <a:r>
              <a:rPr lang="ar-SA" sz="2800" b="1" dirty="0"/>
              <a:t>ما الذي يجب عمله لتحقيق جوانب </a:t>
            </a:r>
            <a:r>
              <a:rPr lang="ar-TN" sz="2800" b="1" dirty="0" smtClean="0"/>
              <a:t>عقد العشرية</a:t>
            </a:r>
            <a:r>
              <a:rPr lang="ar-SA" sz="2800" b="1" dirty="0" smtClean="0"/>
              <a:t>؟</a:t>
            </a:r>
            <a:endParaRPr lang="fr-FR" sz="2800" b="1" dirty="0"/>
          </a:p>
          <a:p>
            <a:pPr marL="0" indent="0" algn="ctr">
              <a:lnSpc>
                <a:spcPct val="200000"/>
              </a:lnSpc>
              <a:buNone/>
            </a:pPr>
            <a:r>
              <a:rPr lang="ar-SA" sz="2800" b="1" dirty="0" smtClean="0"/>
              <a:t>ما </a:t>
            </a:r>
            <a:r>
              <a:rPr lang="ar-SA" sz="2800" b="1" dirty="0"/>
              <a:t>هي تحديات العدالة </a:t>
            </a:r>
            <a:r>
              <a:rPr lang="ar-SA" sz="2800" b="1" dirty="0" smtClean="0"/>
              <a:t>والتنمية</a:t>
            </a:r>
            <a:r>
              <a:rPr lang="ar-TN" sz="2800" b="1" dirty="0" smtClean="0"/>
              <a:t> المضمنة في العقد؟ 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47862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39695"/>
          </a:xfrm>
        </p:spPr>
        <p:txBody>
          <a:bodyPr>
            <a:normAutofit fontScale="90000"/>
          </a:bodyPr>
          <a:lstStyle/>
          <a:p>
            <a:r>
              <a:rPr lang="ar-TN" b="1" dirty="0">
                <a:solidFill>
                  <a:srgbClr val="FF0000"/>
                </a:solidFill>
              </a:rPr>
              <a:t>تحديات تطبيق بنود عقد عشرية الاشخاص المنحدرين من أصول افريقية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007080" y="1695287"/>
            <a:ext cx="10363826" cy="4873463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SA" sz="2400" b="1" dirty="0"/>
              <a:t>مكافحة العنصرية </a:t>
            </a:r>
            <a:r>
              <a:rPr lang="ar-TN" sz="2400" b="1" dirty="0" smtClean="0"/>
              <a:t>داخل المجتمع (افراج ومجموعات)</a:t>
            </a:r>
            <a:r>
              <a:rPr lang="ar-SA" sz="2400" b="1" dirty="0" smtClean="0"/>
              <a:t> </a:t>
            </a:r>
            <a:r>
              <a:rPr lang="ar-SA" sz="2400" b="1" dirty="0"/>
              <a:t>ضرورية ولكنها ليست </a:t>
            </a:r>
            <a:r>
              <a:rPr lang="ar-SA" sz="2400" b="1" dirty="0" smtClean="0"/>
              <a:t>كافية</a:t>
            </a:r>
            <a:endParaRPr lang="ar-TN" sz="2400" b="1" dirty="0" smtClean="0"/>
          </a:p>
          <a:p>
            <a:pPr algn="r" rtl="1"/>
            <a:endParaRPr lang="fr-FR" sz="2800" b="1" dirty="0"/>
          </a:p>
          <a:p>
            <a:pPr algn="r" rtl="1"/>
            <a:r>
              <a:rPr lang="ar-TN" sz="2400" b="1" dirty="0" smtClean="0"/>
              <a:t>مكافحة </a:t>
            </a:r>
            <a:r>
              <a:rPr lang="ar-SA" sz="2400" b="1" dirty="0" smtClean="0"/>
              <a:t>العنصرية </a:t>
            </a:r>
            <a:r>
              <a:rPr lang="ar-SA" sz="2400" b="1" dirty="0"/>
              <a:t>المؤسسية (المؤسسات والتشريعات) ضرورية للعدالة </a:t>
            </a:r>
            <a:r>
              <a:rPr lang="ar-SA" sz="2400" b="1" dirty="0" smtClean="0"/>
              <a:t>والتنمية</a:t>
            </a:r>
            <a:endParaRPr lang="ar-TN" sz="2400" b="1" dirty="0" smtClean="0"/>
          </a:p>
          <a:p>
            <a:pPr algn="r" rtl="1"/>
            <a:endParaRPr lang="fr-FR" sz="2400" b="1" dirty="0"/>
          </a:p>
          <a:p>
            <a:pPr algn="r" rtl="1"/>
            <a:r>
              <a:rPr lang="ar-TN" sz="2400" b="1" dirty="0" smtClean="0"/>
              <a:t> ضرورة </a:t>
            </a:r>
            <a:r>
              <a:rPr lang="ar-SA" sz="2400" b="1" dirty="0" smtClean="0"/>
              <a:t>إصلاح </a:t>
            </a:r>
            <a:r>
              <a:rPr lang="ar-SA" sz="2400" b="1" dirty="0"/>
              <a:t>الإطار القانوني الذي </a:t>
            </a:r>
            <a:r>
              <a:rPr lang="ar-TN" sz="2400" b="1" dirty="0" smtClean="0"/>
              <a:t>ينظم مسالة</a:t>
            </a:r>
            <a:r>
              <a:rPr lang="ar-SA" sz="2400" b="1" dirty="0" smtClean="0"/>
              <a:t> </a:t>
            </a:r>
            <a:r>
              <a:rPr lang="ar-SA" sz="2400" b="1" dirty="0"/>
              <a:t>الهجرة واللجوء </a:t>
            </a:r>
            <a:r>
              <a:rPr lang="ar-TN" sz="2400" b="1" dirty="0" smtClean="0"/>
              <a:t>بما </a:t>
            </a:r>
            <a:r>
              <a:rPr lang="ar-TN" sz="2400" b="1" dirty="0" err="1" smtClean="0"/>
              <a:t>يتلائم</a:t>
            </a:r>
            <a:r>
              <a:rPr lang="ar-TN" sz="2400" b="1" dirty="0" smtClean="0"/>
              <a:t> مع المعايير الدولية </a:t>
            </a:r>
          </a:p>
          <a:p>
            <a:pPr marL="0" indent="0" algn="r" rtl="1">
              <a:buNone/>
            </a:pPr>
            <a:endParaRPr lang="fr-FR" sz="2400" b="1" dirty="0"/>
          </a:p>
          <a:p>
            <a:pPr algn="r" rtl="1"/>
            <a:r>
              <a:rPr lang="ar-SA" sz="2400" b="1" dirty="0" smtClean="0"/>
              <a:t>ا</a:t>
            </a:r>
            <a:r>
              <a:rPr lang="ar-TN" sz="2400" b="1" dirty="0" err="1" smtClean="0"/>
              <a:t>عتبار</a:t>
            </a:r>
            <a:r>
              <a:rPr lang="ar-TN" sz="2400" b="1" dirty="0" smtClean="0"/>
              <a:t> </a:t>
            </a:r>
            <a:r>
              <a:rPr lang="ar-SA" sz="2400" b="1" dirty="0" smtClean="0"/>
              <a:t>الأبعاد </a:t>
            </a:r>
            <a:r>
              <a:rPr lang="ar-SA" sz="2400" b="1" dirty="0"/>
              <a:t>الاقتصادية والاجتماعية والأمنية والثقافية والإنسانية للهجرة واللجوء على مستوى الأطر التنظيمية والمؤسسية الدولية والوطنية </a:t>
            </a:r>
            <a:r>
              <a:rPr lang="ar-TN" sz="2400" b="1" dirty="0" smtClean="0"/>
              <a:t>على غرار </a:t>
            </a:r>
            <a:r>
              <a:rPr lang="ar-SA" sz="2400" b="1" dirty="0" smtClean="0"/>
              <a:t>حقوق </a:t>
            </a:r>
            <a:r>
              <a:rPr lang="ar-SA" sz="2400" b="1" dirty="0"/>
              <a:t>الإنسان: </a:t>
            </a:r>
            <a:r>
              <a:rPr lang="ar-TN" sz="2400" b="1" dirty="0" smtClean="0"/>
              <a:t>مقاربة شاملة ودامجة</a:t>
            </a:r>
          </a:p>
          <a:p>
            <a:pPr algn="r" rtl="1"/>
            <a:endParaRPr lang="fr-FR" sz="2400" b="1" dirty="0"/>
          </a:p>
          <a:p>
            <a:pPr algn="r" rtl="1"/>
            <a:r>
              <a:rPr lang="ar-TN" sz="2400" b="1" dirty="0" smtClean="0"/>
              <a:t>اتخاذ </a:t>
            </a:r>
            <a:r>
              <a:rPr lang="ar-SA" sz="2400" b="1" dirty="0" smtClean="0"/>
              <a:t>التدابير </a:t>
            </a:r>
            <a:r>
              <a:rPr lang="ar-SA" sz="2400" b="1" dirty="0"/>
              <a:t>الإيجابية </a:t>
            </a:r>
            <a:r>
              <a:rPr lang="ar-TN" sz="2400" b="1" dirty="0" smtClean="0"/>
              <a:t>اللازمة لتحقيق </a:t>
            </a:r>
            <a:r>
              <a:rPr lang="ar-SA" sz="2400" b="1" dirty="0" smtClean="0"/>
              <a:t>الحقوق </a:t>
            </a:r>
            <a:r>
              <a:rPr lang="ar-SA" sz="2400" b="1" dirty="0"/>
              <a:t>الاقتصادية والاجتماعية والثقافية </a:t>
            </a:r>
            <a:r>
              <a:rPr lang="ar-TN" sz="2400" b="1" dirty="0" smtClean="0"/>
              <a:t>للأشخاص من أصول افريقية.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92707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3775" y="410548"/>
            <a:ext cx="10364451" cy="886408"/>
          </a:xfrm>
        </p:spPr>
        <p:txBody>
          <a:bodyPr>
            <a:normAutofit/>
          </a:bodyPr>
          <a:lstStyle/>
          <a:p>
            <a:r>
              <a:rPr lang="ar-TN" sz="3200" b="1" dirty="0">
                <a:solidFill>
                  <a:srgbClr val="FF0000"/>
                </a:solidFill>
              </a:rPr>
              <a:t>تحديات تطبيق بنود عقد عشرية الاشخاص المنحدرين من أصول افريقية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914400" y="1744824"/>
            <a:ext cx="10363826" cy="4326293"/>
          </a:xfrm>
        </p:spPr>
        <p:txBody>
          <a:bodyPr/>
          <a:lstStyle/>
          <a:p>
            <a:pPr algn="r" rtl="1"/>
            <a:r>
              <a:rPr lang="ar-SA" sz="2400" b="1" dirty="0" smtClean="0"/>
              <a:t>إ</a:t>
            </a:r>
            <a:r>
              <a:rPr lang="ar-TN" sz="2400" b="1" dirty="0" err="1" smtClean="0"/>
              <a:t>عتماد</a:t>
            </a:r>
            <a:r>
              <a:rPr lang="ar-TN" sz="2400" b="1" dirty="0" smtClean="0"/>
              <a:t> مقاربة </a:t>
            </a:r>
            <a:r>
              <a:rPr lang="ar-SA" sz="2400" b="1" dirty="0" smtClean="0">
                <a:solidFill>
                  <a:srgbClr val="0000FF"/>
                </a:solidFill>
              </a:rPr>
              <a:t>التنوع</a:t>
            </a:r>
            <a:r>
              <a:rPr lang="ar-SA" sz="2400" b="1" dirty="0" smtClean="0"/>
              <a:t> </a:t>
            </a:r>
            <a:r>
              <a:rPr lang="ar-TN" sz="2400" b="1" dirty="0" smtClean="0"/>
              <a:t> (</a:t>
            </a:r>
            <a:r>
              <a:rPr lang="fr-FR" sz="2400" b="1" dirty="0" err="1" smtClean="0"/>
              <a:t>Diversity</a:t>
            </a:r>
            <a:r>
              <a:rPr lang="ar-TN" sz="2400" b="1" dirty="0" smtClean="0"/>
              <a:t>) </a:t>
            </a:r>
            <a:r>
              <a:rPr lang="ar-SA" sz="2400" b="1" dirty="0" smtClean="0"/>
              <a:t>في </a:t>
            </a:r>
            <a:r>
              <a:rPr lang="ar-SA" sz="2400" b="1" dirty="0"/>
              <a:t>جميع القوانين والتدابير المتخذة على غرار نهج </a:t>
            </a:r>
            <a:r>
              <a:rPr lang="ar-SA" sz="2400" b="1" dirty="0">
                <a:solidFill>
                  <a:srgbClr val="0000FF"/>
                </a:solidFill>
              </a:rPr>
              <a:t>النوع </a:t>
            </a:r>
            <a:r>
              <a:rPr lang="ar-SA" sz="2400" b="1" dirty="0" smtClean="0">
                <a:solidFill>
                  <a:srgbClr val="0000FF"/>
                </a:solidFill>
              </a:rPr>
              <a:t>الاجتماعي</a:t>
            </a:r>
            <a:r>
              <a:rPr lang="fr-FR" sz="2400" b="1" dirty="0" smtClean="0">
                <a:solidFill>
                  <a:srgbClr val="0000FF"/>
                </a:solidFill>
              </a:rPr>
              <a:t> </a:t>
            </a:r>
            <a:r>
              <a:rPr lang="ar-TN" sz="2400" b="1" dirty="0" smtClean="0">
                <a:solidFill>
                  <a:srgbClr val="0000FF"/>
                </a:solidFill>
              </a:rPr>
              <a:t> (</a:t>
            </a:r>
            <a:r>
              <a:rPr lang="fr-FR" sz="2400" dirty="0" smtClean="0">
                <a:solidFill>
                  <a:srgbClr val="0000FF"/>
                </a:solidFill>
              </a:rPr>
              <a:t>genre</a:t>
            </a:r>
            <a:r>
              <a:rPr lang="ar-TN" sz="2400" b="1" dirty="0" smtClean="0">
                <a:solidFill>
                  <a:srgbClr val="0000FF"/>
                </a:solidFill>
              </a:rPr>
              <a:t>) </a:t>
            </a:r>
          </a:p>
          <a:p>
            <a:pPr marL="0" indent="0" algn="r" rtl="1">
              <a:buNone/>
            </a:pPr>
            <a:endParaRPr lang="fr-FR" sz="2400" b="1" dirty="0"/>
          </a:p>
          <a:p>
            <a:pPr algn="r" rtl="1"/>
            <a:r>
              <a:rPr lang="ar-TN" sz="2400" b="1" dirty="0" smtClean="0"/>
              <a:t>الاخذ بعين الاعتبار </a:t>
            </a:r>
            <a:r>
              <a:rPr lang="ar-SA" sz="2400" b="1" dirty="0" smtClean="0"/>
              <a:t>في </a:t>
            </a:r>
            <a:r>
              <a:rPr lang="ar-TN" sz="2400" b="1" dirty="0" smtClean="0"/>
              <a:t>التمييز متعدد الابعاد (التقاطع) وتحديد معالجات خاصة  </a:t>
            </a:r>
            <a:r>
              <a:rPr lang="fr-FR" b="1" dirty="0" err="1" smtClean="0">
                <a:solidFill>
                  <a:srgbClr val="0000FF"/>
                </a:solidFill>
              </a:rPr>
              <a:t>Intreectionality</a:t>
            </a:r>
            <a:r>
              <a:rPr lang="ar-TN" sz="2400" b="1" dirty="0" smtClean="0"/>
              <a:t>  </a:t>
            </a:r>
          </a:p>
          <a:p>
            <a:pPr marL="0" indent="0" algn="r" rtl="1">
              <a:buNone/>
            </a:pPr>
            <a:endParaRPr lang="fr-FR" sz="2400" b="1" dirty="0"/>
          </a:p>
          <a:p>
            <a:pPr algn="r" rtl="1"/>
            <a:r>
              <a:rPr lang="ar-TN" sz="2400" b="1" dirty="0" smtClean="0"/>
              <a:t>الانتباه الى أهمية </a:t>
            </a:r>
            <a:r>
              <a:rPr lang="ar-SA" sz="2400" b="1" dirty="0" smtClean="0">
                <a:solidFill>
                  <a:srgbClr val="0000FF"/>
                </a:solidFill>
              </a:rPr>
              <a:t>تمثيل</a:t>
            </a:r>
            <a:r>
              <a:rPr lang="ar-SA" sz="2400" b="1" dirty="0" smtClean="0"/>
              <a:t> </a:t>
            </a:r>
            <a:r>
              <a:rPr lang="ar-TN" sz="2400" b="1" dirty="0" smtClean="0"/>
              <a:t>الأشخاص </a:t>
            </a:r>
            <a:r>
              <a:rPr lang="ar-SA" sz="2400" b="1" dirty="0" smtClean="0"/>
              <a:t>المنحدرين </a:t>
            </a:r>
            <a:r>
              <a:rPr lang="ar-SA" sz="2400" b="1" dirty="0"/>
              <a:t>من </a:t>
            </a:r>
            <a:r>
              <a:rPr lang="ar-SA" sz="2400" b="1" dirty="0" smtClean="0"/>
              <a:t>أص</a:t>
            </a:r>
            <a:r>
              <a:rPr lang="ar-TN" sz="2400" b="1" dirty="0" smtClean="0"/>
              <a:t>و</a:t>
            </a:r>
            <a:r>
              <a:rPr lang="ar-SA" sz="2400" b="1" dirty="0" smtClean="0"/>
              <a:t>ل أفريقي</a:t>
            </a:r>
            <a:r>
              <a:rPr lang="ar-TN" sz="2400" b="1" dirty="0" smtClean="0"/>
              <a:t>ة</a:t>
            </a:r>
            <a:r>
              <a:rPr lang="ar-SA" sz="2400" b="1" dirty="0" smtClean="0"/>
              <a:t> </a:t>
            </a:r>
            <a:r>
              <a:rPr lang="ar-SA" sz="2400" b="1" dirty="0"/>
              <a:t>في </a:t>
            </a:r>
            <a:r>
              <a:rPr lang="ar-SA" sz="2400" b="1" dirty="0">
                <a:solidFill>
                  <a:srgbClr val="0000FF"/>
                </a:solidFill>
              </a:rPr>
              <a:t>مناصب صنع </a:t>
            </a:r>
            <a:r>
              <a:rPr lang="ar-SA" sz="2400" b="1" dirty="0" smtClean="0">
                <a:solidFill>
                  <a:srgbClr val="0000FF"/>
                </a:solidFill>
              </a:rPr>
              <a:t>القرار</a:t>
            </a:r>
            <a:r>
              <a:rPr lang="ar-TN" sz="2400" b="1" dirty="0" smtClean="0">
                <a:solidFill>
                  <a:srgbClr val="0000FF"/>
                </a:solidFill>
              </a:rPr>
              <a:t> </a:t>
            </a:r>
            <a:r>
              <a:rPr lang="ar-TN" sz="2400" b="1" dirty="0" smtClean="0"/>
              <a:t>وفي مواقع </a:t>
            </a:r>
            <a:r>
              <a:rPr lang="ar-TN" sz="2400" b="1" dirty="0" err="1" smtClean="0"/>
              <a:t>التاثير</a:t>
            </a:r>
            <a:r>
              <a:rPr lang="ar-TN" sz="2400" b="1" dirty="0" smtClean="0"/>
              <a:t> </a:t>
            </a:r>
            <a:r>
              <a:rPr lang="ar-SA" sz="2400" b="1" dirty="0" smtClean="0"/>
              <a:t> </a:t>
            </a:r>
            <a:r>
              <a:rPr lang="ar-SA" sz="2400" b="1" dirty="0"/>
              <a:t>(تشجيع </a:t>
            </a:r>
            <a:r>
              <a:rPr lang="ar-TN" sz="2400" b="1" dirty="0" smtClean="0"/>
              <a:t>الكوتا في الانتخابات</a:t>
            </a:r>
            <a:r>
              <a:rPr lang="ar-SA" b="1" dirty="0" smtClean="0"/>
              <a:t>)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9075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3775" y="410548"/>
            <a:ext cx="10364451" cy="886408"/>
          </a:xfrm>
        </p:spPr>
        <p:txBody>
          <a:bodyPr>
            <a:normAutofit/>
          </a:bodyPr>
          <a:lstStyle/>
          <a:p>
            <a:r>
              <a:rPr lang="ar-TN" sz="3200" b="1" dirty="0">
                <a:solidFill>
                  <a:srgbClr val="FF0000"/>
                </a:solidFill>
              </a:rPr>
              <a:t>تحديات تطبيق بنود عقد عشرية الاشخاص المنحدرين من أصول افريقية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913774" y="1464906"/>
            <a:ext cx="10363826" cy="5038531"/>
          </a:xfrm>
        </p:spPr>
        <p:txBody>
          <a:bodyPr>
            <a:normAutofit fontScale="92500"/>
          </a:bodyPr>
          <a:lstStyle/>
          <a:p>
            <a:pPr algn="r" rt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ar-SA" sz="2400" b="1" dirty="0" smtClean="0"/>
              <a:t>تشجيع </a:t>
            </a:r>
            <a:r>
              <a:rPr lang="ar-SA" sz="2400" b="1" dirty="0"/>
              <a:t>العمل المتزامن لآليات التغيير المجتمعي</a:t>
            </a:r>
            <a:r>
              <a:rPr lang="ar-SA" sz="2400" b="1" dirty="0" smtClean="0"/>
              <a:t>:</a:t>
            </a:r>
            <a:endParaRPr lang="fr-FR" sz="2400" b="1" dirty="0" smtClean="0"/>
          </a:p>
          <a:p>
            <a:pPr algn="r" rt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ar-SA" sz="2400" b="1" dirty="0" smtClean="0"/>
              <a:t> </a:t>
            </a:r>
            <a:r>
              <a:rPr lang="ar-SA" sz="2400" b="1" dirty="0"/>
              <a:t>التشريعات الملائمة </a:t>
            </a:r>
            <a:endParaRPr lang="fr-FR" sz="2400" b="1" dirty="0" smtClean="0"/>
          </a:p>
          <a:p>
            <a:pPr algn="r" rt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ar-SA" sz="2400" b="1" dirty="0" smtClean="0"/>
              <a:t>السياسات </a:t>
            </a:r>
            <a:r>
              <a:rPr lang="ar-SA" sz="2400" b="1" dirty="0"/>
              <a:t>العامة الفعالة </a:t>
            </a:r>
            <a:endParaRPr lang="fr-FR" sz="2400" b="1" dirty="0" smtClean="0"/>
          </a:p>
          <a:p>
            <a:pPr algn="r" rt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ar-SA" sz="2400" b="1" dirty="0" smtClean="0"/>
              <a:t> </a:t>
            </a:r>
            <a:r>
              <a:rPr lang="ar-SA" sz="2400" b="1" dirty="0"/>
              <a:t>المجتمع المدني الملتزم </a:t>
            </a:r>
            <a:r>
              <a:rPr lang="ar-SA" sz="2400" b="1" dirty="0" smtClean="0"/>
              <a:t>والمؤثر</a:t>
            </a:r>
            <a:r>
              <a:rPr lang="fr-FR" sz="2400" b="1" dirty="0" smtClean="0"/>
              <a:t> </a:t>
            </a:r>
            <a:r>
              <a:rPr lang="ar-TN" sz="2400" b="1" dirty="0" smtClean="0"/>
              <a:t>والضاغط </a:t>
            </a:r>
            <a:r>
              <a:rPr lang="fr-FR" sz="2400" b="1" dirty="0" smtClean="0"/>
              <a:t> </a:t>
            </a:r>
            <a:endParaRPr lang="fr-FR" sz="2400" b="1" dirty="0"/>
          </a:p>
          <a:p>
            <a:pPr algn="r" rt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ar-SA" sz="2400" b="1" dirty="0" smtClean="0"/>
              <a:t>مراجعة </a:t>
            </a:r>
            <a:r>
              <a:rPr lang="ar-SA" sz="2400" b="1" dirty="0"/>
              <a:t>الخرائط الدولية للعنصرية مع مراعاة الخصوصيات </a:t>
            </a:r>
            <a:r>
              <a:rPr lang="ar-SA" sz="2400" b="1" dirty="0" smtClean="0"/>
              <a:t>الثقافية</a:t>
            </a:r>
            <a:r>
              <a:rPr lang="ar-TN" sz="2400" b="1" dirty="0" smtClean="0"/>
              <a:t>، </a:t>
            </a:r>
            <a:r>
              <a:rPr lang="ar-SA" sz="2400" b="1" dirty="0" smtClean="0"/>
              <a:t>نحو </a:t>
            </a:r>
            <a:r>
              <a:rPr lang="ar-TN" sz="2400" b="1" dirty="0" smtClean="0"/>
              <a:t>إدراج</a:t>
            </a:r>
            <a:r>
              <a:rPr lang="ar-SA" sz="2400" b="1" dirty="0" smtClean="0"/>
              <a:t>ل </a:t>
            </a:r>
            <a:r>
              <a:rPr lang="ar-TN" sz="2400" b="1" dirty="0" smtClean="0"/>
              <a:t>دول </a:t>
            </a:r>
            <a:r>
              <a:rPr lang="ar-SA" sz="2400" b="1" dirty="0" smtClean="0"/>
              <a:t>شمال </a:t>
            </a:r>
            <a:r>
              <a:rPr lang="ar-SA" sz="2400" b="1" dirty="0"/>
              <a:t>إفريقيا والعالم </a:t>
            </a:r>
            <a:r>
              <a:rPr lang="ar-SA" sz="2400" b="1" dirty="0" smtClean="0"/>
              <a:t>العرب</a:t>
            </a:r>
            <a:r>
              <a:rPr lang="ar-TN" sz="2400" b="1" dirty="0" smtClean="0"/>
              <a:t>ي ضمن الأطراف المعنية بتطبيق بنود العقد على غرار دول بقية القارات </a:t>
            </a:r>
            <a:endParaRPr lang="fr-FR" sz="2400" b="1" dirty="0"/>
          </a:p>
          <a:p>
            <a:pPr algn="r" rtl="1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ar-TN" sz="2400" b="1" dirty="0" smtClean="0"/>
              <a:t>تعزيز </a:t>
            </a:r>
            <a:r>
              <a:rPr lang="ar-SA" sz="2400" b="1" dirty="0" smtClean="0"/>
              <a:t>دور </a:t>
            </a:r>
            <a:r>
              <a:rPr lang="ar-SA" sz="2400" b="1" dirty="0"/>
              <a:t>الاتحاد الأفريقي والمؤسسات </a:t>
            </a:r>
            <a:r>
              <a:rPr lang="ar-TN" sz="2400" b="1" dirty="0" smtClean="0"/>
              <a:t>التابعة له</a:t>
            </a:r>
            <a:r>
              <a:rPr lang="ar-SA" sz="2400" b="1" dirty="0" smtClean="0"/>
              <a:t> </a:t>
            </a:r>
            <a:r>
              <a:rPr lang="ar-SA" sz="2400" b="1" dirty="0"/>
              <a:t>في حماية الشتات </a:t>
            </a:r>
            <a:r>
              <a:rPr lang="ar-TN" sz="2400" b="1" dirty="0" smtClean="0"/>
              <a:t>الافريقي </a:t>
            </a:r>
            <a:r>
              <a:rPr lang="ar-SA" sz="2400" b="1" dirty="0" smtClean="0"/>
              <a:t>(تقييم </a:t>
            </a:r>
            <a:r>
              <a:rPr lang="ar-SA" sz="2400" b="1" dirty="0"/>
              <a:t>تأثير المنطقة السادسة)</a:t>
            </a:r>
            <a:endParaRPr lang="fr-FR" sz="2400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791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6363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914400" y="2012528"/>
            <a:ext cx="10363826" cy="4845472"/>
          </a:xfrm>
        </p:spPr>
        <p:txBody>
          <a:bodyPr>
            <a:normAutofit fontScale="62500" lnSpcReduction="20000"/>
          </a:bodyPr>
          <a:lstStyle/>
          <a:p>
            <a:endParaRPr lang="ar-TN" dirty="0" smtClean="0"/>
          </a:p>
          <a:p>
            <a:endParaRPr lang="ar-TN" dirty="0"/>
          </a:p>
          <a:p>
            <a:pPr marL="0" indent="0" algn="ctr">
              <a:lnSpc>
                <a:spcPct val="200000"/>
              </a:lnSpc>
              <a:buNone/>
            </a:pPr>
            <a:r>
              <a:rPr lang="ar-TN" sz="3600" b="1" dirty="0" smtClean="0">
                <a:solidFill>
                  <a:srgbClr val="FF0000"/>
                </a:solidFill>
              </a:rPr>
              <a:t>مكافحة العنصرية اول خطة نحو الاعتراف </a:t>
            </a:r>
            <a:endParaRPr lang="ar-TN" sz="7300" b="1" dirty="0" smtClean="0">
              <a:solidFill>
                <a:srgbClr val="FF0000"/>
              </a:solidFill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ar-TN" sz="3800" b="1" dirty="0" smtClean="0">
                <a:solidFill>
                  <a:srgbClr val="FF0000"/>
                </a:solidFill>
              </a:rPr>
              <a:t>مكافحة العنصرية داخل وخارج القارة الافريقية 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ar-TN" sz="3800" b="1" dirty="0" smtClean="0">
                <a:solidFill>
                  <a:srgbClr val="FF0000"/>
                </a:solidFill>
              </a:rPr>
              <a:t>توعية الهيئات والأجهزة المتداخلة في تحقيق الوصول الى العدالة القضائية 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ar-TN" sz="3800" b="1" dirty="0" smtClean="0">
                <a:solidFill>
                  <a:srgbClr val="FF0000"/>
                </a:solidFill>
              </a:rPr>
              <a:t>استحثاث الهيئات المشرفة على تحقيق العدالة الاجتماعية 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ar-TN" sz="3800" b="1" dirty="0" smtClean="0">
                <a:solidFill>
                  <a:srgbClr val="FF0000"/>
                </a:solidFill>
              </a:rPr>
              <a:t>اشراك جميع أصحاب المصلحة في مجال الادماج الاقتصادي </a:t>
            </a:r>
            <a:endParaRPr lang="fr-FR" sz="3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63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TN" b="1" dirty="0" smtClean="0"/>
              <a:t>مع الشكر على المتابعة والانتباه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135308"/>
          </a:xfrm>
        </p:spPr>
        <p:txBody>
          <a:bodyPr/>
          <a:lstStyle/>
          <a:p>
            <a:endParaRPr lang="ar-TN" dirty="0" smtClean="0"/>
          </a:p>
          <a:p>
            <a:pPr marL="0" indent="0" algn="ctr">
              <a:buNone/>
            </a:pPr>
            <a:r>
              <a:rPr lang="fr-FR" sz="2400" dirty="0" smtClean="0"/>
              <a:t>Mme </a:t>
            </a:r>
            <a:r>
              <a:rPr lang="fr-FR" sz="2400" dirty="0" err="1" smtClean="0"/>
              <a:t>Jamila</a:t>
            </a:r>
            <a:r>
              <a:rPr lang="fr-FR" sz="2400" dirty="0" smtClean="0"/>
              <a:t> </a:t>
            </a:r>
            <a:r>
              <a:rPr lang="fr-FR" sz="2400" dirty="0" err="1" smtClean="0"/>
              <a:t>debech</a:t>
            </a:r>
            <a:r>
              <a:rPr lang="fr-FR" sz="2400" dirty="0" smtClean="0"/>
              <a:t> </a:t>
            </a:r>
            <a:r>
              <a:rPr lang="fr-FR" sz="2400" dirty="0" err="1" smtClean="0"/>
              <a:t>ksiksi</a:t>
            </a:r>
            <a:r>
              <a:rPr lang="fr-FR" sz="2400" dirty="0" smtClean="0"/>
              <a:t> </a:t>
            </a:r>
          </a:p>
          <a:p>
            <a:pPr marL="0" indent="0" algn="ctr">
              <a:buNone/>
            </a:pPr>
            <a:endParaRPr lang="fr-FR" sz="2400" dirty="0" smtClean="0"/>
          </a:p>
          <a:p>
            <a:pPr marL="0" indent="0" algn="ctr">
              <a:buNone/>
            </a:pPr>
            <a:r>
              <a:rPr lang="fr-FR" sz="2400" b="1" dirty="0" smtClean="0"/>
              <a:t>email : </a:t>
            </a:r>
            <a:r>
              <a:rPr lang="fr-FR" sz="2400" b="1" dirty="0" smtClean="0">
                <a:hlinkClick r:id="rId2"/>
              </a:rPr>
              <a:t>JAMILAKSIKSI2011@GMAIL.COM</a:t>
            </a:r>
            <a:r>
              <a:rPr lang="fr-FR" sz="2400" b="1" dirty="0" smtClean="0"/>
              <a:t> / </a:t>
            </a:r>
            <a:r>
              <a:rPr lang="fr-FR" sz="2400" b="1" dirty="0" smtClean="0">
                <a:hlinkClick r:id="rId3"/>
              </a:rPr>
              <a:t>DEBBECHJAM@YAHOO.FR</a:t>
            </a:r>
            <a:r>
              <a:rPr lang="fr-FR" sz="2400" b="1" dirty="0" smtClean="0"/>
              <a:t> </a:t>
            </a:r>
          </a:p>
          <a:p>
            <a:pPr marL="0" indent="0" algn="ctr">
              <a:buNone/>
            </a:pPr>
            <a:endParaRPr lang="fr-FR" sz="2400" b="1" dirty="0"/>
          </a:p>
          <a:p>
            <a:pPr marL="0" indent="0" algn="ctr">
              <a:buNone/>
            </a:pPr>
            <a:r>
              <a:rPr lang="fr-FR" sz="2400" b="1" dirty="0" smtClean="0"/>
              <a:t>WHATSAPP 00 216 92 562 700 / 00 216 21 790 749 </a:t>
            </a:r>
          </a:p>
          <a:p>
            <a:pPr marL="0" indent="0" algn="ctr">
              <a:buNone/>
            </a:pPr>
            <a:r>
              <a:rPr lang="fr-FR" sz="2400" b="1" dirty="0" err="1" smtClean="0"/>
              <a:t>Tunisia</a:t>
            </a:r>
            <a:r>
              <a:rPr lang="fr-FR" sz="2400" b="1" smtClean="0"/>
              <a:t> </a:t>
            </a:r>
            <a:endParaRPr lang="fr-FR" sz="2400" b="1"/>
          </a:p>
        </p:txBody>
      </p:sp>
    </p:spTree>
    <p:extLst>
      <p:ext uri="{BB962C8B-B14F-4D97-AF65-F5344CB8AC3E}">
        <p14:creationId xmlns:p14="http://schemas.microsoft.com/office/powerpoint/2010/main" val="1040737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TN" sz="4000" dirty="0" smtClean="0">
                <a:solidFill>
                  <a:srgbClr val="0000FF"/>
                </a:solidFill>
              </a:rPr>
              <a:t>التجربة التونسية في مجال مناهضة التمييز العنصري </a:t>
            </a:r>
            <a:endParaRPr lang="fr-FR" sz="4000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ar-TN" dirty="0" smtClean="0"/>
          </a:p>
          <a:p>
            <a:pPr marL="0" indent="0" algn="r">
              <a:buNone/>
            </a:pPr>
            <a:r>
              <a:rPr lang="ar-TN" sz="2800" b="1" dirty="0" smtClean="0"/>
              <a:t>العقد الدولي للأشخاص من اصل افريقي </a:t>
            </a:r>
            <a:endParaRPr lang="ar-TN" sz="2800" b="1" dirty="0"/>
          </a:p>
          <a:p>
            <a:pPr marL="0" indent="0" algn="ctr">
              <a:buNone/>
            </a:pPr>
            <a:r>
              <a:rPr lang="ar-TN" sz="2400" b="1" dirty="0" smtClean="0">
                <a:solidFill>
                  <a:srgbClr val="0000FF"/>
                </a:solidFill>
              </a:rPr>
              <a:t>الاعتراف </a:t>
            </a:r>
          </a:p>
          <a:p>
            <a:pPr marL="0" indent="0" algn="ctr">
              <a:buNone/>
            </a:pPr>
            <a:r>
              <a:rPr lang="ar-TN" sz="2400" b="1" dirty="0" smtClean="0">
                <a:solidFill>
                  <a:srgbClr val="0000FF"/>
                </a:solidFill>
              </a:rPr>
              <a:t>العدالة </a:t>
            </a:r>
          </a:p>
          <a:p>
            <a:pPr marL="0" indent="0" algn="ctr">
              <a:buNone/>
            </a:pPr>
            <a:r>
              <a:rPr lang="ar-TN" sz="2400" b="1" dirty="0" err="1" smtClean="0">
                <a:solidFill>
                  <a:srgbClr val="0000FF"/>
                </a:solidFill>
              </a:rPr>
              <a:t>التتنمية</a:t>
            </a:r>
            <a:r>
              <a:rPr lang="ar-TN" sz="2400" b="1" dirty="0" smtClean="0">
                <a:solidFill>
                  <a:srgbClr val="0000FF"/>
                </a:solidFill>
              </a:rPr>
              <a:t> </a:t>
            </a:r>
            <a:endParaRPr lang="fr-FR" sz="2400" b="1" dirty="0">
              <a:solidFill>
                <a:srgbClr val="0000FF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TN" sz="4000" dirty="0" smtClean="0">
                <a:solidFill>
                  <a:srgbClr val="0000FF"/>
                </a:solidFill>
              </a:rPr>
              <a:t>افريقية</a:t>
            </a:r>
            <a:r>
              <a:rPr lang="ar-TN" sz="4000" dirty="0" smtClean="0"/>
              <a:t> </a:t>
            </a:r>
          </a:p>
          <a:p>
            <a:pPr marL="0" indent="0" algn="ctr">
              <a:buNone/>
            </a:pPr>
            <a:r>
              <a:rPr lang="ar-TN" sz="4000" dirty="0" smtClean="0"/>
              <a:t>الاسم القديم لتونس </a:t>
            </a:r>
          </a:p>
          <a:p>
            <a:pPr marL="0" indent="0" algn="ctr">
              <a:buNone/>
            </a:pPr>
            <a:r>
              <a:rPr lang="ar-TN" b="1" dirty="0" smtClean="0">
                <a:solidFill>
                  <a:srgbClr val="0000FF"/>
                </a:solidFill>
              </a:rPr>
              <a:t>بالتاريخ وبالجغرافيا تونس افريقية </a:t>
            </a:r>
            <a:endParaRPr lang="fr-FR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5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22484" y="139338"/>
            <a:ext cx="10364451" cy="1036319"/>
          </a:xfrm>
        </p:spPr>
        <p:txBody>
          <a:bodyPr/>
          <a:lstStyle/>
          <a:p>
            <a:r>
              <a:rPr lang="ar-TN" b="1" dirty="0" smtClean="0"/>
              <a:t>السياقات ال</a:t>
            </a:r>
            <a:r>
              <a:rPr lang="ar-SA" b="1" dirty="0" smtClean="0"/>
              <a:t>تاريخية</a:t>
            </a:r>
            <a:r>
              <a:rPr lang="ar-TN" b="1" dirty="0" smtClean="0"/>
              <a:t> : القانوني-السياسي-المجتمعي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1419497" y="1027610"/>
            <a:ext cx="9683932" cy="5651863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TN" b="1" dirty="0" smtClean="0">
                <a:solidFill>
                  <a:srgbClr val="0000FF"/>
                </a:solidFill>
              </a:rPr>
              <a:t> </a:t>
            </a:r>
            <a:r>
              <a:rPr lang="ar-TN" sz="2400" b="1" dirty="0" smtClean="0">
                <a:solidFill>
                  <a:srgbClr val="0000FF"/>
                </a:solidFill>
              </a:rPr>
              <a:t>المسار</a:t>
            </a:r>
            <a:r>
              <a:rPr lang="ar-SA" sz="2400" b="1" dirty="0" smtClean="0"/>
              <a:t> </a:t>
            </a:r>
            <a:r>
              <a:rPr lang="ar-SA" sz="2400" b="1" dirty="0">
                <a:solidFill>
                  <a:srgbClr val="0000FF"/>
                </a:solidFill>
              </a:rPr>
              <a:t>التاريخي</a:t>
            </a:r>
            <a:r>
              <a:rPr lang="ar-TN" sz="2400" b="1" dirty="0" smtClean="0"/>
              <a:t> </a:t>
            </a:r>
            <a:r>
              <a:rPr lang="ar-SA" sz="2400" b="1" dirty="0" smtClean="0">
                <a:solidFill>
                  <a:srgbClr val="0000FF"/>
                </a:solidFill>
              </a:rPr>
              <a:t>القانوني</a:t>
            </a:r>
            <a:r>
              <a:rPr lang="ar-TN" sz="2400" b="1" dirty="0" smtClean="0">
                <a:solidFill>
                  <a:srgbClr val="0000FF"/>
                </a:solidFill>
              </a:rPr>
              <a:t> </a:t>
            </a:r>
            <a:endParaRPr lang="ar-TN" b="1" dirty="0" smtClean="0">
              <a:solidFill>
                <a:srgbClr val="0000FF"/>
              </a:solidFill>
            </a:endParaRPr>
          </a:p>
          <a:p>
            <a:pPr algn="r" rtl="1"/>
            <a:r>
              <a:rPr lang="ar-SA" b="1" dirty="0"/>
              <a:t>إلغاء الرق في تونس 1946 / حقبة الاستعمار</a:t>
            </a:r>
            <a:endParaRPr lang="ar-TN" b="1" dirty="0" smtClean="0"/>
          </a:p>
          <a:p>
            <a:pPr algn="r" rtl="1"/>
            <a:r>
              <a:rPr lang="ar-SA" b="1" dirty="0" smtClean="0"/>
              <a:t>التصديق </a:t>
            </a:r>
            <a:r>
              <a:rPr lang="ar-SA" b="1" dirty="0" smtClean="0"/>
              <a:t>على</a:t>
            </a:r>
            <a:r>
              <a:rPr lang="ar-TN" b="1" dirty="0" smtClean="0"/>
              <a:t> الاتفاقية </a:t>
            </a:r>
            <a:r>
              <a:rPr lang="ar-SA" b="1" dirty="0" smtClean="0"/>
              <a:t> </a:t>
            </a:r>
            <a:r>
              <a:rPr lang="ar-SA" b="1" dirty="0" smtClean="0"/>
              <a:t>الدولية </a:t>
            </a:r>
            <a:r>
              <a:rPr lang="ar-SA" b="1" dirty="0"/>
              <a:t>لعام 1966</a:t>
            </a:r>
            <a:endParaRPr lang="fr-FR" b="1" dirty="0"/>
          </a:p>
          <a:p>
            <a:pPr algn="r" rtl="1"/>
            <a:r>
              <a:rPr lang="ar-TN" b="1" dirty="0" smtClean="0"/>
              <a:t>المصادقة على </a:t>
            </a:r>
            <a:r>
              <a:rPr lang="ar-SA" b="1" dirty="0" smtClean="0"/>
              <a:t>دستور </a:t>
            </a:r>
            <a:r>
              <a:rPr lang="ar-TN" b="1" dirty="0" smtClean="0"/>
              <a:t>سنة </a:t>
            </a:r>
            <a:r>
              <a:rPr lang="ar-SA" b="1" dirty="0" smtClean="0"/>
              <a:t>2014</a:t>
            </a:r>
            <a:endParaRPr lang="fr-FR" b="1" dirty="0" smtClean="0"/>
          </a:p>
          <a:p>
            <a:pPr algn="r" rtl="1"/>
            <a:r>
              <a:rPr lang="ar-SA" b="1" dirty="0" smtClean="0"/>
              <a:t>الترسانة القانونية لحقوق الإنسان في تونس</a:t>
            </a:r>
            <a:r>
              <a:rPr lang="ar-TN" b="1" dirty="0" smtClean="0"/>
              <a:t>، </a:t>
            </a:r>
            <a:r>
              <a:rPr lang="ar-TN" b="1" dirty="0" smtClean="0">
                <a:solidFill>
                  <a:srgbClr val="FF0000"/>
                </a:solidFill>
              </a:rPr>
              <a:t>القانون عدد  لسنة عدد 50 لسنة 2018</a:t>
            </a:r>
            <a:endParaRPr lang="fr-FR" b="1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TN" b="1" dirty="0" smtClean="0">
                <a:solidFill>
                  <a:srgbClr val="0000FF"/>
                </a:solidFill>
              </a:rPr>
              <a:t> </a:t>
            </a:r>
            <a:r>
              <a:rPr lang="ar-SA" sz="2400" b="1" dirty="0" smtClean="0">
                <a:solidFill>
                  <a:srgbClr val="0000FF"/>
                </a:solidFill>
              </a:rPr>
              <a:t>السياق</a:t>
            </a:r>
            <a:r>
              <a:rPr lang="ar-SA" sz="2400" b="1" dirty="0" smtClean="0"/>
              <a:t> </a:t>
            </a:r>
            <a:r>
              <a:rPr lang="ar-SA" sz="2400" b="1" dirty="0" smtClean="0">
                <a:solidFill>
                  <a:srgbClr val="0000FF"/>
                </a:solidFill>
              </a:rPr>
              <a:t>السياسي</a:t>
            </a:r>
            <a:endParaRPr lang="ar-TN" b="1" dirty="0" smtClean="0">
              <a:solidFill>
                <a:srgbClr val="0000FF"/>
              </a:solidFill>
            </a:endParaRPr>
          </a:p>
          <a:p>
            <a:pPr algn="r" rtl="1"/>
            <a:r>
              <a:rPr lang="ar-SA" b="1" dirty="0" smtClean="0"/>
              <a:t>ثورة </a:t>
            </a:r>
            <a:r>
              <a:rPr lang="ar-SA" b="1" dirty="0" smtClean="0"/>
              <a:t>2011</a:t>
            </a:r>
            <a:r>
              <a:rPr lang="ar-TN" b="1" dirty="0" smtClean="0"/>
              <a:t>، </a:t>
            </a:r>
            <a:r>
              <a:rPr lang="ar-SA" b="1" dirty="0" smtClean="0"/>
              <a:t>دمقرطة </a:t>
            </a:r>
            <a:r>
              <a:rPr lang="ar-SA" b="1" dirty="0" smtClean="0"/>
              <a:t>الدولة</a:t>
            </a:r>
            <a:r>
              <a:rPr lang="ar-TN" b="1" dirty="0"/>
              <a:t>،</a:t>
            </a:r>
            <a:r>
              <a:rPr lang="ar-TN" b="1" dirty="0" smtClean="0"/>
              <a:t> </a:t>
            </a:r>
            <a:r>
              <a:rPr lang="ar-TN" b="1" dirty="0" smtClean="0"/>
              <a:t>أفول أنظمة القمع </a:t>
            </a:r>
            <a:r>
              <a:rPr lang="ar-SA" b="1" dirty="0" smtClean="0"/>
              <a:t> </a:t>
            </a:r>
            <a:endParaRPr lang="ar-TN" b="1" dirty="0" smtClean="0"/>
          </a:p>
          <a:p>
            <a:pPr algn="r" rtl="1"/>
            <a:r>
              <a:rPr lang="ar-TN" b="1" dirty="0" smtClean="0"/>
              <a:t>تنامي مطلب </a:t>
            </a:r>
            <a:r>
              <a:rPr lang="ar-SA" b="1" dirty="0" smtClean="0"/>
              <a:t>الحقوق </a:t>
            </a:r>
            <a:r>
              <a:rPr lang="ar-SA" b="1" dirty="0" smtClean="0"/>
              <a:t>والحريات</a:t>
            </a:r>
            <a:r>
              <a:rPr lang="ar-TN" b="1" dirty="0" smtClean="0"/>
              <a:t> والمساواة والعدالة </a:t>
            </a:r>
            <a:endParaRPr lang="fr-FR" b="1" dirty="0"/>
          </a:p>
          <a:p>
            <a:pPr marL="0" indent="0" algn="r" rtl="1">
              <a:buNone/>
            </a:pPr>
            <a:r>
              <a:rPr lang="ar-TN" b="1" dirty="0" smtClean="0">
                <a:solidFill>
                  <a:srgbClr val="0000FF"/>
                </a:solidFill>
              </a:rPr>
              <a:t> </a:t>
            </a:r>
            <a:r>
              <a:rPr lang="ar-TN" sz="2400" b="1" dirty="0" smtClean="0">
                <a:solidFill>
                  <a:srgbClr val="0000FF"/>
                </a:solidFill>
              </a:rPr>
              <a:t>السياقات المجتمعية </a:t>
            </a:r>
            <a:endParaRPr lang="ar-TN" b="1" dirty="0" smtClean="0"/>
          </a:p>
          <a:p>
            <a:pPr algn="r" rtl="1"/>
            <a:r>
              <a:rPr lang="ar-TN" b="1" dirty="0" smtClean="0"/>
              <a:t> </a:t>
            </a:r>
            <a:r>
              <a:rPr lang="ar-SA" b="1" dirty="0" smtClean="0"/>
              <a:t>تدفقات </a:t>
            </a:r>
            <a:r>
              <a:rPr lang="ar-SA" b="1" dirty="0"/>
              <a:t>الهجرة من تونس </a:t>
            </a:r>
            <a:r>
              <a:rPr lang="ar-SA" b="1" dirty="0" smtClean="0"/>
              <a:t>وإليها</a:t>
            </a:r>
            <a:r>
              <a:rPr lang="ar-TN" b="1" dirty="0" smtClean="0"/>
              <a:t> </a:t>
            </a:r>
          </a:p>
          <a:p>
            <a:pPr algn="r" rtl="1"/>
            <a:r>
              <a:rPr lang="ar-TN" b="1" dirty="0" smtClean="0"/>
              <a:t>دور منصات التواصل الاجتماعي في إيصال صوت السود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29737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384454"/>
          </a:xfrm>
        </p:spPr>
        <p:txBody>
          <a:bodyPr>
            <a:normAutofit/>
          </a:bodyPr>
          <a:lstStyle/>
          <a:p>
            <a:pPr rtl="1"/>
            <a:r>
              <a:rPr lang="ar-SA" b="1" dirty="0"/>
              <a:t>النسيج المجتمعي </a:t>
            </a:r>
            <a:r>
              <a:rPr lang="ar-TN" b="1" dirty="0" smtClean="0"/>
              <a:t>التونسي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913774" y="1863634"/>
            <a:ext cx="10363826" cy="3927565"/>
          </a:xfrm>
        </p:spPr>
        <p:txBody>
          <a:bodyPr>
            <a:normAutofit fontScale="92500" lnSpcReduction="10000"/>
          </a:bodyPr>
          <a:lstStyle/>
          <a:p>
            <a:pPr algn="r" rtl="1"/>
            <a:endParaRPr lang="ar-TN" b="1" dirty="0" smtClean="0"/>
          </a:p>
          <a:p>
            <a:pPr algn="r" rtl="1"/>
            <a:r>
              <a:rPr lang="ar-TN" sz="2400" b="1" dirty="0" smtClean="0"/>
              <a:t>الا</a:t>
            </a:r>
            <a:r>
              <a:rPr lang="ar-SA" sz="2400" b="1" dirty="0" smtClean="0"/>
              <a:t>قلي</a:t>
            </a:r>
            <a:r>
              <a:rPr lang="ar-TN" sz="2400" b="1" dirty="0" smtClean="0"/>
              <a:t>ّ</a:t>
            </a:r>
            <a:r>
              <a:rPr lang="ar-SA" sz="2400" b="1" dirty="0" smtClean="0"/>
              <a:t>ة </a:t>
            </a:r>
            <a:r>
              <a:rPr lang="ar-SA" sz="2400" b="1" dirty="0" smtClean="0">
                <a:solidFill>
                  <a:srgbClr val="0000FF"/>
                </a:solidFill>
              </a:rPr>
              <a:t>الس</a:t>
            </a:r>
            <a:r>
              <a:rPr lang="ar-TN" sz="2400" b="1" dirty="0" smtClean="0">
                <a:solidFill>
                  <a:srgbClr val="0000FF"/>
                </a:solidFill>
              </a:rPr>
              <a:t>ّ</a:t>
            </a:r>
            <a:r>
              <a:rPr lang="ar-SA" sz="2400" b="1" dirty="0" smtClean="0">
                <a:solidFill>
                  <a:srgbClr val="0000FF"/>
                </a:solidFill>
              </a:rPr>
              <a:t>وداء</a:t>
            </a:r>
            <a:r>
              <a:rPr lang="ar-SA" sz="2400" b="1" dirty="0" smtClean="0"/>
              <a:t> </a:t>
            </a:r>
            <a:r>
              <a:rPr lang="ar-TN" sz="2400" b="1" dirty="0" smtClean="0"/>
              <a:t>من أصول</a:t>
            </a:r>
            <a:r>
              <a:rPr lang="ar-SA" sz="2400" b="1" dirty="0" smtClean="0"/>
              <a:t> تونس</a:t>
            </a:r>
            <a:r>
              <a:rPr lang="ar-TN" sz="2400" b="1" dirty="0" err="1" smtClean="0"/>
              <a:t>يّة</a:t>
            </a:r>
            <a:r>
              <a:rPr lang="ar-TN" sz="2400" b="1" dirty="0" smtClean="0"/>
              <a:t> </a:t>
            </a:r>
            <a:endParaRPr lang="fr-FR" sz="2400" b="1" dirty="0"/>
          </a:p>
          <a:p>
            <a:pPr algn="r" rtl="1"/>
            <a:r>
              <a:rPr lang="ar-SA" sz="2400" b="1" dirty="0" smtClean="0"/>
              <a:t>الأقليات </a:t>
            </a:r>
            <a:r>
              <a:rPr lang="ar-SA" sz="2400" b="1" dirty="0">
                <a:solidFill>
                  <a:srgbClr val="0000FF"/>
                </a:solidFill>
              </a:rPr>
              <a:t>الدينية</a:t>
            </a:r>
            <a:r>
              <a:rPr lang="ar-SA" sz="2400" b="1" dirty="0"/>
              <a:t> </a:t>
            </a:r>
            <a:r>
              <a:rPr lang="ar-TN" sz="2400" b="1" dirty="0" smtClean="0"/>
              <a:t>(مسيحية، يهودية، بهائية ...)</a:t>
            </a:r>
          </a:p>
          <a:p>
            <a:pPr algn="r" rtl="1"/>
            <a:r>
              <a:rPr lang="ar-SA" sz="2400" b="1" dirty="0" smtClean="0"/>
              <a:t>الجماعات </a:t>
            </a:r>
            <a:r>
              <a:rPr lang="ar-SA" sz="2400" b="1" dirty="0">
                <a:solidFill>
                  <a:srgbClr val="0000FF"/>
                </a:solidFill>
              </a:rPr>
              <a:t>العرقية</a:t>
            </a:r>
            <a:r>
              <a:rPr lang="ar-SA" sz="2400" b="1" dirty="0"/>
              <a:t> في تونس</a:t>
            </a:r>
            <a:endParaRPr lang="fr-FR" sz="2400" b="1" dirty="0"/>
          </a:p>
          <a:p>
            <a:pPr algn="r" rtl="1"/>
            <a:r>
              <a:rPr lang="fr-FR" sz="2400" b="1" dirty="0"/>
              <a:t>  </a:t>
            </a:r>
            <a:r>
              <a:rPr lang="ar-SA" sz="2400" b="1" dirty="0">
                <a:solidFill>
                  <a:srgbClr val="0000FF"/>
                </a:solidFill>
              </a:rPr>
              <a:t>المهاجرون</a:t>
            </a:r>
            <a:r>
              <a:rPr lang="ar-SA" sz="2400" b="1" dirty="0"/>
              <a:t> </a:t>
            </a:r>
            <a:r>
              <a:rPr lang="ar-SA" sz="2400" b="1" dirty="0">
                <a:solidFill>
                  <a:srgbClr val="0000FF"/>
                </a:solidFill>
              </a:rPr>
              <a:t>واللاجئون</a:t>
            </a:r>
            <a:r>
              <a:rPr lang="ar-SA" sz="2400" b="1" dirty="0"/>
              <a:t> من أفريقيا جنوب الصحراء (النظاميون وغير </a:t>
            </a:r>
            <a:r>
              <a:rPr lang="ar-SA" sz="2400" b="1" dirty="0" smtClean="0"/>
              <a:t>النظامي</a:t>
            </a:r>
            <a:r>
              <a:rPr lang="ar-TN" sz="2400" b="1" dirty="0" smtClean="0"/>
              <a:t>و</a:t>
            </a:r>
            <a:r>
              <a:rPr lang="ar-SA" sz="2400" b="1" dirty="0" smtClean="0"/>
              <a:t>ن</a:t>
            </a:r>
            <a:r>
              <a:rPr lang="ar-SA" sz="2400" b="1" dirty="0"/>
              <a:t>)</a:t>
            </a:r>
            <a:endParaRPr lang="fr-FR" sz="2400" b="1" dirty="0"/>
          </a:p>
          <a:p>
            <a:pPr algn="r" rtl="1"/>
            <a:r>
              <a:rPr lang="fr-FR" sz="2400" b="1" dirty="0"/>
              <a:t> </a:t>
            </a:r>
            <a:r>
              <a:rPr lang="ar-TN" sz="2400" b="1" dirty="0" smtClean="0"/>
              <a:t>الأجانب من بقية دول العالم</a:t>
            </a:r>
          </a:p>
          <a:p>
            <a:pPr algn="r" rtl="1"/>
            <a:r>
              <a:rPr lang="ar-TN" sz="2400" b="1" dirty="0" smtClean="0"/>
              <a:t>أزمة </a:t>
            </a:r>
            <a:r>
              <a:rPr lang="ar-TN" sz="2400" b="1" dirty="0">
                <a:solidFill>
                  <a:srgbClr val="0000FF"/>
                </a:solidFill>
              </a:rPr>
              <a:t>الهوية</a:t>
            </a:r>
            <a:r>
              <a:rPr lang="ar-TN" sz="2400" b="1" dirty="0"/>
              <a:t> </a:t>
            </a:r>
            <a:r>
              <a:rPr lang="ar-TN" sz="2400" b="1" dirty="0" smtClean="0"/>
              <a:t>ا</a:t>
            </a:r>
            <a:r>
              <a:rPr lang="ar-TN" sz="2400" b="1" dirty="0" smtClean="0">
                <a:solidFill>
                  <a:srgbClr val="0000FF"/>
                </a:solidFill>
              </a:rPr>
              <a:t>لافريقية</a:t>
            </a:r>
            <a:r>
              <a:rPr lang="ar-TN" sz="2400" b="1" dirty="0" smtClean="0"/>
              <a:t> في </a:t>
            </a:r>
            <a:r>
              <a:rPr lang="ar-TN" sz="2400" b="1" dirty="0"/>
              <a:t>تونس، </a:t>
            </a:r>
            <a:r>
              <a:rPr lang="ar-TN" sz="2400" b="1" dirty="0" smtClean="0"/>
              <a:t>تحدي تنوع الهويات: </a:t>
            </a:r>
            <a:r>
              <a:rPr lang="ar-TN" sz="2400" dirty="0" smtClean="0"/>
              <a:t>عربية</a:t>
            </a:r>
            <a:r>
              <a:rPr lang="ar-TN" sz="2400" dirty="0"/>
              <a:t>، إسلامية، متوسطية، مغاربية </a:t>
            </a:r>
            <a:endParaRPr lang="fr-FR" sz="2400" dirty="0"/>
          </a:p>
          <a:p>
            <a:pPr marL="0" indent="0" algn="r" rtl="1">
              <a:buNone/>
            </a:pPr>
            <a:r>
              <a:rPr lang="ar-TN" sz="2400" b="1" dirty="0" smtClean="0"/>
              <a:t> 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72701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3825" cy="1279952"/>
          </a:xfrm>
        </p:spPr>
        <p:txBody>
          <a:bodyPr/>
          <a:lstStyle/>
          <a:p>
            <a:r>
              <a:rPr lang="ar-SA" b="1" dirty="0"/>
              <a:t>أشكال </a:t>
            </a:r>
            <a:r>
              <a:rPr lang="ar-TN" b="1" dirty="0" smtClean="0"/>
              <a:t>وانماط </a:t>
            </a:r>
            <a:r>
              <a:rPr lang="ar-SA" b="1" dirty="0" smtClean="0"/>
              <a:t>العنصرية </a:t>
            </a:r>
            <a:r>
              <a:rPr lang="ar-SA" b="1" dirty="0"/>
              <a:t>في </a:t>
            </a:r>
            <a:r>
              <a:rPr lang="ar-SA" b="1" dirty="0" smtClean="0"/>
              <a:t>تونس</a:t>
            </a:r>
            <a:r>
              <a:rPr lang="ar-TN" b="1" dirty="0" smtClean="0"/>
              <a:t> </a:t>
            </a:r>
            <a:r>
              <a:rPr lang="fr-FR" sz="4000" b="1" dirty="0"/>
              <a:t/>
            </a:r>
            <a:br>
              <a:rPr lang="fr-FR" sz="4000" b="1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§"/>
            </a:pPr>
            <a:r>
              <a:rPr lang="ar-SA" sz="2400" b="1" dirty="0" smtClean="0"/>
              <a:t>العنصرية </a:t>
            </a:r>
            <a:r>
              <a:rPr lang="ar-TN" sz="2400" b="1" dirty="0" smtClean="0"/>
              <a:t>نظام هيكلي</a:t>
            </a:r>
            <a:r>
              <a:rPr lang="ar-SA" sz="2400" b="1" dirty="0" smtClean="0"/>
              <a:t>: </a:t>
            </a:r>
            <a:r>
              <a:rPr lang="ar-SA" sz="2400" b="1" dirty="0"/>
              <a:t>متجذرة في </a:t>
            </a:r>
            <a:r>
              <a:rPr lang="ar-TN" sz="2400" b="1" dirty="0" smtClean="0"/>
              <a:t>ثقافة المجتمع</a:t>
            </a:r>
            <a:r>
              <a:rPr lang="ar-SA" sz="2400" b="1" dirty="0" smtClean="0"/>
              <a:t> (</a:t>
            </a:r>
            <a:r>
              <a:rPr lang="ar-TN" sz="2400" b="1" dirty="0" smtClean="0"/>
              <a:t>مؤسسات </a:t>
            </a:r>
            <a:r>
              <a:rPr lang="ar-SA" sz="2400" b="1" dirty="0" smtClean="0"/>
              <a:t>الدولة</a:t>
            </a:r>
            <a:r>
              <a:rPr lang="ar-TN" sz="2400" b="1" dirty="0" smtClean="0"/>
              <a:t> والتشريع </a:t>
            </a:r>
            <a:r>
              <a:rPr lang="ar-SA" sz="2400" b="1" dirty="0" smtClean="0"/>
              <a:t> </a:t>
            </a:r>
            <a:r>
              <a:rPr lang="ar-SA" sz="2400" b="1" dirty="0"/>
              <a:t>والمجتمع</a:t>
            </a:r>
            <a:r>
              <a:rPr lang="ar-SA" sz="2400" b="1" dirty="0" smtClean="0"/>
              <a:t>)</a:t>
            </a:r>
            <a:endParaRPr lang="ar-TN" sz="2400" b="1" dirty="0" smtClean="0"/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SA" sz="2400" b="1" dirty="0" smtClean="0"/>
              <a:t>العنصرية </a:t>
            </a:r>
            <a:r>
              <a:rPr lang="ar-TN" sz="2400" b="1" dirty="0" smtClean="0"/>
              <a:t>و</a:t>
            </a:r>
            <a:r>
              <a:rPr lang="ar-SA" sz="2400" b="1" dirty="0" smtClean="0"/>
              <a:t>الإنكار </a:t>
            </a:r>
            <a:r>
              <a:rPr lang="ar-SA" sz="2400" b="1" dirty="0"/>
              <a:t>التام </a:t>
            </a:r>
            <a:r>
              <a:rPr lang="fr-FR" sz="2400" b="1" dirty="0" err="1" smtClean="0"/>
              <a:t>denie</a:t>
            </a:r>
            <a:r>
              <a:rPr lang="fr-FR" sz="2400" b="1" dirty="0" smtClean="0"/>
              <a:t> </a:t>
            </a:r>
            <a:endParaRPr lang="ar-TN" sz="2400" b="1" dirty="0" smtClean="0"/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SA" sz="2400" b="1" dirty="0" smtClean="0"/>
              <a:t>العنصرية الصامتة</a:t>
            </a:r>
            <a:r>
              <a:rPr lang="ar-TN" sz="2400" b="1" dirty="0" smtClean="0"/>
              <a:t> وتحدي صعوبة تقصي الأثر </a:t>
            </a:r>
            <a:endParaRPr lang="fr-FR" sz="2400" b="1" dirty="0"/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TN" sz="2400" b="1" dirty="0" smtClean="0"/>
              <a:t>العنف ال</a:t>
            </a:r>
            <a:r>
              <a:rPr lang="ar-SA" sz="2400" b="1" dirty="0" smtClean="0"/>
              <a:t>عنصري</a:t>
            </a:r>
            <a:r>
              <a:rPr lang="ar-TN" sz="2400" b="1" dirty="0" smtClean="0"/>
              <a:t> : </a:t>
            </a:r>
            <a:r>
              <a:rPr lang="ar-SA" sz="2400" b="1" dirty="0" smtClean="0"/>
              <a:t>لفظي </a:t>
            </a:r>
            <a:r>
              <a:rPr lang="ar-SA" sz="2400" b="1" dirty="0"/>
              <a:t>، </a:t>
            </a:r>
            <a:r>
              <a:rPr lang="ar-SA" sz="2400" b="1" dirty="0" smtClean="0"/>
              <a:t>جسدي </a:t>
            </a:r>
            <a:r>
              <a:rPr lang="ar-SA" sz="2400" b="1" dirty="0"/>
              <a:t>، </a:t>
            </a:r>
            <a:r>
              <a:rPr lang="ar-SA" sz="2400" b="1" dirty="0" smtClean="0"/>
              <a:t>إيمائي </a:t>
            </a:r>
            <a:r>
              <a:rPr lang="ar-SA" sz="2400" b="1" dirty="0"/>
              <a:t>، فعل سلبي</a:t>
            </a:r>
            <a:r>
              <a:rPr lang="fr-FR" sz="2400" b="1" dirty="0"/>
              <a:t> ...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SA" sz="2400" b="1" dirty="0"/>
              <a:t>العنصرية </a:t>
            </a:r>
            <a:r>
              <a:rPr lang="ar-SA" sz="2400" b="1" dirty="0" smtClean="0"/>
              <a:t>ال</a:t>
            </a:r>
            <a:r>
              <a:rPr lang="ar-TN" sz="2400" b="1" dirty="0"/>
              <a:t>م</a:t>
            </a:r>
            <a:r>
              <a:rPr lang="ar-SA" sz="2400" b="1" dirty="0" smtClean="0"/>
              <a:t>تقاطع</a:t>
            </a:r>
            <a:r>
              <a:rPr lang="ar-TN" sz="2400" b="1" dirty="0" smtClean="0"/>
              <a:t>ة</a:t>
            </a:r>
            <a:r>
              <a:rPr lang="ar-SA" sz="2400" b="1" dirty="0" smtClean="0"/>
              <a:t>:</a:t>
            </a:r>
            <a:r>
              <a:rPr lang="ar-TN" sz="2400" b="1" dirty="0" smtClean="0"/>
              <a:t> </a:t>
            </a:r>
            <a:r>
              <a:rPr lang="ar-SA" sz="2400" b="1" dirty="0" smtClean="0"/>
              <a:t>العرق </a:t>
            </a:r>
            <a:r>
              <a:rPr lang="ar-SA" sz="2400" b="1" dirty="0"/>
              <a:t>/ الجنس / كره الأجانب </a:t>
            </a:r>
            <a:r>
              <a:rPr lang="ar-SA" sz="2400" b="1" dirty="0" smtClean="0"/>
              <a:t>/</a:t>
            </a:r>
            <a:r>
              <a:rPr lang="ar-TN" sz="2400" b="1" dirty="0" smtClean="0"/>
              <a:t> الدين / اللون 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TN" sz="2400" b="1" dirty="0" smtClean="0"/>
              <a:t>العنصرية تمارس بشكل فردي او جماعي وتطال افراد ومجموعات 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53327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3775" y="298581"/>
            <a:ext cx="10364451" cy="1446244"/>
          </a:xfrm>
        </p:spPr>
        <p:txBody>
          <a:bodyPr>
            <a:normAutofit/>
          </a:bodyPr>
          <a:lstStyle/>
          <a:p>
            <a:r>
              <a:rPr lang="ar-SA" sz="3200" b="1" dirty="0"/>
              <a:t>الديناميكيات المجتمعية بعد الثورة / </a:t>
            </a:r>
            <a:r>
              <a:rPr lang="ar-TN" sz="3200" b="1" dirty="0" smtClean="0">
                <a:solidFill>
                  <a:srgbClr val="0000FF"/>
                </a:solidFill>
              </a:rPr>
              <a:t>المسار</a:t>
            </a:r>
            <a:r>
              <a:rPr lang="ar-SA" sz="3200" b="1" dirty="0" smtClean="0">
                <a:solidFill>
                  <a:srgbClr val="0000FF"/>
                </a:solidFill>
              </a:rPr>
              <a:t> النضال</a:t>
            </a:r>
            <a:r>
              <a:rPr lang="ar-TN" sz="3200" b="1" dirty="0" smtClean="0">
                <a:solidFill>
                  <a:srgbClr val="0000FF"/>
                </a:solidFill>
              </a:rPr>
              <a:t>ي</a:t>
            </a:r>
            <a:endParaRPr lang="fr-FR" sz="3200" b="1" dirty="0">
              <a:solidFill>
                <a:srgbClr val="0000FF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913774" y="1586204"/>
            <a:ext cx="10363826" cy="5141167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ar-TN" sz="2400" b="1" dirty="0" smtClean="0">
              <a:solidFill>
                <a:srgbClr val="0000FF"/>
              </a:solidFill>
            </a:endParaRPr>
          </a:p>
          <a:p>
            <a:pPr algn="r" rtl="1"/>
            <a:r>
              <a:rPr lang="ar-SA" sz="2400" b="1" dirty="0" smtClean="0">
                <a:solidFill>
                  <a:srgbClr val="0000FF"/>
                </a:solidFill>
              </a:rPr>
              <a:t>مطالبة </a:t>
            </a:r>
            <a:r>
              <a:rPr lang="ar-SA" sz="2400" b="1" dirty="0"/>
              <a:t>عفوية </a:t>
            </a:r>
            <a:r>
              <a:rPr lang="ar-TN" sz="2400" b="1" dirty="0" smtClean="0"/>
              <a:t>لعموم المجتمع </a:t>
            </a:r>
            <a:r>
              <a:rPr lang="ar-SA" sz="2400" b="1" dirty="0" smtClean="0"/>
              <a:t>بالمساواة </a:t>
            </a:r>
            <a:r>
              <a:rPr lang="ar-SA" sz="2400" b="1" dirty="0"/>
              <a:t>والعدالة واتخاذ تدابير لإنهاء التمييز العنصري </a:t>
            </a:r>
            <a:r>
              <a:rPr lang="ar-SA" sz="2400" b="1" dirty="0">
                <a:solidFill>
                  <a:srgbClr val="0000FF"/>
                </a:solidFill>
              </a:rPr>
              <a:t>والاعتراف</a:t>
            </a:r>
            <a:r>
              <a:rPr lang="ar-SA" sz="2400" b="1" dirty="0"/>
              <a:t> وإعادة التأهيل في إطار </a:t>
            </a:r>
            <a:r>
              <a:rPr lang="ar-SA" sz="2400" b="1" dirty="0">
                <a:solidFill>
                  <a:srgbClr val="0000FF"/>
                </a:solidFill>
              </a:rPr>
              <a:t>العدالة</a:t>
            </a:r>
            <a:r>
              <a:rPr lang="ar-SA" sz="2400" b="1" dirty="0"/>
              <a:t> الانتقالية </a:t>
            </a:r>
            <a:r>
              <a:rPr lang="ar-SA" sz="2400" b="1" dirty="0" smtClean="0"/>
              <a:t>و</a:t>
            </a:r>
            <a:r>
              <a:rPr lang="ar-TN" sz="2400" b="1" dirty="0" smtClean="0"/>
              <a:t>الدفاع عن </a:t>
            </a:r>
            <a:r>
              <a:rPr lang="ar-SA" sz="2400" b="1" dirty="0" smtClean="0"/>
              <a:t>الهوية </a:t>
            </a:r>
            <a:r>
              <a:rPr lang="ar-SA" sz="2400" b="1" dirty="0"/>
              <a:t>الأفريقية</a:t>
            </a:r>
            <a:r>
              <a:rPr lang="fr-FR" sz="2400" b="1" dirty="0"/>
              <a:t> (2011-2012</a:t>
            </a:r>
            <a:r>
              <a:rPr lang="fr-FR" sz="2400" b="1" dirty="0" smtClean="0"/>
              <a:t>)</a:t>
            </a:r>
            <a:r>
              <a:rPr lang="ar-TN" sz="2400" b="1" dirty="0" smtClean="0"/>
              <a:t> </a:t>
            </a:r>
          </a:p>
          <a:p>
            <a:pPr marL="0" indent="0" algn="r" rtl="1">
              <a:buNone/>
            </a:pPr>
            <a:r>
              <a:rPr lang="ar-TN" sz="2400" b="1" dirty="0" smtClean="0"/>
              <a:t> </a:t>
            </a:r>
            <a:endParaRPr lang="fr-FR" sz="2400" b="1" dirty="0"/>
          </a:p>
          <a:p>
            <a:pPr algn="r" rtl="1"/>
            <a:r>
              <a:rPr lang="ar-TN" sz="2400" b="1" dirty="0" err="1" smtClean="0">
                <a:solidFill>
                  <a:srgbClr val="0000FF"/>
                </a:solidFill>
              </a:rPr>
              <a:t>إنطلاق</a:t>
            </a:r>
            <a:r>
              <a:rPr lang="ar-TN" sz="2400" b="1" dirty="0" smtClean="0"/>
              <a:t> </a:t>
            </a:r>
            <a:r>
              <a:rPr lang="ar-TN" sz="2400" b="1" dirty="0" smtClean="0"/>
              <a:t>مسار نضالي وتفاعل داخل المجتمع </a:t>
            </a:r>
            <a:r>
              <a:rPr lang="ar-SA" sz="2400" b="1" dirty="0" smtClean="0"/>
              <a:t>متعدد </a:t>
            </a:r>
            <a:r>
              <a:rPr lang="ar-SA" sz="2400" b="1" dirty="0"/>
              <a:t>الأوجه (مع وضد) </a:t>
            </a:r>
            <a:r>
              <a:rPr lang="ar-SA" sz="2400" b="1" dirty="0" smtClean="0"/>
              <a:t>و</a:t>
            </a:r>
            <a:r>
              <a:rPr lang="ar-TN" sz="2400" b="1" dirty="0" smtClean="0">
                <a:solidFill>
                  <a:srgbClr val="0000FF"/>
                </a:solidFill>
              </a:rPr>
              <a:t>ال</a:t>
            </a:r>
            <a:r>
              <a:rPr lang="ar-SA" sz="2400" b="1" dirty="0" smtClean="0">
                <a:solidFill>
                  <a:srgbClr val="0000FF"/>
                </a:solidFill>
              </a:rPr>
              <a:t>أشكال </a:t>
            </a:r>
            <a:r>
              <a:rPr lang="ar-SA" sz="2400" b="1" dirty="0" smtClean="0"/>
              <a:t>و</a:t>
            </a:r>
            <a:r>
              <a:rPr lang="ar-TN" sz="2400" b="1" dirty="0" smtClean="0">
                <a:solidFill>
                  <a:srgbClr val="0000FF"/>
                </a:solidFill>
              </a:rPr>
              <a:t>الأطراف</a:t>
            </a:r>
            <a:r>
              <a:rPr lang="ar-TN" sz="2400" b="1" dirty="0" smtClean="0"/>
              <a:t> وسط موجة من الانكار والرفض والوصم </a:t>
            </a:r>
            <a:r>
              <a:rPr lang="ar-TN" sz="2400" b="1" dirty="0" smtClean="0"/>
              <a:t>والتوجّس</a:t>
            </a:r>
            <a:r>
              <a:rPr lang="ar-TN" sz="2400" b="1" dirty="0" smtClean="0"/>
              <a:t>.</a:t>
            </a:r>
          </a:p>
          <a:p>
            <a:pPr algn="r" rtl="1"/>
            <a:endParaRPr lang="ar-TN" sz="2400" b="1" dirty="0" smtClean="0"/>
          </a:p>
          <a:p>
            <a:pPr algn="r" rtl="1"/>
            <a:r>
              <a:rPr lang="fr-FR" sz="2400" b="1" dirty="0" smtClean="0">
                <a:solidFill>
                  <a:srgbClr val="0000FF"/>
                </a:solidFill>
              </a:rPr>
              <a:t> </a:t>
            </a:r>
            <a:r>
              <a:rPr lang="ar-TN" sz="2400" b="1" dirty="0" smtClean="0">
                <a:solidFill>
                  <a:srgbClr val="0000FF"/>
                </a:solidFill>
              </a:rPr>
              <a:t>تصدر </a:t>
            </a:r>
            <a:r>
              <a:rPr lang="ar-TN" sz="2400" b="1" dirty="0" smtClean="0"/>
              <a:t>المجتمع المدني لقيادة حملات </a:t>
            </a:r>
            <a:r>
              <a:rPr lang="ar-TN" sz="2400" b="1" dirty="0" smtClean="0">
                <a:solidFill>
                  <a:srgbClr val="0000FF"/>
                </a:solidFill>
              </a:rPr>
              <a:t>مناصرة</a:t>
            </a:r>
            <a:r>
              <a:rPr lang="ar-TN" sz="2400" b="1" dirty="0" smtClean="0"/>
              <a:t> بالشراكة المحكمة مع </a:t>
            </a:r>
            <a:r>
              <a:rPr lang="ar-TN" sz="2400" b="1" dirty="0" smtClean="0">
                <a:solidFill>
                  <a:srgbClr val="0000FF"/>
                </a:solidFill>
              </a:rPr>
              <a:t>البرلمانية الوحيدة من ذوي البشرة السوداء </a:t>
            </a:r>
            <a:r>
              <a:rPr lang="ar-TN" b="1" dirty="0" smtClean="0"/>
              <a:t>(السيدة جميلة دبش </a:t>
            </a:r>
            <a:r>
              <a:rPr lang="ar-TN" b="1" dirty="0" err="1" smtClean="0"/>
              <a:t>كسيكسي</a:t>
            </a:r>
            <a:r>
              <a:rPr lang="ar-TN" b="1" dirty="0" smtClean="0"/>
              <a:t>)  </a:t>
            </a:r>
            <a:r>
              <a:rPr lang="ar-TN" sz="2400" b="1" dirty="0" smtClean="0"/>
              <a:t>ومع ممثلي جاليات </a:t>
            </a:r>
            <a:r>
              <a:rPr lang="ar-TN" sz="2400" b="1" dirty="0" err="1" smtClean="0">
                <a:solidFill>
                  <a:srgbClr val="0000FF"/>
                </a:solidFill>
              </a:rPr>
              <a:t>الافارقة</a:t>
            </a:r>
            <a:r>
              <a:rPr lang="ar-TN" sz="2400" b="1" dirty="0" smtClean="0">
                <a:solidFill>
                  <a:srgbClr val="0000FF"/>
                </a:solidFill>
              </a:rPr>
              <a:t> </a:t>
            </a:r>
            <a:r>
              <a:rPr lang="ar-TN" sz="2400" b="1" dirty="0" smtClean="0"/>
              <a:t>جنوب الصحراء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429073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26632"/>
            <a:ext cx="10364451" cy="1023671"/>
          </a:xfrm>
        </p:spPr>
        <p:txBody>
          <a:bodyPr/>
          <a:lstStyle/>
          <a:p>
            <a:r>
              <a:rPr lang="ar-SA" b="1" dirty="0"/>
              <a:t>الديناميكيات المجتمعية بعد الثورة / </a:t>
            </a:r>
            <a:r>
              <a:rPr lang="ar-TN" b="1" dirty="0">
                <a:solidFill>
                  <a:srgbClr val="0000FF"/>
                </a:solidFill>
              </a:rPr>
              <a:t>المسار</a:t>
            </a:r>
            <a:r>
              <a:rPr lang="ar-SA" b="1" dirty="0">
                <a:solidFill>
                  <a:srgbClr val="0000FF"/>
                </a:solidFill>
              </a:rPr>
              <a:t> النضال</a:t>
            </a:r>
            <a:r>
              <a:rPr lang="ar-TN" b="1" dirty="0">
                <a:solidFill>
                  <a:srgbClr val="0000FF"/>
                </a:solidFill>
              </a:rPr>
              <a:t>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914400" y="1250303"/>
            <a:ext cx="10730204" cy="5299787"/>
          </a:xfrm>
        </p:spPr>
        <p:txBody>
          <a:bodyPr>
            <a:normAutofit fontScale="70000" lnSpcReduction="20000"/>
          </a:bodyPr>
          <a:lstStyle/>
          <a:p>
            <a:pPr marL="0" indent="0" algn="ctr" rtl="1">
              <a:buNone/>
            </a:pPr>
            <a:r>
              <a:rPr lang="ar-TN" sz="2900" b="1" u="sng" dirty="0" smtClean="0">
                <a:solidFill>
                  <a:srgbClr val="C00000"/>
                </a:solidFill>
              </a:rPr>
              <a:t>حصيلة</a:t>
            </a:r>
            <a:r>
              <a:rPr lang="ar-SA" sz="2900" b="1" u="sng" dirty="0" smtClean="0">
                <a:solidFill>
                  <a:srgbClr val="C00000"/>
                </a:solidFill>
              </a:rPr>
              <a:t> </a:t>
            </a:r>
            <a:r>
              <a:rPr lang="ar-TN" sz="2900" b="1" u="sng" dirty="0" smtClean="0">
                <a:solidFill>
                  <a:srgbClr val="C00000"/>
                </a:solidFill>
              </a:rPr>
              <a:t>حملات المناصرة والتضامن بين </a:t>
            </a:r>
            <a:r>
              <a:rPr lang="ar-SA" sz="2900" b="1" u="sng" dirty="0" smtClean="0">
                <a:solidFill>
                  <a:srgbClr val="C00000"/>
                </a:solidFill>
              </a:rPr>
              <a:t>مختلف </a:t>
            </a:r>
            <a:r>
              <a:rPr lang="ar-SA" sz="2900" b="1" u="sng" dirty="0">
                <a:solidFill>
                  <a:srgbClr val="C00000"/>
                </a:solidFill>
              </a:rPr>
              <a:t>الجهات </a:t>
            </a:r>
            <a:r>
              <a:rPr lang="ar-SA" sz="2900" b="1" u="sng" dirty="0" smtClean="0">
                <a:solidFill>
                  <a:srgbClr val="C00000"/>
                </a:solidFill>
              </a:rPr>
              <a:t>الفاعلة</a:t>
            </a:r>
            <a:endParaRPr lang="ar-TN" sz="2900" b="1" u="sng" dirty="0" smtClean="0">
              <a:solidFill>
                <a:srgbClr val="C00000"/>
              </a:solidFill>
            </a:endParaRPr>
          </a:p>
          <a:p>
            <a:pPr marL="0" indent="0" algn="ctr" rtl="1">
              <a:buNone/>
            </a:pPr>
            <a:endParaRPr lang="ar-TN" sz="2900" b="1" u="sng" dirty="0" smtClean="0">
              <a:solidFill>
                <a:srgbClr val="003399"/>
              </a:solidFill>
            </a:endParaRPr>
          </a:p>
          <a:p>
            <a:pPr algn="r" rtl="1"/>
            <a:r>
              <a:rPr lang="ar-SA" sz="2400" b="1" dirty="0" smtClean="0">
                <a:solidFill>
                  <a:srgbClr val="0000FF"/>
                </a:solidFill>
              </a:rPr>
              <a:t>اعتراف</a:t>
            </a:r>
            <a:r>
              <a:rPr lang="ar-SA" sz="2400" b="1" dirty="0" smtClean="0"/>
              <a:t> </a:t>
            </a:r>
            <a:r>
              <a:rPr lang="ar-TN" sz="2400" b="1" dirty="0" smtClean="0"/>
              <a:t>صريح ورسمي بوجود ظاهرة العنصرية من قبل رئيس الحكومة ووزير حقوق الانسان وبعض ممثلي المؤسسات العمومية </a:t>
            </a:r>
          </a:p>
          <a:p>
            <a:pPr algn="r" rtl="1"/>
            <a:endParaRPr lang="ar-TN" sz="2400" b="1" dirty="0" smtClean="0"/>
          </a:p>
          <a:p>
            <a:pPr algn="r" rtl="1"/>
            <a:r>
              <a:rPr lang="ar-TN" sz="2400" b="1" dirty="0" smtClean="0">
                <a:solidFill>
                  <a:srgbClr val="0000FF"/>
                </a:solidFill>
              </a:rPr>
              <a:t>وصول</a:t>
            </a:r>
            <a:r>
              <a:rPr lang="ar-TN" sz="2400" b="1" dirty="0" smtClean="0"/>
              <a:t> صوت الضحايا  الى نواب الشعب وتعهد البرلمان بتكريس الحقوق وتحقيق العدالة من خلال اطار قانوني </a:t>
            </a:r>
          </a:p>
          <a:p>
            <a:pPr algn="r" rtl="1"/>
            <a:endParaRPr lang="ar-TN" sz="2400" b="1" dirty="0"/>
          </a:p>
          <a:p>
            <a:pPr algn="r" rtl="1"/>
            <a:r>
              <a:rPr lang="ar-SA" sz="2400" b="1" dirty="0" smtClean="0">
                <a:solidFill>
                  <a:srgbClr val="0000FF"/>
                </a:solidFill>
              </a:rPr>
              <a:t>مشاركة</a:t>
            </a:r>
            <a:r>
              <a:rPr lang="ar-SA" sz="2400" b="1" dirty="0" smtClean="0"/>
              <a:t> </a:t>
            </a:r>
            <a:r>
              <a:rPr lang="ar-SA" sz="2400" b="1" dirty="0"/>
              <a:t>وسائل ال</a:t>
            </a:r>
            <a:r>
              <a:rPr lang="ar-SA" sz="2400" b="1" dirty="0">
                <a:solidFill>
                  <a:srgbClr val="0000FF"/>
                </a:solidFill>
              </a:rPr>
              <a:t>إعلام</a:t>
            </a:r>
            <a:r>
              <a:rPr lang="ar-SA" sz="2400" b="1" dirty="0"/>
              <a:t> </a:t>
            </a:r>
            <a:r>
              <a:rPr lang="ar-TN" sz="2400" b="1" dirty="0" smtClean="0"/>
              <a:t> ومنصات </a:t>
            </a:r>
            <a:r>
              <a:rPr lang="ar-TN" sz="2400" b="1" dirty="0" smtClean="0">
                <a:solidFill>
                  <a:srgbClr val="0000FF"/>
                </a:solidFill>
              </a:rPr>
              <a:t>التواصل الاجتماعي </a:t>
            </a:r>
            <a:r>
              <a:rPr lang="ar-TN" sz="2400" b="1" dirty="0" smtClean="0"/>
              <a:t>في تسليط الضوء على موضوع في قبع لعقود في طي </a:t>
            </a:r>
            <a:r>
              <a:rPr lang="ar-TN" sz="2400" b="1" dirty="0" smtClean="0">
                <a:solidFill>
                  <a:srgbClr val="0000FF"/>
                </a:solidFill>
              </a:rPr>
              <a:t>الانكار والتعتيم والنسيان  </a:t>
            </a:r>
          </a:p>
          <a:p>
            <a:pPr algn="r" rtl="1"/>
            <a:endParaRPr lang="ar-TN" sz="2400" b="1" dirty="0" smtClean="0"/>
          </a:p>
          <a:p>
            <a:pPr algn="r" rtl="1"/>
            <a:r>
              <a:rPr lang="ar-TN" sz="2400" b="1" dirty="0" smtClean="0"/>
              <a:t>انخراط العديد من النخب في </a:t>
            </a:r>
            <a:r>
              <a:rPr lang="ar-SA" sz="2400" b="1" dirty="0" smtClean="0"/>
              <a:t>الأوساط</a:t>
            </a:r>
            <a:r>
              <a:rPr lang="ar-TN" sz="2400" b="1" dirty="0" smtClean="0"/>
              <a:t> </a:t>
            </a:r>
            <a:r>
              <a:rPr lang="ar-TN" sz="2400" b="1" dirty="0" smtClean="0">
                <a:solidFill>
                  <a:srgbClr val="0000FF"/>
                </a:solidFill>
              </a:rPr>
              <a:t>الحقوقية و</a:t>
            </a:r>
            <a:r>
              <a:rPr lang="ar-SA" sz="2400" b="1" dirty="0" smtClean="0">
                <a:solidFill>
                  <a:srgbClr val="0000FF"/>
                </a:solidFill>
              </a:rPr>
              <a:t>الثقافية </a:t>
            </a:r>
            <a:r>
              <a:rPr lang="ar-SA" sz="2400" b="1" dirty="0">
                <a:solidFill>
                  <a:srgbClr val="0000FF"/>
                </a:solidFill>
              </a:rPr>
              <a:t>والفنية والأكاديمية </a:t>
            </a:r>
            <a:r>
              <a:rPr lang="ar-TN" sz="2400" b="1" dirty="0" smtClean="0"/>
              <a:t>في إدانة الأفعال والاقوال العنصرية </a:t>
            </a:r>
          </a:p>
          <a:p>
            <a:pPr algn="r" rtl="1"/>
            <a:endParaRPr lang="fr-FR" sz="2400" b="1" dirty="0"/>
          </a:p>
          <a:p>
            <a:pPr algn="r" rtl="1"/>
            <a:r>
              <a:rPr lang="fr-FR" sz="2400" b="1" dirty="0"/>
              <a:t> </a:t>
            </a:r>
            <a:r>
              <a:rPr lang="ar-TN" sz="2400" b="1" dirty="0" smtClean="0"/>
              <a:t>مبادرة </a:t>
            </a:r>
            <a:r>
              <a:rPr lang="ar-TN" sz="2400" b="1" dirty="0" smtClean="0">
                <a:solidFill>
                  <a:srgbClr val="0000FF"/>
                </a:solidFill>
              </a:rPr>
              <a:t>الضحايا</a:t>
            </a:r>
            <a:r>
              <a:rPr lang="ar-TN" sz="2400" b="1" dirty="0" smtClean="0"/>
              <a:t> برفض التمييز والاعلام به و</a:t>
            </a:r>
            <a:r>
              <a:rPr lang="ar-TN" sz="2400" b="1" dirty="0" smtClean="0">
                <a:solidFill>
                  <a:srgbClr val="0000FF"/>
                </a:solidFill>
              </a:rPr>
              <a:t>التشهير </a:t>
            </a:r>
            <a:r>
              <a:rPr lang="ar-TN" sz="2400" b="1" dirty="0" smtClean="0"/>
              <a:t>بمن يمارسه ضدهم والمطالبة بالردع القانوني</a:t>
            </a:r>
          </a:p>
          <a:p>
            <a:pPr marL="0" indent="0" algn="r" rtl="1">
              <a:buNone/>
            </a:pPr>
            <a:endParaRPr lang="ar-TN" sz="2400" b="1" dirty="0" smtClean="0"/>
          </a:p>
          <a:p>
            <a:pPr algn="r" rtl="1"/>
            <a:r>
              <a:rPr lang="ar-TN" sz="2400" b="1" dirty="0" err="1" smtClean="0"/>
              <a:t>يقضة</a:t>
            </a:r>
            <a:r>
              <a:rPr lang="ar-TN" sz="2400" b="1" dirty="0" smtClean="0"/>
              <a:t> المجتمع حول الهوية الافريقية المغيبة لدى المجتمع واهمية تمثلها والاستفادة منها لمناهضة التمييز على أساس اللون والاصل القومي 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260002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3149" y="373224"/>
            <a:ext cx="10364451" cy="905070"/>
          </a:xfrm>
        </p:spPr>
        <p:txBody>
          <a:bodyPr/>
          <a:lstStyle/>
          <a:p>
            <a:r>
              <a:rPr lang="ar-SA" b="1" dirty="0"/>
              <a:t>الديناميكيات المجتمعية بعد الثورة / </a:t>
            </a:r>
            <a:r>
              <a:rPr lang="ar-TN" b="1" dirty="0">
                <a:solidFill>
                  <a:srgbClr val="0000FF"/>
                </a:solidFill>
              </a:rPr>
              <a:t>المسار</a:t>
            </a:r>
            <a:r>
              <a:rPr lang="ar-SA" b="1" dirty="0">
                <a:solidFill>
                  <a:srgbClr val="0000FF"/>
                </a:solidFill>
              </a:rPr>
              <a:t> النضال</a:t>
            </a:r>
            <a:r>
              <a:rPr lang="ar-TN" b="1" dirty="0">
                <a:solidFill>
                  <a:srgbClr val="0000FF"/>
                </a:solidFill>
              </a:rPr>
              <a:t>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913774" y="1278294"/>
            <a:ext cx="10363826" cy="5514392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TN" sz="2400" b="1" u="sng" dirty="0" smtClean="0">
                <a:solidFill>
                  <a:srgbClr val="C00000"/>
                </a:solidFill>
              </a:rPr>
              <a:t>ماذا حققت حملات مناهضة التمييز العنصري؟ </a:t>
            </a:r>
          </a:p>
          <a:p>
            <a:pPr algn="r" rtl="1"/>
            <a:r>
              <a:rPr lang="ar-TN" b="1" dirty="0" smtClean="0"/>
              <a:t>اص</a:t>
            </a:r>
            <a:r>
              <a:rPr lang="ar-SA" b="1" dirty="0" smtClean="0"/>
              <a:t>د</a:t>
            </a:r>
            <a:r>
              <a:rPr lang="ar-TN" b="1" dirty="0" smtClean="0"/>
              <a:t>ار</a:t>
            </a:r>
            <a:r>
              <a:rPr lang="ar-SA" b="1" dirty="0" smtClean="0"/>
              <a:t> </a:t>
            </a:r>
            <a:r>
              <a:rPr lang="ar-SA" b="1" dirty="0"/>
              <a:t>قانون شامل </a:t>
            </a:r>
            <a:r>
              <a:rPr lang="ar-TN" b="1" dirty="0" smtClean="0"/>
              <a:t>للقضاء على </a:t>
            </a:r>
            <a:r>
              <a:rPr lang="ar-SA" b="1" dirty="0" smtClean="0"/>
              <a:t> </a:t>
            </a:r>
            <a:r>
              <a:rPr lang="ar-SA" b="1" dirty="0"/>
              <a:t>جميع </a:t>
            </a:r>
            <a:r>
              <a:rPr lang="ar-SA" b="1" dirty="0" smtClean="0"/>
              <a:t>أشكال</a:t>
            </a:r>
            <a:r>
              <a:rPr lang="ar-TN" b="1" dirty="0" smtClean="0"/>
              <a:t> التمييز </a:t>
            </a:r>
            <a:r>
              <a:rPr lang="ar-SA" b="1" dirty="0" smtClean="0"/>
              <a:t>العنصري</a:t>
            </a:r>
            <a:r>
              <a:rPr lang="ar-TN" b="1" dirty="0" smtClean="0"/>
              <a:t> : </a:t>
            </a:r>
            <a:r>
              <a:rPr lang="ar-SA" b="1" dirty="0" smtClean="0">
                <a:solidFill>
                  <a:srgbClr val="0000FF"/>
                </a:solidFill>
              </a:rPr>
              <a:t>القانون </a:t>
            </a:r>
            <a:r>
              <a:rPr lang="ar-TN" b="1" dirty="0" smtClean="0">
                <a:solidFill>
                  <a:srgbClr val="0000FF"/>
                </a:solidFill>
              </a:rPr>
              <a:t>الأساسي عدد</a:t>
            </a:r>
            <a:r>
              <a:rPr lang="ar-SA" b="1" dirty="0" smtClean="0">
                <a:solidFill>
                  <a:srgbClr val="0000FF"/>
                </a:solidFill>
              </a:rPr>
              <a:t> </a:t>
            </a:r>
            <a:r>
              <a:rPr lang="ar-SA" b="1" dirty="0">
                <a:solidFill>
                  <a:srgbClr val="0000FF"/>
                </a:solidFill>
              </a:rPr>
              <a:t>50 بتاريخ 23 أكتوبر </a:t>
            </a:r>
            <a:r>
              <a:rPr lang="ar-SA" b="1" dirty="0" smtClean="0">
                <a:solidFill>
                  <a:srgbClr val="0000FF"/>
                </a:solidFill>
              </a:rPr>
              <a:t>2018</a:t>
            </a:r>
            <a:r>
              <a:rPr lang="ar-TN" b="1" dirty="0" smtClean="0">
                <a:solidFill>
                  <a:srgbClr val="0000FF"/>
                </a:solidFill>
              </a:rPr>
              <a:t>.</a:t>
            </a:r>
          </a:p>
          <a:p>
            <a:pPr marL="0" indent="0" algn="r" rtl="1">
              <a:buNone/>
            </a:pPr>
            <a:endParaRPr lang="ar-TN" b="1" dirty="0"/>
          </a:p>
          <a:p>
            <a:pPr algn="r" rtl="1"/>
            <a:r>
              <a:rPr lang="ar-SA" b="1" dirty="0" smtClean="0"/>
              <a:t> </a:t>
            </a:r>
            <a:r>
              <a:rPr lang="ar-TN" b="1" dirty="0" smtClean="0"/>
              <a:t>تضامن واسع بين </a:t>
            </a:r>
            <a:r>
              <a:rPr lang="ar-TN" b="1" dirty="0" smtClean="0">
                <a:solidFill>
                  <a:srgbClr val="0000FF"/>
                </a:solidFill>
              </a:rPr>
              <a:t>طيف مجتمعي متنوع</a:t>
            </a:r>
            <a:r>
              <a:rPr lang="ar-TN" b="1" dirty="0" smtClean="0"/>
              <a:t>، </a:t>
            </a:r>
            <a:r>
              <a:rPr lang="ar-SA" b="1" dirty="0" smtClean="0"/>
              <a:t>ضحايا العنصرية</a:t>
            </a:r>
            <a:r>
              <a:rPr lang="ar-TN" b="1" dirty="0" smtClean="0"/>
              <a:t>، </a:t>
            </a:r>
            <a:r>
              <a:rPr lang="ar-SA" b="1" dirty="0" smtClean="0"/>
              <a:t>برلمانيين، </a:t>
            </a:r>
            <a:r>
              <a:rPr lang="ar-TN" b="1" dirty="0" smtClean="0"/>
              <a:t>نشطاء </a:t>
            </a:r>
            <a:r>
              <a:rPr lang="ar-SA" b="1" dirty="0" smtClean="0"/>
              <a:t>مجتمع المدني، </a:t>
            </a:r>
            <a:r>
              <a:rPr lang="ar-TN" b="1" dirty="0" smtClean="0"/>
              <a:t>سياسيين، </a:t>
            </a:r>
            <a:r>
              <a:rPr lang="ar-SA" b="1" dirty="0" smtClean="0"/>
              <a:t>اعلام</a:t>
            </a:r>
            <a:r>
              <a:rPr lang="ar-TN" b="1" dirty="0" err="1" smtClean="0"/>
              <a:t>يين</a:t>
            </a:r>
            <a:r>
              <a:rPr lang="ar-SA" b="1" dirty="0" smtClean="0"/>
              <a:t>، محامين، </a:t>
            </a:r>
            <a:r>
              <a:rPr lang="ar-TN" b="1" dirty="0" smtClean="0"/>
              <a:t> </a:t>
            </a:r>
            <a:r>
              <a:rPr lang="ar-SA" b="1" dirty="0" smtClean="0"/>
              <a:t>فنانين، </a:t>
            </a:r>
            <a:r>
              <a:rPr lang="ar-TN" b="1" dirty="0" smtClean="0"/>
              <a:t>مسرحيين، أساتذة جامعيين، علماء اجتماع ، ممثلي الهيئات الدينية وممثلي </a:t>
            </a:r>
            <a:r>
              <a:rPr lang="ar-TN" b="1" dirty="0" err="1" smtClean="0">
                <a:solidFill>
                  <a:srgbClr val="0000FF"/>
                </a:solidFill>
              </a:rPr>
              <a:t>الافارقة</a:t>
            </a:r>
            <a:r>
              <a:rPr lang="ar-TN" b="1" dirty="0" smtClean="0">
                <a:solidFill>
                  <a:srgbClr val="0000FF"/>
                </a:solidFill>
              </a:rPr>
              <a:t> جنوب الصحراء</a:t>
            </a:r>
            <a:r>
              <a:rPr lang="ar-TN" b="1" dirty="0" smtClean="0"/>
              <a:t>.</a:t>
            </a:r>
          </a:p>
          <a:p>
            <a:pPr algn="r" rtl="1"/>
            <a:endParaRPr lang="ar-TN" b="1" dirty="0" smtClean="0"/>
          </a:p>
          <a:p>
            <a:pPr algn="r" rtl="1"/>
            <a:r>
              <a:rPr lang="ar-TN" b="1" dirty="0" smtClean="0">
                <a:solidFill>
                  <a:srgbClr val="0000FF"/>
                </a:solidFill>
              </a:rPr>
              <a:t>دعم كامل </a:t>
            </a:r>
            <a:r>
              <a:rPr lang="ar-TN" b="1" dirty="0" smtClean="0"/>
              <a:t>من قبل </a:t>
            </a:r>
            <a:r>
              <a:rPr lang="ar-SA" b="1" dirty="0" smtClean="0"/>
              <a:t>المنظمات ا</a:t>
            </a:r>
            <a:r>
              <a:rPr lang="ar-TN" b="1" dirty="0" smtClean="0"/>
              <a:t>الدولي</a:t>
            </a:r>
            <a:r>
              <a:rPr lang="ar-SA" b="1" dirty="0" smtClean="0"/>
              <a:t>ة</a:t>
            </a:r>
            <a:r>
              <a:rPr lang="ar-TN" b="1" dirty="0" smtClean="0"/>
              <a:t>المقيمة في تونس وعلى راسها المفوضية السامية لحقوق الانسان </a:t>
            </a:r>
            <a:r>
              <a:rPr lang="fr-FR" b="1" dirty="0" smtClean="0">
                <a:solidFill>
                  <a:srgbClr val="0000FF"/>
                </a:solidFill>
              </a:rPr>
              <a:t>HCDH – </a:t>
            </a:r>
            <a:r>
              <a:rPr lang="fr-FR" b="1" dirty="0" err="1" smtClean="0">
                <a:solidFill>
                  <a:srgbClr val="0000FF"/>
                </a:solidFill>
              </a:rPr>
              <a:t>hcr</a:t>
            </a:r>
            <a:r>
              <a:rPr lang="fr-FR" b="1" dirty="0" smtClean="0"/>
              <a:t> – </a:t>
            </a:r>
            <a:r>
              <a:rPr lang="fr-FR" b="1" dirty="0" err="1" smtClean="0">
                <a:solidFill>
                  <a:srgbClr val="0000FF"/>
                </a:solidFill>
              </a:rPr>
              <a:t>oim</a:t>
            </a:r>
            <a:r>
              <a:rPr lang="ar-TN" b="1" dirty="0"/>
              <a:t> </a:t>
            </a:r>
            <a:r>
              <a:rPr lang="ar-TN" b="1" dirty="0" smtClean="0">
                <a:solidFill>
                  <a:srgbClr val="0000FF"/>
                </a:solidFill>
              </a:rPr>
              <a:t>والمنظمات غير الحكومية</a:t>
            </a:r>
            <a:r>
              <a:rPr lang="ar-TN" b="1" dirty="0" smtClean="0"/>
              <a:t>.</a:t>
            </a:r>
            <a:endParaRPr lang="fr-FR" b="1" dirty="0" smtClean="0"/>
          </a:p>
          <a:p>
            <a:pPr algn="r" rtl="1"/>
            <a:endParaRPr lang="fr-FR" b="1" dirty="0"/>
          </a:p>
          <a:p>
            <a:pPr algn="r" rtl="1"/>
            <a:r>
              <a:rPr lang="ar-SA" b="1" dirty="0" smtClean="0"/>
              <a:t>تصنيف </a:t>
            </a:r>
            <a:r>
              <a:rPr lang="ar-SA" b="1" dirty="0"/>
              <a:t>تونس كأول دولة عربية وثاني دولة أفريقية تخطو خطوة نحو الاعتراف والعدالة وإعادة التأهيل للضحايا ، </a:t>
            </a:r>
            <a:r>
              <a:rPr lang="ar-TN" b="1" dirty="0" smtClean="0"/>
              <a:t>وتصدر قانون يعتبر العنصرية جريمة تستوجب الردع وظاهرة اجتماعية تستوجب المعالجة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629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3775" y="345234"/>
            <a:ext cx="10364451" cy="1045028"/>
          </a:xfrm>
        </p:spPr>
        <p:txBody>
          <a:bodyPr/>
          <a:lstStyle/>
          <a:p>
            <a:r>
              <a:rPr lang="ar-SA" b="1" dirty="0"/>
              <a:t>الديناميكيات المجتمعية بعد الثورة / </a:t>
            </a:r>
            <a:r>
              <a:rPr lang="ar-TN" b="1" dirty="0">
                <a:solidFill>
                  <a:srgbClr val="0000FF"/>
                </a:solidFill>
              </a:rPr>
              <a:t>المسار</a:t>
            </a:r>
            <a:r>
              <a:rPr lang="ar-SA" b="1" dirty="0">
                <a:solidFill>
                  <a:srgbClr val="0000FF"/>
                </a:solidFill>
              </a:rPr>
              <a:t> النضال</a:t>
            </a:r>
            <a:r>
              <a:rPr lang="ar-TN" b="1" dirty="0">
                <a:solidFill>
                  <a:srgbClr val="0000FF"/>
                </a:solidFill>
              </a:rPr>
              <a:t>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913774" y="1483567"/>
            <a:ext cx="10363826" cy="5029199"/>
          </a:xfrm>
        </p:spPr>
        <p:txBody>
          <a:bodyPr>
            <a:noAutofit/>
          </a:bodyPr>
          <a:lstStyle/>
          <a:p>
            <a:pPr algn="r" rtl="1"/>
            <a:r>
              <a:rPr lang="ar-TN" sz="2400" b="1" dirty="0" smtClean="0"/>
              <a:t>اعتماد مقاربة </a:t>
            </a:r>
            <a:r>
              <a:rPr lang="ar-TN" sz="2400" b="1" dirty="0" smtClean="0">
                <a:solidFill>
                  <a:srgbClr val="0000FF"/>
                </a:solidFill>
              </a:rPr>
              <a:t>تشاركية</a:t>
            </a:r>
            <a:r>
              <a:rPr lang="ar-TN" sz="2400" b="1" dirty="0" smtClean="0"/>
              <a:t> من الفكرة الى الصياغة الى النقاش حتى تمت المصادقة </a:t>
            </a:r>
            <a:endParaRPr lang="ar-TN" sz="2400" b="1" dirty="0"/>
          </a:p>
          <a:p>
            <a:pPr algn="r" rtl="1"/>
            <a:r>
              <a:rPr lang="ar-TN" sz="2400" b="1" dirty="0" smtClean="0"/>
              <a:t>قانون ترجم </a:t>
            </a:r>
            <a:r>
              <a:rPr lang="ar-TN" sz="2400" b="1" dirty="0" smtClean="0">
                <a:solidFill>
                  <a:srgbClr val="0000FF"/>
                </a:solidFill>
              </a:rPr>
              <a:t>أصوات</a:t>
            </a:r>
            <a:r>
              <a:rPr lang="ar-TN" sz="2400" b="1" dirty="0" smtClean="0"/>
              <a:t> المجتمع الى </a:t>
            </a:r>
            <a:r>
              <a:rPr lang="ar-TN" sz="2400" b="1" dirty="0" smtClean="0">
                <a:solidFill>
                  <a:srgbClr val="0000FF"/>
                </a:solidFill>
              </a:rPr>
              <a:t>تصويت</a:t>
            </a:r>
            <a:r>
              <a:rPr lang="ar-TN" sz="2400" b="1" dirty="0" smtClean="0"/>
              <a:t> في البرلمان (131 صوت)</a:t>
            </a:r>
          </a:p>
          <a:p>
            <a:pPr algn="r" rtl="1"/>
            <a:r>
              <a:rPr lang="ar-SA" sz="2400" b="1" dirty="0" smtClean="0"/>
              <a:t>قانون </a:t>
            </a:r>
            <a:r>
              <a:rPr lang="ar-SA" sz="2400" b="1" dirty="0">
                <a:solidFill>
                  <a:srgbClr val="0000FF"/>
                </a:solidFill>
              </a:rPr>
              <a:t>شامل</a:t>
            </a:r>
            <a:r>
              <a:rPr lang="ar-SA" sz="2400" b="1" dirty="0"/>
              <a:t> </a:t>
            </a:r>
            <a:r>
              <a:rPr lang="ar-TN" sz="2400" b="1" dirty="0" smtClean="0"/>
              <a:t>يرتكز على ستة أعمدة  أساسية: </a:t>
            </a:r>
            <a:r>
              <a:rPr lang="ar-SA" sz="2400" b="1" dirty="0" smtClean="0"/>
              <a:t> </a:t>
            </a:r>
            <a:endParaRPr lang="ar-TN" sz="2400" b="1" dirty="0" smtClean="0"/>
          </a:p>
          <a:p>
            <a:pPr marL="457200" indent="-457200" algn="r" rtl="1">
              <a:buFont typeface="+mj-lt"/>
              <a:buAutoNum type="arabicPeriod"/>
            </a:pPr>
            <a:r>
              <a:rPr lang="ar-SA" sz="2400" u="sng" dirty="0" smtClean="0"/>
              <a:t>تعريف </a:t>
            </a:r>
            <a:r>
              <a:rPr lang="ar-SA" sz="2400" u="sng" dirty="0"/>
              <a:t>الجريمة </a:t>
            </a:r>
            <a:r>
              <a:rPr lang="ar-SA" sz="2400" u="sng" dirty="0" smtClean="0"/>
              <a:t>العنصرية</a:t>
            </a:r>
            <a:r>
              <a:rPr lang="ar-TN" sz="2400" u="sng" dirty="0" smtClean="0"/>
              <a:t>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TN" sz="2400" u="sng" dirty="0" smtClean="0"/>
              <a:t>الوقاية والحماية والاحاطة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TN" sz="2400" u="sng" dirty="0" smtClean="0"/>
              <a:t>التعويض وجبر الضرر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sz="2400" u="sng" dirty="0" smtClean="0"/>
              <a:t>الردع </a:t>
            </a:r>
            <a:r>
              <a:rPr lang="ar-SA" sz="2400" u="sng" dirty="0"/>
              <a:t>الجنائي أو التأديبي </a:t>
            </a:r>
            <a:endParaRPr lang="ar-TN" sz="2400" u="sng" dirty="0" smtClean="0"/>
          </a:p>
          <a:p>
            <a:pPr marL="457200" indent="-457200" algn="r" rtl="1">
              <a:buFont typeface="+mj-lt"/>
              <a:buAutoNum type="arabicPeriod"/>
            </a:pPr>
            <a:r>
              <a:rPr lang="ar-TN" sz="2400" u="sng" dirty="0" smtClean="0"/>
              <a:t>حالات الاستضعاف والهشاشة وتشديد العقوبة 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sz="2400" u="sng" dirty="0" smtClean="0"/>
              <a:t> </a:t>
            </a:r>
            <a:r>
              <a:rPr lang="ar-SA" sz="2400" u="sng" dirty="0"/>
              <a:t>اللجنة </a:t>
            </a:r>
            <a:r>
              <a:rPr lang="ar-SA" sz="2400" u="sng" dirty="0" smtClean="0"/>
              <a:t>الوطنية</a:t>
            </a:r>
            <a:r>
              <a:rPr lang="ar-TN" sz="2400" u="sng" dirty="0" smtClean="0"/>
              <a:t> لمكافحة التمييز العنصري </a:t>
            </a:r>
            <a:endParaRPr lang="fr-FR" sz="2400" u="sng" dirty="0"/>
          </a:p>
        </p:txBody>
      </p:sp>
    </p:spTree>
    <p:extLst>
      <p:ext uri="{BB962C8B-B14F-4D97-AF65-F5344CB8AC3E}">
        <p14:creationId xmlns:p14="http://schemas.microsoft.com/office/powerpoint/2010/main" val="266139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nds dans l’eau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TM04033925[[fn=Ronds dans l’eau]]</Template>
  <TotalTime>316</TotalTime>
  <Words>1057</Words>
  <Application>Microsoft Office PowerPoint</Application>
  <PresentationFormat>Grand écran</PresentationFormat>
  <Paragraphs>141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1" baseType="lpstr">
      <vt:lpstr>Arial</vt:lpstr>
      <vt:lpstr>Times New Roman</vt:lpstr>
      <vt:lpstr>Tw Cen MT</vt:lpstr>
      <vt:lpstr>Wingdings</vt:lpstr>
      <vt:lpstr>Ronds dans l’eau</vt:lpstr>
      <vt:lpstr>الاجتماع الإقليمي للشرق الأوسط  بشان العقد الدولي للمنحدرين من اصل افريقي 31 أكتوبر الى 1 نوفمبر 2022  </vt:lpstr>
      <vt:lpstr>التجربة التونسية في مجال مناهضة التمييز العنصري </vt:lpstr>
      <vt:lpstr>السياقات التاريخية : القانوني-السياسي-المجتمعي </vt:lpstr>
      <vt:lpstr>النسيج المجتمعي التونسي </vt:lpstr>
      <vt:lpstr>أشكال وانماط العنصرية في تونس  </vt:lpstr>
      <vt:lpstr>الديناميكيات المجتمعية بعد الثورة / المسار النضالي</vt:lpstr>
      <vt:lpstr>الديناميكيات المجتمعية بعد الثورة / المسار النضالي</vt:lpstr>
      <vt:lpstr>الديناميكيات المجتمعية بعد الثورة / المسار النضالي</vt:lpstr>
      <vt:lpstr>الديناميكيات المجتمعية بعد الثورة / المسار النضالي</vt:lpstr>
      <vt:lpstr>مكونات القانون القضاء على كافة اشكال التمييز العنصري</vt:lpstr>
      <vt:lpstr>تحديات تطبيق بنود عقد عشرية الاشخاص المنحدرين من أصول افريقية </vt:lpstr>
      <vt:lpstr>تحديات تطبيق بنود عقد عشرية الاشخاص المنحدرين من أصول افريقية </vt:lpstr>
      <vt:lpstr>تحديات تطبيق بنود عقد عشرية الاشخاص المنحدرين من أصول افريقية </vt:lpstr>
      <vt:lpstr>تحديات تطبيق بنود عقد عشرية الاشخاص المنحدرين من أصول افريقية </vt:lpstr>
      <vt:lpstr>Présentation PowerPoint</vt:lpstr>
      <vt:lpstr>مع الشكر على المتابعة والانتباه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حلقة نقاش: "الاعتراف" وتبادل الممارسات الجيدة لتعزيز المساواة ومكافحة العنصرية</dc:title>
  <dc:creator>user</dc:creator>
  <cp:lastModifiedBy>user</cp:lastModifiedBy>
  <cp:revision>51</cp:revision>
  <dcterms:created xsi:type="dcterms:W3CDTF">2022-10-30T05:32:51Z</dcterms:created>
  <dcterms:modified xsi:type="dcterms:W3CDTF">2022-10-31T06:10:47Z</dcterms:modified>
</cp:coreProperties>
</file>