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7" r:id="rId4"/>
    <p:sldId id="264" r:id="rId5"/>
    <p:sldId id="258" r:id="rId6"/>
    <p:sldId id="261" r:id="rId7"/>
    <p:sldId id="263" r:id="rId8"/>
    <p:sldId id="265" r:id="rId9"/>
    <p:sldId id="267" r:id="rId10"/>
    <p:sldId id="262"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39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T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TT"/>
          </a:p>
        </p:txBody>
      </p:sp>
      <p:sp>
        <p:nvSpPr>
          <p:cNvPr id="4" name="Date Placeholder 3"/>
          <p:cNvSpPr>
            <a:spLocks noGrp="1"/>
          </p:cNvSpPr>
          <p:nvPr>
            <p:ph type="dt" sz="half" idx="10"/>
          </p:nvPr>
        </p:nvSpPr>
        <p:spPr/>
        <p:txBody>
          <a:bodyPr/>
          <a:lstStyle/>
          <a:p>
            <a:fld id="{832D96F0-1D5D-4EDD-A33F-F2736FF88F47}" type="datetimeFigureOut">
              <a:rPr lang="en-TT" smtClean="0"/>
              <a:t>03/05/2023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190267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Date Placeholder 3"/>
          <p:cNvSpPr>
            <a:spLocks noGrp="1"/>
          </p:cNvSpPr>
          <p:nvPr>
            <p:ph type="dt" sz="half" idx="10"/>
          </p:nvPr>
        </p:nvSpPr>
        <p:spPr/>
        <p:txBody>
          <a:bodyPr/>
          <a:lstStyle/>
          <a:p>
            <a:fld id="{832D96F0-1D5D-4EDD-A33F-F2736FF88F47}" type="datetimeFigureOut">
              <a:rPr lang="en-TT" smtClean="0"/>
              <a:t>03/05/2023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101022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T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Date Placeholder 3"/>
          <p:cNvSpPr>
            <a:spLocks noGrp="1"/>
          </p:cNvSpPr>
          <p:nvPr>
            <p:ph type="dt" sz="half" idx="10"/>
          </p:nvPr>
        </p:nvSpPr>
        <p:spPr/>
        <p:txBody>
          <a:bodyPr/>
          <a:lstStyle/>
          <a:p>
            <a:fld id="{832D96F0-1D5D-4EDD-A33F-F2736FF88F47}" type="datetimeFigureOut">
              <a:rPr lang="en-TT" smtClean="0"/>
              <a:t>03/05/2023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335259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2" hasCustomPrompt="1"/>
          </p:nvPr>
        </p:nvSpPr>
        <p:spPr>
          <a:xfrm>
            <a:off x="754914" y="2426551"/>
            <a:ext cx="10735192" cy="432048"/>
          </a:xfrm>
          <a:prstGeom prst="rect">
            <a:avLst/>
          </a:prstGeom>
        </p:spPr>
        <p:txBody>
          <a:bodyPr anchor="ctr"/>
          <a:lstStyle>
            <a:lvl1pPr marL="0" indent="0" algn="l">
              <a:buNone/>
              <a:defRPr sz="1800" b="0" baseline="0">
                <a:solidFill>
                  <a:schemeClr val="tx1">
                    <a:lumMod val="75000"/>
                    <a:lumOff val="25000"/>
                  </a:schemeClr>
                </a:solidFill>
                <a:effectLst/>
                <a:latin typeface="Arial" panose="020B0604020202020204" pitchFamily="34" charset="0"/>
                <a:ea typeface="+mj-ea"/>
                <a:cs typeface="Arial" pitchFamily="34" charset="0"/>
              </a:defRPr>
            </a:lvl1pPr>
          </a:lstStyle>
          <a:p>
            <a:pPr lvl="0"/>
            <a:r>
              <a:rPr lang="en-US" altLang="ko-KR" dirty="0"/>
              <a:t>Insert your subtitle here</a:t>
            </a:r>
          </a:p>
        </p:txBody>
      </p:sp>
      <p:sp>
        <p:nvSpPr>
          <p:cNvPr id="4" name="Title Placeholder 1"/>
          <p:cNvSpPr>
            <a:spLocks noGrp="1"/>
          </p:cNvSpPr>
          <p:nvPr>
            <p:ph type="title" hasCustomPrompt="1"/>
          </p:nvPr>
        </p:nvSpPr>
        <p:spPr>
          <a:xfrm>
            <a:off x="754914" y="797448"/>
            <a:ext cx="10735192" cy="1554514"/>
          </a:xfrm>
          <a:prstGeom prst="rect">
            <a:avLst/>
          </a:prstGeom>
        </p:spPr>
        <p:txBody>
          <a:bodyPr vert="horz" lIns="91440" tIns="45720" rIns="91440" bIns="45720" rtlCol="0" anchor="ctr">
            <a:noAutofit/>
          </a:bodyPr>
          <a:lstStyle>
            <a:lvl1pPr algn="l">
              <a:defRPr sz="5400">
                <a:solidFill>
                  <a:schemeClr val="tx1">
                    <a:lumMod val="85000"/>
                    <a:lumOff val="15000"/>
                  </a:schemeClr>
                </a:solidFill>
              </a:defRPr>
            </a:lvl1pPr>
          </a:lstStyle>
          <a:p>
            <a:r>
              <a:rPr lang="en-US" dirty="0"/>
              <a:t>Click</a:t>
            </a:r>
            <a:br>
              <a:rPr lang="en-US" dirty="0"/>
            </a:br>
            <a:r>
              <a:rPr lang="en-US" dirty="0"/>
              <a:t>to edit title</a:t>
            </a:r>
          </a:p>
        </p:txBody>
      </p:sp>
    </p:spTree>
    <p:extLst>
      <p:ext uri="{BB962C8B-B14F-4D97-AF65-F5344CB8AC3E}">
        <p14:creationId xmlns:p14="http://schemas.microsoft.com/office/powerpoint/2010/main" val="1250201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s slide layout">
    <p:bg>
      <p:bgPr>
        <a:solidFill>
          <a:schemeClr val="bg1"/>
        </a:solidFill>
        <a:effectLst/>
      </p:bgPr>
    </p:bg>
    <p:spTree>
      <p:nvGrpSpPr>
        <p:cNvPr id="1" name=""/>
        <p:cNvGrpSpPr/>
        <p:nvPr/>
      </p:nvGrpSpPr>
      <p:grpSpPr>
        <a:xfrm>
          <a:off x="0" y="0"/>
          <a:ext cx="0" cy="0"/>
          <a:chOff x="0" y="0"/>
          <a:chExt cx="0" cy="0"/>
        </a:xfrm>
      </p:grpSpPr>
      <p:sp>
        <p:nvSpPr>
          <p:cNvPr id="17" name="Freeform 16"/>
          <p:cNvSpPr/>
          <p:nvPr userDrawn="1"/>
        </p:nvSpPr>
        <p:spPr>
          <a:xfrm>
            <a:off x="0" y="227675"/>
            <a:ext cx="10768264" cy="898628"/>
          </a:xfrm>
          <a:custGeom>
            <a:avLst/>
            <a:gdLst>
              <a:gd name="connsiteX0" fmla="*/ 0 w 10768264"/>
              <a:gd name="connsiteY0" fmla="*/ 0 h 898628"/>
              <a:gd name="connsiteX1" fmla="*/ 10318950 w 10768264"/>
              <a:gd name="connsiteY1" fmla="*/ 0 h 898628"/>
              <a:gd name="connsiteX2" fmla="*/ 10768264 w 10768264"/>
              <a:gd name="connsiteY2" fmla="*/ 449314 h 898628"/>
              <a:gd name="connsiteX3" fmla="*/ 10768263 w 10768264"/>
              <a:gd name="connsiteY3" fmla="*/ 449314 h 898628"/>
              <a:gd name="connsiteX4" fmla="*/ 10318949 w 10768264"/>
              <a:gd name="connsiteY4" fmla="*/ 898628 h 898628"/>
              <a:gd name="connsiteX5" fmla="*/ 0 w 10768264"/>
              <a:gd name="connsiteY5" fmla="*/ 898627 h 89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8264" h="898628">
                <a:moveTo>
                  <a:pt x="0" y="0"/>
                </a:moveTo>
                <a:lnTo>
                  <a:pt x="10318950" y="0"/>
                </a:lnTo>
                <a:cubicBezTo>
                  <a:pt x="10567099" y="0"/>
                  <a:pt x="10768264" y="201165"/>
                  <a:pt x="10768264" y="449314"/>
                </a:cubicBezTo>
                <a:lnTo>
                  <a:pt x="10768263" y="449314"/>
                </a:lnTo>
                <a:cubicBezTo>
                  <a:pt x="10768263" y="697463"/>
                  <a:pt x="10567098" y="898628"/>
                  <a:pt x="10318949" y="898628"/>
                </a:cubicBezTo>
                <a:lnTo>
                  <a:pt x="0" y="89862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ext Placeholder 9"/>
          <p:cNvSpPr>
            <a:spLocks noGrp="1"/>
          </p:cNvSpPr>
          <p:nvPr>
            <p:ph type="body" sz="quarter" idx="10" hasCustomPrompt="1"/>
          </p:nvPr>
        </p:nvSpPr>
        <p:spPr>
          <a:xfrm>
            <a:off x="323528" y="314867"/>
            <a:ext cx="11573197" cy="724247"/>
          </a:xfrm>
          <a:prstGeom prst="rect">
            <a:avLst/>
          </a:prstGeom>
        </p:spPr>
        <p:txBody>
          <a:bodyPr anchor="ctr"/>
          <a:lstStyle>
            <a:lvl1pPr marL="0" indent="0" algn="l">
              <a:buNone/>
              <a:defRPr sz="5400" b="0" baseline="0">
                <a:solidFill>
                  <a:schemeClr val="bg1"/>
                </a:solidFill>
                <a:latin typeface="+mj-lt"/>
                <a:cs typeface="Arial" pitchFamily="34" charset="0"/>
              </a:defRPr>
            </a:lvl1pPr>
          </a:lstStyle>
          <a:p>
            <a:pPr lvl="0"/>
            <a:r>
              <a:rPr lang="en-US" altLang="ko-KR" dirty="0"/>
              <a:t>BASIC LAYOUT</a:t>
            </a:r>
          </a:p>
        </p:txBody>
      </p:sp>
      <p:sp>
        <p:nvSpPr>
          <p:cNvPr id="3" name="Rectangle 2"/>
          <p:cNvSpPr/>
          <p:nvPr userDrawn="1"/>
        </p:nvSpPr>
        <p:spPr>
          <a:xfrm>
            <a:off x="0" y="6539023"/>
            <a:ext cx="12192000" cy="3189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userDrawn="1"/>
        </p:nvSpPr>
        <p:spPr>
          <a:xfrm>
            <a:off x="11417960" y="227676"/>
            <a:ext cx="774040" cy="898626"/>
          </a:xfrm>
          <a:custGeom>
            <a:avLst/>
            <a:gdLst>
              <a:gd name="connsiteX0" fmla="*/ 449314 w 774040"/>
              <a:gd name="connsiteY0" fmla="*/ 0 h 898626"/>
              <a:gd name="connsiteX1" fmla="*/ 774040 w 774040"/>
              <a:gd name="connsiteY1" fmla="*/ 0 h 898626"/>
              <a:gd name="connsiteX2" fmla="*/ 774040 w 774040"/>
              <a:gd name="connsiteY2" fmla="*/ 898626 h 898626"/>
              <a:gd name="connsiteX3" fmla="*/ 449314 w 774040"/>
              <a:gd name="connsiteY3" fmla="*/ 898626 h 898626"/>
              <a:gd name="connsiteX4" fmla="*/ 9128 w 774040"/>
              <a:gd name="connsiteY4" fmla="*/ 539865 h 898626"/>
              <a:gd name="connsiteX5" fmla="*/ 0 w 774040"/>
              <a:gd name="connsiteY5" fmla="*/ 449314 h 898626"/>
              <a:gd name="connsiteX6" fmla="*/ 9128 w 774040"/>
              <a:gd name="connsiteY6" fmla="*/ 358762 h 898626"/>
              <a:gd name="connsiteX7" fmla="*/ 449314 w 774040"/>
              <a:gd name="connsiteY7" fmla="*/ 0 h 89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4040" h="898626">
                <a:moveTo>
                  <a:pt x="449314" y="0"/>
                </a:moveTo>
                <a:lnTo>
                  <a:pt x="774040" y="0"/>
                </a:lnTo>
                <a:lnTo>
                  <a:pt x="774040" y="898626"/>
                </a:lnTo>
                <a:lnTo>
                  <a:pt x="449314" y="898626"/>
                </a:lnTo>
                <a:cubicBezTo>
                  <a:pt x="232184" y="898626"/>
                  <a:pt x="51026" y="744609"/>
                  <a:pt x="9128" y="539865"/>
                </a:cubicBezTo>
                <a:lnTo>
                  <a:pt x="0" y="449314"/>
                </a:lnTo>
                <a:lnTo>
                  <a:pt x="9128" y="358762"/>
                </a:lnTo>
                <a:cubicBezTo>
                  <a:pt x="51026" y="154017"/>
                  <a:pt x="232184" y="0"/>
                  <a:pt x="44931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366290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End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Freeform 7"/>
          <p:cNvSpPr/>
          <p:nvPr userDrawn="1"/>
        </p:nvSpPr>
        <p:spPr>
          <a:xfrm>
            <a:off x="5241852" y="2647507"/>
            <a:ext cx="6950149" cy="1562986"/>
          </a:xfrm>
          <a:custGeom>
            <a:avLst/>
            <a:gdLst>
              <a:gd name="connsiteX0" fmla="*/ 781493 w 6950149"/>
              <a:gd name="connsiteY0" fmla="*/ 0 h 1562986"/>
              <a:gd name="connsiteX1" fmla="*/ 6950149 w 6950149"/>
              <a:gd name="connsiteY1" fmla="*/ 0 h 1562986"/>
              <a:gd name="connsiteX2" fmla="*/ 6950149 w 6950149"/>
              <a:gd name="connsiteY2" fmla="*/ 1562986 h 1562986"/>
              <a:gd name="connsiteX3" fmla="*/ 781493 w 6950149"/>
              <a:gd name="connsiteY3" fmla="*/ 1562986 h 1562986"/>
              <a:gd name="connsiteX4" fmla="*/ 0 w 6950149"/>
              <a:gd name="connsiteY4" fmla="*/ 781493 h 1562986"/>
              <a:gd name="connsiteX5" fmla="*/ 781493 w 6950149"/>
              <a:gd name="connsiteY5" fmla="*/ 0 h 1562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50149" h="1562986">
                <a:moveTo>
                  <a:pt x="781493" y="0"/>
                </a:moveTo>
                <a:lnTo>
                  <a:pt x="6950149" y="0"/>
                </a:lnTo>
                <a:lnTo>
                  <a:pt x="6950149" y="1562986"/>
                </a:lnTo>
                <a:lnTo>
                  <a:pt x="781493" y="1562986"/>
                </a:lnTo>
                <a:cubicBezTo>
                  <a:pt x="349886" y="1562986"/>
                  <a:pt x="0" y="1213100"/>
                  <a:pt x="0" y="781493"/>
                </a:cubicBezTo>
                <a:cubicBezTo>
                  <a:pt x="0" y="349886"/>
                  <a:pt x="349886" y="0"/>
                  <a:pt x="781493"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9"/>
          <p:cNvSpPr>
            <a:spLocks noGrp="1"/>
          </p:cNvSpPr>
          <p:nvPr>
            <p:ph type="body" sz="quarter" idx="10" hasCustomPrompt="1"/>
          </p:nvPr>
        </p:nvSpPr>
        <p:spPr>
          <a:xfrm>
            <a:off x="6096000" y="2949170"/>
            <a:ext cx="6095852" cy="576063"/>
          </a:xfrm>
          <a:prstGeom prst="rect">
            <a:avLst/>
          </a:prstGeom>
        </p:spPr>
        <p:txBody>
          <a:bodyPr anchor="ctr"/>
          <a:lstStyle>
            <a:lvl1pPr marL="0" indent="0" algn="l">
              <a:buNone/>
              <a:defRPr sz="5400" b="0" baseline="0">
                <a:solidFill>
                  <a:schemeClr val="bg1"/>
                </a:solidFill>
                <a:latin typeface="+mj-lt"/>
                <a:cs typeface="Arial" pitchFamily="34" charset="0"/>
              </a:defRPr>
            </a:lvl1pPr>
          </a:lstStyle>
          <a:p>
            <a:pPr lvl="0"/>
            <a:r>
              <a:rPr lang="en-US" altLang="ko-KR" dirty="0"/>
              <a:t>Thank you</a:t>
            </a:r>
          </a:p>
        </p:txBody>
      </p:sp>
      <p:sp>
        <p:nvSpPr>
          <p:cNvPr id="7" name="Text Placeholder 9"/>
          <p:cNvSpPr>
            <a:spLocks noGrp="1"/>
          </p:cNvSpPr>
          <p:nvPr>
            <p:ph type="body" sz="quarter" idx="11" hasCustomPrompt="1"/>
          </p:nvPr>
        </p:nvSpPr>
        <p:spPr>
          <a:xfrm>
            <a:off x="6095852" y="3620931"/>
            <a:ext cx="6095852" cy="288032"/>
          </a:xfrm>
          <a:prstGeom prst="rect">
            <a:avLst/>
          </a:prstGeom>
        </p:spPr>
        <p:txBody>
          <a:bodyPr anchor="ctr"/>
          <a:lstStyle>
            <a:lvl1pPr marL="0" indent="0" algn="l">
              <a:buNone/>
              <a:defRPr sz="1800" b="0" baseline="0">
                <a:solidFill>
                  <a:schemeClr val="bg1"/>
                </a:solidFill>
                <a:latin typeface="+mn-lt"/>
                <a:cs typeface="Arial" pitchFamily="34" charset="0"/>
              </a:defRPr>
            </a:lvl1pPr>
          </a:lstStyle>
          <a:p>
            <a:pPr lvl="0"/>
            <a:r>
              <a:rPr lang="en-US" altLang="ko-KR" dirty="0"/>
              <a:t>Insert your subtitle here</a:t>
            </a:r>
          </a:p>
        </p:txBody>
      </p:sp>
      <p:sp>
        <p:nvSpPr>
          <p:cNvPr id="15" name="Freeform 14"/>
          <p:cNvSpPr/>
          <p:nvPr userDrawn="1"/>
        </p:nvSpPr>
        <p:spPr>
          <a:xfrm>
            <a:off x="8080749" y="4282883"/>
            <a:ext cx="4110954" cy="612870"/>
          </a:xfrm>
          <a:custGeom>
            <a:avLst/>
            <a:gdLst>
              <a:gd name="connsiteX0" fmla="*/ 306435 w 4110954"/>
              <a:gd name="connsiteY0" fmla="*/ 0 h 612870"/>
              <a:gd name="connsiteX1" fmla="*/ 2425784 w 4110954"/>
              <a:gd name="connsiteY1" fmla="*/ 0 h 612870"/>
              <a:gd name="connsiteX2" fmla="*/ 2725256 w 4110954"/>
              <a:gd name="connsiteY2" fmla="*/ 0 h 612870"/>
              <a:gd name="connsiteX3" fmla="*/ 4110954 w 4110954"/>
              <a:gd name="connsiteY3" fmla="*/ 0 h 612870"/>
              <a:gd name="connsiteX4" fmla="*/ 4110954 w 4110954"/>
              <a:gd name="connsiteY4" fmla="*/ 612870 h 612870"/>
              <a:gd name="connsiteX5" fmla="*/ 2725256 w 4110954"/>
              <a:gd name="connsiteY5" fmla="*/ 612870 h 612870"/>
              <a:gd name="connsiteX6" fmla="*/ 2425784 w 4110954"/>
              <a:gd name="connsiteY6" fmla="*/ 612870 h 612870"/>
              <a:gd name="connsiteX7" fmla="*/ 306435 w 4110954"/>
              <a:gd name="connsiteY7" fmla="*/ 612870 h 612870"/>
              <a:gd name="connsiteX8" fmla="*/ 0 w 4110954"/>
              <a:gd name="connsiteY8" fmla="*/ 306435 h 612870"/>
              <a:gd name="connsiteX9" fmla="*/ 306435 w 4110954"/>
              <a:gd name="connsiteY9" fmla="*/ 0 h 612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0954" h="612870">
                <a:moveTo>
                  <a:pt x="306435" y="0"/>
                </a:moveTo>
                <a:lnTo>
                  <a:pt x="2425784" y="0"/>
                </a:lnTo>
                <a:lnTo>
                  <a:pt x="2725256" y="0"/>
                </a:lnTo>
                <a:lnTo>
                  <a:pt x="4110954" y="0"/>
                </a:lnTo>
                <a:lnTo>
                  <a:pt x="4110954" y="612870"/>
                </a:lnTo>
                <a:lnTo>
                  <a:pt x="2725256" y="612870"/>
                </a:lnTo>
                <a:lnTo>
                  <a:pt x="2425784" y="612870"/>
                </a:lnTo>
                <a:lnTo>
                  <a:pt x="306435" y="612870"/>
                </a:lnTo>
                <a:cubicBezTo>
                  <a:pt x="137195" y="612870"/>
                  <a:pt x="0" y="475675"/>
                  <a:pt x="0" y="306435"/>
                </a:cubicBezTo>
                <a:cubicBezTo>
                  <a:pt x="0" y="137196"/>
                  <a:pt x="137195" y="0"/>
                  <a:pt x="306435" y="0"/>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userDrawn="1"/>
        </p:nvSpPr>
        <p:spPr>
          <a:xfrm>
            <a:off x="6592186" y="1962247"/>
            <a:ext cx="5599517" cy="612870"/>
          </a:xfrm>
          <a:custGeom>
            <a:avLst/>
            <a:gdLst>
              <a:gd name="connsiteX0" fmla="*/ 306435 w 5599517"/>
              <a:gd name="connsiteY0" fmla="*/ 0 h 612870"/>
              <a:gd name="connsiteX1" fmla="*/ 1061347 w 5599517"/>
              <a:gd name="connsiteY1" fmla="*/ 0 h 612870"/>
              <a:gd name="connsiteX2" fmla="*/ 2425784 w 5599517"/>
              <a:gd name="connsiteY2" fmla="*/ 0 h 612870"/>
              <a:gd name="connsiteX3" fmla="*/ 2725256 w 5599517"/>
              <a:gd name="connsiteY3" fmla="*/ 0 h 612870"/>
              <a:gd name="connsiteX4" fmla="*/ 3180696 w 5599517"/>
              <a:gd name="connsiteY4" fmla="*/ 0 h 612870"/>
              <a:gd name="connsiteX5" fmla="*/ 3480168 w 5599517"/>
              <a:gd name="connsiteY5" fmla="*/ 0 h 612870"/>
              <a:gd name="connsiteX6" fmla="*/ 4844605 w 5599517"/>
              <a:gd name="connsiteY6" fmla="*/ 0 h 612870"/>
              <a:gd name="connsiteX7" fmla="*/ 5599517 w 5599517"/>
              <a:gd name="connsiteY7" fmla="*/ 0 h 612870"/>
              <a:gd name="connsiteX8" fmla="*/ 5599517 w 5599517"/>
              <a:gd name="connsiteY8" fmla="*/ 612870 h 612870"/>
              <a:gd name="connsiteX9" fmla="*/ 4844605 w 5599517"/>
              <a:gd name="connsiteY9" fmla="*/ 612870 h 612870"/>
              <a:gd name="connsiteX10" fmla="*/ 3480168 w 5599517"/>
              <a:gd name="connsiteY10" fmla="*/ 612870 h 612870"/>
              <a:gd name="connsiteX11" fmla="*/ 3180696 w 5599517"/>
              <a:gd name="connsiteY11" fmla="*/ 612870 h 612870"/>
              <a:gd name="connsiteX12" fmla="*/ 2725256 w 5599517"/>
              <a:gd name="connsiteY12" fmla="*/ 612870 h 612870"/>
              <a:gd name="connsiteX13" fmla="*/ 2425784 w 5599517"/>
              <a:gd name="connsiteY13" fmla="*/ 612870 h 612870"/>
              <a:gd name="connsiteX14" fmla="*/ 1061347 w 5599517"/>
              <a:gd name="connsiteY14" fmla="*/ 612870 h 612870"/>
              <a:gd name="connsiteX15" fmla="*/ 306435 w 5599517"/>
              <a:gd name="connsiteY15" fmla="*/ 612870 h 612870"/>
              <a:gd name="connsiteX16" fmla="*/ 0 w 5599517"/>
              <a:gd name="connsiteY16" fmla="*/ 306435 h 612870"/>
              <a:gd name="connsiteX17" fmla="*/ 306435 w 5599517"/>
              <a:gd name="connsiteY17" fmla="*/ 0 h 612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99517" h="612870">
                <a:moveTo>
                  <a:pt x="306435" y="0"/>
                </a:moveTo>
                <a:lnTo>
                  <a:pt x="1061347" y="0"/>
                </a:lnTo>
                <a:lnTo>
                  <a:pt x="2425784" y="0"/>
                </a:lnTo>
                <a:lnTo>
                  <a:pt x="2725256" y="0"/>
                </a:lnTo>
                <a:lnTo>
                  <a:pt x="3180696" y="0"/>
                </a:lnTo>
                <a:lnTo>
                  <a:pt x="3480168" y="0"/>
                </a:lnTo>
                <a:lnTo>
                  <a:pt x="4844605" y="0"/>
                </a:lnTo>
                <a:lnTo>
                  <a:pt x="5599517" y="0"/>
                </a:lnTo>
                <a:lnTo>
                  <a:pt x="5599517" y="612870"/>
                </a:lnTo>
                <a:lnTo>
                  <a:pt x="4844605" y="612870"/>
                </a:lnTo>
                <a:lnTo>
                  <a:pt x="3480168" y="612870"/>
                </a:lnTo>
                <a:lnTo>
                  <a:pt x="3180696" y="612870"/>
                </a:lnTo>
                <a:lnTo>
                  <a:pt x="2725256" y="612870"/>
                </a:lnTo>
                <a:lnTo>
                  <a:pt x="2425784" y="612870"/>
                </a:lnTo>
                <a:lnTo>
                  <a:pt x="1061347" y="612870"/>
                </a:lnTo>
                <a:lnTo>
                  <a:pt x="306435" y="612870"/>
                </a:lnTo>
                <a:cubicBezTo>
                  <a:pt x="137195" y="612870"/>
                  <a:pt x="0" y="475675"/>
                  <a:pt x="0" y="306435"/>
                </a:cubicBezTo>
                <a:cubicBezTo>
                  <a:pt x="0" y="137196"/>
                  <a:pt x="137195" y="0"/>
                  <a:pt x="306435" y="0"/>
                </a:cubicBezTo>
                <a:close/>
              </a:path>
            </a:pathLst>
          </a:cu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userDrawn="1"/>
        </p:nvSpPr>
        <p:spPr>
          <a:xfrm>
            <a:off x="8081046" y="1276987"/>
            <a:ext cx="4110954" cy="612870"/>
          </a:xfrm>
          <a:custGeom>
            <a:avLst/>
            <a:gdLst>
              <a:gd name="connsiteX0" fmla="*/ 306435 w 4110954"/>
              <a:gd name="connsiteY0" fmla="*/ 0 h 612870"/>
              <a:gd name="connsiteX1" fmla="*/ 2425784 w 4110954"/>
              <a:gd name="connsiteY1" fmla="*/ 0 h 612870"/>
              <a:gd name="connsiteX2" fmla="*/ 2725256 w 4110954"/>
              <a:gd name="connsiteY2" fmla="*/ 0 h 612870"/>
              <a:gd name="connsiteX3" fmla="*/ 4110954 w 4110954"/>
              <a:gd name="connsiteY3" fmla="*/ 0 h 612870"/>
              <a:gd name="connsiteX4" fmla="*/ 4110954 w 4110954"/>
              <a:gd name="connsiteY4" fmla="*/ 612870 h 612870"/>
              <a:gd name="connsiteX5" fmla="*/ 2725256 w 4110954"/>
              <a:gd name="connsiteY5" fmla="*/ 612870 h 612870"/>
              <a:gd name="connsiteX6" fmla="*/ 2425784 w 4110954"/>
              <a:gd name="connsiteY6" fmla="*/ 612870 h 612870"/>
              <a:gd name="connsiteX7" fmla="*/ 306435 w 4110954"/>
              <a:gd name="connsiteY7" fmla="*/ 612870 h 612870"/>
              <a:gd name="connsiteX8" fmla="*/ 0 w 4110954"/>
              <a:gd name="connsiteY8" fmla="*/ 306435 h 612870"/>
              <a:gd name="connsiteX9" fmla="*/ 306435 w 4110954"/>
              <a:gd name="connsiteY9" fmla="*/ 0 h 612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0954" h="612870">
                <a:moveTo>
                  <a:pt x="306435" y="0"/>
                </a:moveTo>
                <a:lnTo>
                  <a:pt x="2425784" y="0"/>
                </a:lnTo>
                <a:lnTo>
                  <a:pt x="2725256" y="0"/>
                </a:lnTo>
                <a:lnTo>
                  <a:pt x="4110954" y="0"/>
                </a:lnTo>
                <a:lnTo>
                  <a:pt x="4110954" y="612870"/>
                </a:lnTo>
                <a:lnTo>
                  <a:pt x="2725256" y="612870"/>
                </a:lnTo>
                <a:lnTo>
                  <a:pt x="2425784" y="612870"/>
                </a:lnTo>
                <a:lnTo>
                  <a:pt x="306435" y="612870"/>
                </a:lnTo>
                <a:cubicBezTo>
                  <a:pt x="137195" y="612870"/>
                  <a:pt x="0" y="475675"/>
                  <a:pt x="0" y="306435"/>
                </a:cubicBezTo>
                <a:cubicBezTo>
                  <a:pt x="0" y="137196"/>
                  <a:pt x="137195" y="0"/>
                  <a:pt x="306435" y="0"/>
                </a:cubicBez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userDrawn="1"/>
        </p:nvSpPr>
        <p:spPr>
          <a:xfrm>
            <a:off x="8860471" y="4968143"/>
            <a:ext cx="3331233" cy="612870"/>
          </a:xfrm>
          <a:custGeom>
            <a:avLst/>
            <a:gdLst>
              <a:gd name="connsiteX0" fmla="*/ 306435 w 3331233"/>
              <a:gd name="connsiteY0" fmla="*/ 0 h 612870"/>
              <a:gd name="connsiteX1" fmla="*/ 2425784 w 3331233"/>
              <a:gd name="connsiteY1" fmla="*/ 0 h 612870"/>
              <a:gd name="connsiteX2" fmla="*/ 2725256 w 3331233"/>
              <a:gd name="connsiteY2" fmla="*/ 0 h 612870"/>
              <a:gd name="connsiteX3" fmla="*/ 3331233 w 3331233"/>
              <a:gd name="connsiteY3" fmla="*/ 0 h 612870"/>
              <a:gd name="connsiteX4" fmla="*/ 3331233 w 3331233"/>
              <a:gd name="connsiteY4" fmla="*/ 612870 h 612870"/>
              <a:gd name="connsiteX5" fmla="*/ 2725256 w 3331233"/>
              <a:gd name="connsiteY5" fmla="*/ 612870 h 612870"/>
              <a:gd name="connsiteX6" fmla="*/ 2425784 w 3331233"/>
              <a:gd name="connsiteY6" fmla="*/ 612870 h 612870"/>
              <a:gd name="connsiteX7" fmla="*/ 306435 w 3331233"/>
              <a:gd name="connsiteY7" fmla="*/ 612870 h 612870"/>
              <a:gd name="connsiteX8" fmla="*/ 0 w 3331233"/>
              <a:gd name="connsiteY8" fmla="*/ 306435 h 612870"/>
              <a:gd name="connsiteX9" fmla="*/ 306435 w 3331233"/>
              <a:gd name="connsiteY9" fmla="*/ 0 h 612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31233" h="612870">
                <a:moveTo>
                  <a:pt x="306435" y="0"/>
                </a:moveTo>
                <a:lnTo>
                  <a:pt x="2425784" y="0"/>
                </a:lnTo>
                <a:lnTo>
                  <a:pt x="2725256" y="0"/>
                </a:lnTo>
                <a:lnTo>
                  <a:pt x="3331233" y="0"/>
                </a:lnTo>
                <a:lnTo>
                  <a:pt x="3331233" y="612870"/>
                </a:lnTo>
                <a:lnTo>
                  <a:pt x="2725256" y="612870"/>
                </a:lnTo>
                <a:lnTo>
                  <a:pt x="2425784" y="612870"/>
                </a:lnTo>
                <a:lnTo>
                  <a:pt x="306435" y="612870"/>
                </a:lnTo>
                <a:cubicBezTo>
                  <a:pt x="137195" y="612870"/>
                  <a:pt x="0" y="475675"/>
                  <a:pt x="0" y="306435"/>
                </a:cubicBezTo>
                <a:cubicBezTo>
                  <a:pt x="0" y="137196"/>
                  <a:pt x="137195" y="0"/>
                  <a:pt x="306435" y="0"/>
                </a:cubicBez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5793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Date Placeholder 3"/>
          <p:cNvSpPr>
            <a:spLocks noGrp="1"/>
          </p:cNvSpPr>
          <p:nvPr>
            <p:ph type="dt" sz="half" idx="10"/>
          </p:nvPr>
        </p:nvSpPr>
        <p:spPr/>
        <p:txBody>
          <a:bodyPr/>
          <a:lstStyle/>
          <a:p>
            <a:fld id="{832D96F0-1D5D-4EDD-A33F-F2736FF88F47}" type="datetimeFigureOut">
              <a:rPr lang="en-TT" smtClean="0"/>
              <a:t>03/05/2023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358091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T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2D96F0-1D5D-4EDD-A33F-F2736FF88F47}" type="datetimeFigureOut">
              <a:rPr lang="en-TT" smtClean="0"/>
              <a:t>03/05/2023</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4279001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5" name="Date Placeholder 4"/>
          <p:cNvSpPr>
            <a:spLocks noGrp="1"/>
          </p:cNvSpPr>
          <p:nvPr>
            <p:ph type="dt" sz="half" idx="10"/>
          </p:nvPr>
        </p:nvSpPr>
        <p:spPr/>
        <p:txBody>
          <a:bodyPr/>
          <a:lstStyle/>
          <a:p>
            <a:fld id="{832D96F0-1D5D-4EDD-A33F-F2736FF88F47}" type="datetimeFigureOut">
              <a:rPr lang="en-TT" smtClean="0"/>
              <a:t>03/05/2023</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404089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TT"/>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7" name="Date Placeholder 6"/>
          <p:cNvSpPr>
            <a:spLocks noGrp="1"/>
          </p:cNvSpPr>
          <p:nvPr>
            <p:ph type="dt" sz="half" idx="10"/>
          </p:nvPr>
        </p:nvSpPr>
        <p:spPr/>
        <p:txBody>
          <a:bodyPr/>
          <a:lstStyle/>
          <a:p>
            <a:fld id="{832D96F0-1D5D-4EDD-A33F-F2736FF88F47}" type="datetimeFigureOut">
              <a:rPr lang="en-TT" smtClean="0"/>
              <a:t>03/05/2023</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400395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TT"/>
          </a:p>
        </p:txBody>
      </p:sp>
      <p:sp>
        <p:nvSpPr>
          <p:cNvPr id="3" name="Date Placeholder 2"/>
          <p:cNvSpPr>
            <a:spLocks noGrp="1"/>
          </p:cNvSpPr>
          <p:nvPr>
            <p:ph type="dt" sz="half" idx="10"/>
          </p:nvPr>
        </p:nvSpPr>
        <p:spPr/>
        <p:txBody>
          <a:bodyPr/>
          <a:lstStyle/>
          <a:p>
            <a:fld id="{832D96F0-1D5D-4EDD-A33F-F2736FF88F47}" type="datetimeFigureOut">
              <a:rPr lang="en-TT" smtClean="0"/>
              <a:t>03/05/2023</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183742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2D96F0-1D5D-4EDD-A33F-F2736FF88F47}" type="datetimeFigureOut">
              <a:rPr lang="en-TT" smtClean="0"/>
              <a:t>03/05/2023</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129728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TT"/>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2D96F0-1D5D-4EDD-A33F-F2736FF88F47}" type="datetimeFigureOut">
              <a:rPr lang="en-TT" smtClean="0"/>
              <a:t>03/05/2023</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381386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TT"/>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2D96F0-1D5D-4EDD-A33F-F2736FF88F47}" type="datetimeFigureOut">
              <a:rPr lang="en-TT" smtClean="0"/>
              <a:t>03/05/2023</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0879299F-1022-4217-87FA-FC00F450E270}" type="slidenum">
              <a:rPr lang="en-TT" smtClean="0"/>
              <a:t>‹#›</a:t>
            </a:fld>
            <a:endParaRPr lang="en-TT"/>
          </a:p>
        </p:txBody>
      </p:sp>
    </p:spTree>
    <p:extLst>
      <p:ext uri="{BB962C8B-B14F-4D97-AF65-F5344CB8AC3E}">
        <p14:creationId xmlns:p14="http://schemas.microsoft.com/office/powerpoint/2010/main" val="3933154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T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D96F0-1D5D-4EDD-A33F-F2736FF88F47}" type="datetimeFigureOut">
              <a:rPr lang="en-TT" smtClean="0"/>
              <a:t>03/05/2023</a:t>
            </a:fld>
            <a:endParaRPr lang="en-T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9299F-1022-4217-87FA-FC00F450E270}" type="slidenum">
              <a:rPr lang="en-TT" smtClean="0"/>
              <a:t>‹#›</a:t>
            </a:fld>
            <a:endParaRPr lang="en-TT"/>
          </a:p>
        </p:txBody>
      </p:sp>
    </p:spTree>
    <p:extLst>
      <p:ext uri="{BB962C8B-B14F-4D97-AF65-F5344CB8AC3E}">
        <p14:creationId xmlns:p14="http://schemas.microsoft.com/office/powerpoint/2010/main" val="2308630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uardian.co.tt/article-6.2.439603.4c1f01d6e4" TargetMode="External"/><Relationship Id="rId2" Type="http://schemas.openxmlformats.org/officeDocument/2006/relationships/hyperlink" Target="http://thevincentian.com/the-gayap-concept-p2546-109.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754914" y="4141051"/>
            <a:ext cx="4942502" cy="432048"/>
          </a:xfrm>
        </p:spPr>
        <p:txBody>
          <a:bodyPr>
            <a:noAutofit/>
          </a:bodyPr>
          <a:lstStyle/>
          <a:p>
            <a:pPr fontAlgn="auto">
              <a:spcBef>
                <a:spcPts val="0"/>
              </a:spcBef>
              <a:spcAft>
                <a:spcPts val="0"/>
              </a:spcAft>
              <a:defRPr/>
            </a:pPr>
            <a:r>
              <a:rPr lang="en-TT" sz="4800" dirty="0"/>
              <a:t>Cooperatives, Credit Unions and </a:t>
            </a:r>
            <a:r>
              <a:rPr lang="en-TT" sz="4800" dirty="0" smtClean="0"/>
              <a:t>Circles</a:t>
            </a:r>
            <a:endParaRPr lang="en-US" altLang="ko-KR" sz="4800" dirty="0"/>
          </a:p>
        </p:txBody>
      </p:sp>
      <p:sp>
        <p:nvSpPr>
          <p:cNvPr id="2" name="Title 1"/>
          <p:cNvSpPr>
            <a:spLocks noGrp="1"/>
          </p:cNvSpPr>
          <p:nvPr>
            <p:ph type="title"/>
          </p:nvPr>
        </p:nvSpPr>
        <p:spPr/>
        <p:txBody>
          <a:bodyPr/>
          <a:lstStyle/>
          <a:p>
            <a:r>
              <a:rPr lang="en-TT" b="1" dirty="0"/>
              <a:t>Education and Enterprise: Black Agency and Achievements </a:t>
            </a:r>
            <a:r>
              <a:rPr lang="en-TT" b="1" dirty="0" smtClean="0"/>
              <a:t>-</a:t>
            </a:r>
            <a:endParaRPr lang="en-TT" dirty="0"/>
          </a:p>
        </p:txBody>
      </p:sp>
      <p:sp>
        <p:nvSpPr>
          <p:cNvPr id="6" name="TextBox 5">
            <a:hlinkClick r:id="rId2"/>
          </p:cNvPr>
          <p:cNvSpPr txBox="1"/>
          <p:nvPr/>
        </p:nvSpPr>
        <p:spPr>
          <a:xfrm>
            <a:off x="754914" y="6113718"/>
            <a:ext cx="11436938" cy="553998"/>
          </a:xfrm>
          <a:prstGeom prst="rect">
            <a:avLst/>
          </a:prstGeom>
          <a:noFill/>
        </p:spPr>
        <p:txBody>
          <a:bodyPr wrap="square" rtlCol="0">
            <a:spAutoFit/>
          </a:bodyPr>
          <a:lstStyle/>
          <a:p>
            <a:pPr algn="r"/>
            <a:r>
              <a:rPr lang="en-TT" altLang="ko-KR" sz="1000" dirty="0" smtClean="0">
                <a:cs typeface="Arial" pitchFamily="34" charset="0"/>
              </a:rPr>
              <a:t>Colin Bartholomew, Programme Dean, Co-operative Studies</a:t>
            </a:r>
          </a:p>
          <a:p>
            <a:pPr algn="r"/>
            <a:r>
              <a:rPr lang="en-TT" altLang="ko-KR" sz="1000" dirty="0" smtClean="0">
                <a:cs typeface="Arial" pitchFamily="34" charset="0"/>
              </a:rPr>
              <a:t>Cipriani College of Labour &amp; Co-operative Studies</a:t>
            </a:r>
          </a:p>
          <a:p>
            <a:pPr algn="r"/>
            <a:r>
              <a:rPr lang="en-TT" altLang="ko-KR" sz="1000" dirty="0" smtClean="0">
                <a:cs typeface="Arial" pitchFamily="34" charset="0"/>
              </a:rPr>
              <a:t>Trinidad and Tobago, W.I.</a:t>
            </a:r>
            <a:endParaRPr lang="ko-KR" altLang="en-US" sz="1000" dirty="0">
              <a:cs typeface="Arial" pitchFamily="34" charset="0"/>
            </a:endParaRPr>
          </a:p>
        </p:txBody>
      </p:sp>
      <p:sp>
        <p:nvSpPr>
          <p:cNvPr id="7" name="TextBox 1"/>
          <p:cNvSpPr txBox="1">
            <a:spLocks noChangeArrowheads="1"/>
          </p:cNvSpPr>
          <p:nvPr/>
        </p:nvSpPr>
        <p:spPr bwMode="auto">
          <a:xfrm>
            <a:off x="754914" y="5629550"/>
            <a:ext cx="4001724" cy="369332"/>
          </a:xfrm>
          <a:prstGeom prst="rect">
            <a:avLst/>
          </a:prstGeom>
          <a:solidFill>
            <a:schemeClr val="bg1">
              <a:alpha val="0"/>
            </a:schemeClr>
          </a:solidFill>
          <a:ln w="9525">
            <a:noFill/>
            <a:miter lim="800000"/>
            <a:headEnd/>
            <a:tailEnd/>
          </a:ln>
        </p:spPr>
        <p:txBody>
          <a:bodyPr wrap="square">
            <a:spAutoFit/>
          </a:bodyPr>
          <a:lstStyle/>
          <a:p>
            <a:r>
              <a:rPr lang="en-US" dirty="0"/>
              <a:t>32rd Session of the UN WGEPAD</a:t>
            </a:r>
            <a:endParaRPr lang="en-US" altLang="ko-KR" sz="2400" b="1" dirty="0">
              <a:solidFill>
                <a:schemeClr val="tx1">
                  <a:lumMod val="85000"/>
                  <a:lumOff val="15000"/>
                </a:schemeClr>
              </a:solidFill>
              <a:latin typeface="Arial" pitchFamily="34" charset="0"/>
              <a:ea typeface="맑은 고딕" pitchFamily="50" charset="-127"/>
              <a:cs typeface="Arial" pitchFamily="34" charset="0"/>
            </a:endParaRPr>
          </a:p>
        </p:txBody>
      </p:sp>
    </p:spTree>
    <p:extLst>
      <p:ext uri="{BB962C8B-B14F-4D97-AF65-F5344CB8AC3E}">
        <p14:creationId xmlns:p14="http://schemas.microsoft.com/office/powerpoint/2010/main" val="27001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4656"/>
            <a:ext cx="11768667" cy="1325563"/>
          </a:xfrm>
        </p:spPr>
        <p:txBody>
          <a:bodyPr>
            <a:noAutofit/>
          </a:bodyPr>
          <a:lstStyle/>
          <a:p>
            <a:r>
              <a:rPr lang="en-TT" b="1" dirty="0">
                <a:effectLst>
                  <a:outerShdw blurRad="38100" dist="38100" dir="2700000" algn="tl">
                    <a:srgbClr val="000000">
                      <a:alpha val="43137"/>
                    </a:srgbClr>
                  </a:outerShdw>
                </a:effectLst>
                <a:latin typeface="Arial Black" panose="020B0A04020102020204" pitchFamily="34" charset="0"/>
              </a:rPr>
              <a:t>Co-operatives, Credit Unions, Circles</a:t>
            </a:r>
          </a:p>
        </p:txBody>
      </p:sp>
      <p:sp>
        <p:nvSpPr>
          <p:cNvPr id="4" name="TextBox 3"/>
          <p:cNvSpPr txBox="1"/>
          <p:nvPr/>
        </p:nvSpPr>
        <p:spPr>
          <a:xfrm>
            <a:off x="415805" y="1840219"/>
            <a:ext cx="11360389" cy="4801314"/>
          </a:xfrm>
          <a:prstGeom prst="rect">
            <a:avLst/>
          </a:prstGeom>
          <a:noFill/>
        </p:spPr>
        <p:txBody>
          <a:bodyPr wrap="square" rtlCol="0">
            <a:spAutoFit/>
          </a:bodyPr>
          <a:lstStyle/>
          <a:p>
            <a:endParaRPr lang="en-TT" sz="2400" dirty="0"/>
          </a:p>
          <a:p>
            <a:pPr>
              <a:buFontTx/>
              <a:buChar char="-"/>
            </a:pPr>
            <a:r>
              <a:rPr lang="en-TT" sz="2400" dirty="0" smtClean="0"/>
              <a:t>Attractive to persons who are poor, deprived, vulnerable and seeking avenues to improve their lives</a:t>
            </a:r>
          </a:p>
          <a:p>
            <a:endParaRPr lang="en-TT" sz="2400" dirty="0" smtClean="0"/>
          </a:p>
          <a:p>
            <a:pPr>
              <a:buFontTx/>
              <a:buChar char="-"/>
            </a:pPr>
            <a:r>
              <a:rPr lang="en-TT" sz="2400" dirty="0" smtClean="0"/>
              <a:t>Business enterprises which allows for an equitable distribution of wealth / resources generated by the co-operative</a:t>
            </a:r>
          </a:p>
          <a:p>
            <a:endParaRPr lang="en-TT" sz="2400" dirty="0" smtClean="0"/>
          </a:p>
          <a:p>
            <a:pPr>
              <a:buFontTx/>
              <a:buChar char="-"/>
            </a:pPr>
            <a:r>
              <a:rPr lang="en-TT" sz="2400" dirty="0" smtClean="0"/>
              <a:t>True cooperative are driven by the needs of the members</a:t>
            </a:r>
          </a:p>
          <a:p>
            <a:endParaRPr lang="en-TT" sz="2400" dirty="0" smtClean="0"/>
          </a:p>
          <a:p>
            <a:pPr>
              <a:buFontTx/>
              <a:buChar char="-"/>
            </a:pPr>
            <a:r>
              <a:rPr lang="en-TT" sz="2400" dirty="0" smtClean="0"/>
              <a:t>Business/Associations/Organizations </a:t>
            </a:r>
            <a:r>
              <a:rPr lang="en-TT" sz="2400" dirty="0" smtClean="0"/>
              <a:t>which operate on a philosophy that require them to empower all persons (men &amp; women) therefore removing the powerlessness feeling</a:t>
            </a:r>
          </a:p>
          <a:p>
            <a:pPr>
              <a:buFontTx/>
              <a:buChar char="-"/>
            </a:pPr>
            <a:endParaRPr lang="en-TT" sz="2400" dirty="0" smtClean="0"/>
          </a:p>
          <a:p>
            <a:endParaRPr lang="en-TT" dirty="0"/>
          </a:p>
        </p:txBody>
      </p:sp>
    </p:spTree>
    <p:extLst>
      <p:ext uri="{BB962C8B-B14F-4D97-AF65-F5344CB8AC3E}">
        <p14:creationId xmlns:p14="http://schemas.microsoft.com/office/powerpoint/2010/main" val="116983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r>
              <a:rPr lang="en-US" dirty="0"/>
              <a:t>Thank you</a:t>
            </a:r>
          </a:p>
        </p:txBody>
      </p:sp>
      <p:sp>
        <p:nvSpPr>
          <p:cNvPr id="3" name="Text Placeholder 2"/>
          <p:cNvSpPr>
            <a:spLocks noGrp="1"/>
          </p:cNvSpPr>
          <p:nvPr>
            <p:ph type="body" sz="quarter" idx="11"/>
          </p:nvPr>
        </p:nvSpPr>
        <p:spPr>
          <a:xfrm>
            <a:off x="6096000" y="3525233"/>
            <a:ext cx="6095852" cy="620869"/>
          </a:xfrm>
        </p:spPr>
        <p:txBody>
          <a:bodyPr>
            <a:noAutofit/>
          </a:bodyPr>
          <a:lstStyle/>
          <a:p>
            <a:pPr fontAlgn="auto">
              <a:spcBef>
                <a:spcPts val="0"/>
              </a:spcBef>
              <a:spcAft>
                <a:spcPts val="0"/>
              </a:spcAft>
              <a:defRPr/>
            </a:pPr>
            <a:r>
              <a:rPr lang="en-TT" dirty="0"/>
              <a:t>Cooperatives, Credit Unions and </a:t>
            </a:r>
            <a:r>
              <a:rPr lang="en-TT" dirty="0" smtClean="0"/>
              <a:t>Circles</a:t>
            </a:r>
          </a:p>
          <a:p>
            <a:r>
              <a:rPr lang="en-US" dirty="0"/>
              <a:t>32rd Session of the UN WGEPAD</a:t>
            </a:r>
            <a:endParaRPr lang="en-US" altLang="ko-KR" b="1" dirty="0">
              <a:solidFill>
                <a:schemeClr val="tx1">
                  <a:lumMod val="85000"/>
                  <a:lumOff val="15000"/>
                </a:schemeClr>
              </a:solidFill>
              <a:latin typeface="Arial" pitchFamily="34" charset="0"/>
              <a:ea typeface="맑은 고딕" pitchFamily="50" charset="-127"/>
            </a:endParaRPr>
          </a:p>
        </p:txBody>
      </p:sp>
    </p:spTree>
    <p:extLst>
      <p:ext uri="{BB962C8B-B14F-4D97-AF65-F5344CB8AC3E}">
        <p14:creationId xmlns:p14="http://schemas.microsoft.com/office/powerpoint/2010/main" val="3154386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sz="4800" dirty="0" smtClean="0"/>
              <a:t>Indigenous Tools of Empowerment</a:t>
            </a:r>
            <a:endParaRPr lang="en-US" sz="4800" dirty="0"/>
          </a:p>
        </p:txBody>
      </p:sp>
      <p:grpSp>
        <p:nvGrpSpPr>
          <p:cNvPr id="5" name="그룹 4">
            <a:extLst>
              <a:ext uri="{FF2B5EF4-FFF2-40B4-BE49-F238E27FC236}">
                <a16:creationId xmlns:a16="http://schemas.microsoft.com/office/drawing/2014/main" id="{02BDEBF5-2F2C-4654-A694-3807F125F254}"/>
              </a:ext>
            </a:extLst>
          </p:cNvPr>
          <p:cNvGrpSpPr/>
          <p:nvPr/>
        </p:nvGrpSpPr>
        <p:grpSpPr>
          <a:xfrm>
            <a:off x="5231904" y="2570644"/>
            <a:ext cx="1728192" cy="2736304"/>
            <a:chOff x="5216827" y="2636912"/>
            <a:chExt cx="1728192" cy="2736304"/>
          </a:xfrm>
        </p:grpSpPr>
        <p:sp>
          <p:nvSpPr>
            <p:cNvPr id="6" name="Rectangle 215">
              <a:extLst>
                <a:ext uri="{FF2B5EF4-FFF2-40B4-BE49-F238E27FC236}">
                  <a16:creationId xmlns:a16="http://schemas.microsoft.com/office/drawing/2014/main" id="{3C5E7AF3-00C7-4204-8A2C-92D04A941F59}"/>
                </a:ext>
              </a:extLst>
            </p:cNvPr>
            <p:cNvSpPr/>
            <p:nvPr/>
          </p:nvSpPr>
          <p:spPr>
            <a:xfrm>
              <a:off x="5216827" y="2636912"/>
              <a:ext cx="1728192" cy="2736304"/>
            </a:xfrm>
            <a:custGeom>
              <a:avLst/>
              <a:gdLst/>
              <a:ahLst/>
              <a:cxnLst/>
              <a:rect l="l" t="t" r="r" b="b"/>
              <a:pathLst>
                <a:path w="1728192" h="2736304">
                  <a:moveTo>
                    <a:pt x="864096" y="1490204"/>
                  </a:moveTo>
                  <a:cubicBezTo>
                    <a:pt x="764674" y="1490204"/>
                    <a:pt x="684076" y="1570802"/>
                    <a:pt x="684076" y="1670224"/>
                  </a:cubicBezTo>
                  <a:cubicBezTo>
                    <a:pt x="684076" y="1736166"/>
                    <a:pt x="719532" y="1793828"/>
                    <a:pt x="773967" y="1822574"/>
                  </a:cubicBezTo>
                  <a:lnTo>
                    <a:pt x="648072" y="2254213"/>
                  </a:lnTo>
                  <a:lnTo>
                    <a:pt x="1080120" y="2254213"/>
                  </a:lnTo>
                  <a:lnTo>
                    <a:pt x="954225" y="1822574"/>
                  </a:lnTo>
                  <a:cubicBezTo>
                    <a:pt x="1008660" y="1793828"/>
                    <a:pt x="1044116" y="1736166"/>
                    <a:pt x="1044116" y="1670224"/>
                  </a:cubicBezTo>
                  <a:cubicBezTo>
                    <a:pt x="1044116" y="1570802"/>
                    <a:pt x="963518" y="1490204"/>
                    <a:pt x="864096" y="1490204"/>
                  </a:cubicBezTo>
                  <a:close/>
                  <a:moveTo>
                    <a:pt x="864096" y="228600"/>
                  </a:moveTo>
                  <a:cubicBezTo>
                    <a:pt x="737844" y="228600"/>
                    <a:pt x="635496" y="330948"/>
                    <a:pt x="635496" y="457200"/>
                  </a:cubicBezTo>
                  <a:lnTo>
                    <a:pt x="635078" y="457200"/>
                  </a:lnTo>
                  <a:lnTo>
                    <a:pt x="635078" y="1008112"/>
                  </a:lnTo>
                  <a:lnTo>
                    <a:pt x="1093113" y="1008112"/>
                  </a:lnTo>
                  <a:lnTo>
                    <a:pt x="1093113" y="457200"/>
                  </a:lnTo>
                  <a:lnTo>
                    <a:pt x="1092696" y="457200"/>
                  </a:lnTo>
                  <a:cubicBezTo>
                    <a:pt x="1092696" y="330948"/>
                    <a:pt x="990348" y="228600"/>
                    <a:pt x="864096" y="228600"/>
                  </a:cubicBezTo>
                  <a:close/>
                  <a:moveTo>
                    <a:pt x="864096" y="0"/>
                  </a:moveTo>
                  <a:cubicBezTo>
                    <a:pt x="1108128" y="0"/>
                    <a:pt x="1307504" y="191187"/>
                    <a:pt x="1318761" y="432048"/>
                  </a:cubicBezTo>
                  <a:lnTo>
                    <a:pt x="1321296" y="432048"/>
                  </a:lnTo>
                  <a:lnTo>
                    <a:pt x="1321296" y="457200"/>
                  </a:lnTo>
                  <a:lnTo>
                    <a:pt x="1321296" y="1008112"/>
                  </a:lnTo>
                  <a:lnTo>
                    <a:pt x="1440154" y="1008112"/>
                  </a:lnTo>
                  <a:cubicBezTo>
                    <a:pt x="1599233" y="1008112"/>
                    <a:pt x="1728192" y="1137071"/>
                    <a:pt x="1728192" y="1296150"/>
                  </a:cubicBezTo>
                  <a:lnTo>
                    <a:pt x="1728192" y="2448266"/>
                  </a:lnTo>
                  <a:cubicBezTo>
                    <a:pt x="1728192" y="2607345"/>
                    <a:pt x="1599233" y="2736304"/>
                    <a:pt x="1440154" y="2736304"/>
                  </a:cubicBezTo>
                  <a:lnTo>
                    <a:pt x="288038" y="2736304"/>
                  </a:lnTo>
                  <a:cubicBezTo>
                    <a:pt x="128959" y="2736304"/>
                    <a:pt x="0" y="2607345"/>
                    <a:pt x="0" y="2448266"/>
                  </a:cubicBezTo>
                  <a:lnTo>
                    <a:pt x="0" y="1296150"/>
                  </a:lnTo>
                  <a:cubicBezTo>
                    <a:pt x="0" y="1137071"/>
                    <a:pt x="128959" y="1008112"/>
                    <a:pt x="288038" y="1008112"/>
                  </a:cubicBezTo>
                  <a:lnTo>
                    <a:pt x="406895" y="1008112"/>
                  </a:lnTo>
                  <a:lnTo>
                    <a:pt x="406895" y="451098"/>
                  </a:lnTo>
                  <a:lnTo>
                    <a:pt x="407511" y="451098"/>
                  </a:lnTo>
                  <a:cubicBezTo>
                    <a:pt x="410206" y="201401"/>
                    <a:pt x="613631" y="0"/>
                    <a:pt x="864096" y="0"/>
                  </a:cubicBezTo>
                  <a:close/>
                </a:path>
              </a:pathLst>
            </a:custGeom>
            <a:solidFill>
              <a:schemeClr val="accent5">
                <a:alpha val="9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lumMod val="75000"/>
                    <a:lumOff val="25000"/>
                  </a:schemeClr>
                </a:solidFill>
              </a:endParaRPr>
            </a:p>
          </p:txBody>
        </p:sp>
        <p:sp>
          <p:nvSpPr>
            <p:cNvPr id="7" name="Rounded Rectangle 213">
              <a:extLst>
                <a:ext uri="{FF2B5EF4-FFF2-40B4-BE49-F238E27FC236}">
                  <a16:creationId xmlns:a16="http://schemas.microsoft.com/office/drawing/2014/main" id="{7DB9D5C1-CF01-4AA3-9330-0A06AF165B5F}"/>
                </a:ext>
              </a:extLst>
            </p:cNvPr>
            <p:cNvSpPr/>
            <p:nvPr/>
          </p:nvSpPr>
          <p:spPr>
            <a:xfrm>
              <a:off x="5348014" y="3783285"/>
              <a:ext cx="1455440" cy="1455440"/>
            </a:xfrm>
            <a:prstGeom prst="roundRect">
              <a:avLst>
                <a:gd name="adj" fmla="val 14209"/>
              </a:avLst>
            </a:prstGeom>
            <a:solidFill>
              <a:schemeClr val="accent5">
                <a:alpha val="10000"/>
              </a:schemeClr>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grpSp>
      <p:sp>
        <p:nvSpPr>
          <p:cNvPr id="8" name="Oval 93">
            <a:extLst>
              <a:ext uri="{FF2B5EF4-FFF2-40B4-BE49-F238E27FC236}">
                <a16:creationId xmlns:a16="http://schemas.microsoft.com/office/drawing/2014/main" id="{44B7088D-2FB2-44E2-8E4D-17F1F5507EBF}"/>
              </a:ext>
            </a:extLst>
          </p:cNvPr>
          <p:cNvSpPr/>
          <p:nvPr/>
        </p:nvSpPr>
        <p:spPr>
          <a:xfrm rot="900000" flipH="1">
            <a:off x="7105610" y="4904431"/>
            <a:ext cx="2512640" cy="920956"/>
          </a:xfrm>
          <a:custGeom>
            <a:avLst/>
            <a:gdLst/>
            <a:ahLst/>
            <a:cxnLst/>
            <a:rect l="l" t="t" r="r" b="b"/>
            <a:pathLst>
              <a:path w="2512640" h="920956">
                <a:moveTo>
                  <a:pt x="385100" y="94051"/>
                </a:moveTo>
                <a:cubicBezTo>
                  <a:pt x="214663" y="128927"/>
                  <a:pt x="86452" y="279731"/>
                  <a:pt x="86453" y="460479"/>
                </a:cubicBezTo>
                <a:cubicBezTo>
                  <a:pt x="86453" y="667048"/>
                  <a:pt x="253910" y="834506"/>
                  <a:pt x="460480" y="834506"/>
                </a:cubicBezTo>
                <a:cubicBezTo>
                  <a:pt x="667048" y="834506"/>
                  <a:pt x="834507" y="667048"/>
                  <a:pt x="834507" y="460479"/>
                </a:cubicBezTo>
                <a:cubicBezTo>
                  <a:pt x="834507" y="253910"/>
                  <a:pt x="667048" y="86452"/>
                  <a:pt x="460480" y="86452"/>
                </a:cubicBezTo>
                <a:cubicBezTo>
                  <a:pt x="434658" y="86452"/>
                  <a:pt x="409448" y="89068"/>
                  <a:pt x="385100" y="94051"/>
                </a:cubicBezTo>
                <a:close/>
                <a:moveTo>
                  <a:pt x="367676" y="9355"/>
                </a:moveTo>
                <a:cubicBezTo>
                  <a:pt x="397652" y="3221"/>
                  <a:pt x="428689" y="0"/>
                  <a:pt x="460478" y="0"/>
                </a:cubicBezTo>
                <a:cubicBezTo>
                  <a:pt x="641050" y="0"/>
                  <a:pt x="797347" y="103936"/>
                  <a:pt x="871118" y="256089"/>
                </a:cubicBezTo>
                <a:lnTo>
                  <a:pt x="1045780" y="256089"/>
                </a:lnTo>
                <a:cubicBezTo>
                  <a:pt x="1078943" y="256089"/>
                  <a:pt x="1106554" y="279855"/>
                  <a:pt x="1111181" y="311537"/>
                </a:cubicBezTo>
                <a:lnTo>
                  <a:pt x="1155264" y="311537"/>
                </a:lnTo>
                <a:lnTo>
                  <a:pt x="1155264" y="309907"/>
                </a:lnTo>
                <a:cubicBezTo>
                  <a:pt x="1155263" y="287615"/>
                  <a:pt x="1168817" y="268488"/>
                  <a:pt x="1188133" y="260318"/>
                </a:cubicBezTo>
                <a:cubicBezTo>
                  <a:pt x="1194572" y="257595"/>
                  <a:pt x="1201651" y="256089"/>
                  <a:pt x="1209081" y="256089"/>
                </a:cubicBezTo>
                <a:lnTo>
                  <a:pt x="1253772" y="256089"/>
                </a:lnTo>
                <a:cubicBezTo>
                  <a:pt x="1283495" y="256089"/>
                  <a:pt x="1307589" y="280184"/>
                  <a:pt x="1307589" y="309907"/>
                </a:cubicBezTo>
                <a:lnTo>
                  <a:pt x="1307590" y="311537"/>
                </a:lnTo>
                <a:lnTo>
                  <a:pt x="2479916" y="311537"/>
                </a:lnTo>
                <a:cubicBezTo>
                  <a:pt x="2497988" y="311537"/>
                  <a:pt x="2512639" y="326188"/>
                  <a:pt x="2512640" y="344260"/>
                </a:cubicBezTo>
                <a:lnTo>
                  <a:pt x="2512640" y="611501"/>
                </a:lnTo>
                <a:lnTo>
                  <a:pt x="2512639" y="611502"/>
                </a:lnTo>
                <a:lnTo>
                  <a:pt x="2512639" y="909402"/>
                </a:lnTo>
                <a:lnTo>
                  <a:pt x="2263124" y="909402"/>
                </a:lnTo>
                <a:lnTo>
                  <a:pt x="2263124" y="644224"/>
                </a:lnTo>
                <a:lnTo>
                  <a:pt x="2197534" y="644224"/>
                </a:lnTo>
                <a:lnTo>
                  <a:pt x="2197534" y="909402"/>
                </a:lnTo>
                <a:lnTo>
                  <a:pt x="1948019" y="909402"/>
                </a:lnTo>
                <a:lnTo>
                  <a:pt x="1948019" y="644224"/>
                </a:lnTo>
                <a:lnTo>
                  <a:pt x="1882429" y="644224"/>
                </a:lnTo>
                <a:lnTo>
                  <a:pt x="1882429" y="909402"/>
                </a:lnTo>
                <a:lnTo>
                  <a:pt x="1632914" y="909402"/>
                </a:lnTo>
                <a:lnTo>
                  <a:pt x="1632914" y="644224"/>
                </a:lnTo>
                <a:lnTo>
                  <a:pt x="1307589" y="644224"/>
                </a:lnTo>
                <a:lnTo>
                  <a:pt x="1307589" y="645853"/>
                </a:lnTo>
                <a:cubicBezTo>
                  <a:pt x="1307590" y="675576"/>
                  <a:pt x="1283495" y="699671"/>
                  <a:pt x="1253771" y="699671"/>
                </a:cubicBezTo>
                <a:lnTo>
                  <a:pt x="1209081" y="699671"/>
                </a:lnTo>
                <a:cubicBezTo>
                  <a:pt x="1179358" y="699671"/>
                  <a:pt x="1155263" y="675576"/>
                  <a:pt x="1155264" y="645853"/>
                </a:cubicBezTo>
                <a:lnTo>
                  <a:pt x="1155264" y="644224"/>
                </a:lnTo>
                <a:lnTo>
                  <a:pt x="1111181" y="644224"/>
                </a:lnTo>
                <a:cubicBezTo>
                  <a:pt x="1106554" y="675905"/>
                  <a:pt x="1078943" y="699671"/>
                  <a:pt x="1045780" y="699671"/>
                </a:cubicBezTo>
                <a:lnTo>
                  <a:pt x="852227" y="699671"/>
                </a:lnTo>
                <a:cubicBezTo>
                  <a:pt x="772630" y="832714"/>
                  <a:pt x="626859" y="920956"/>
                  <a:pt x="460478" y="920956"/>
                </a:cubicBezTo>
                <a:cubicBezTo>
                  <a:pt x="206163" y="920956"/>
                  <a:pt x="0" y="714793"/>
                  <a:pt x="0" y="460478"/>
                </a:cubicBezTo>
                <a:cubicBezTo>
                  <a:pt x="0" y="237952"/>
                  <a:pt x="157843" y="52293"/>
                  <a:pt x="367676" y="935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9" name="Oval 136">
            <a:extLst>
              <a:ext uri="{FF2B5EF4-FFF2-40B4-BE49-F238E27FC236}">
                <a16:creationId xmlns:a16="http://schemas.microsoft.com/office/drawing/2014/main" id="{44B93565-DFB6-4781-B66E-720B8FB0CD78}"/>
              </a:ext>
            </a:extLst>
          </p:cNvPr>
          <p:cNvSpPr/>
          <p:nvPr/>
        </p:nvSpPr>
        <p:spPr>
          <a:xfrm rot="900000">
            <a:off x="8756886" y="5192605"/>
            <a:ext cx="748053" cy="748053"/>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0" name="Oval 21">
            <a:extLst>
              <a:ext uri="{FF2B5EF4-FFF2-40B4-BE49-F238E27FC236}">
                <a16:creationId xmlns:a16="http://schemas.microsoft.com/office/drawing/2014/main" id="{8890DCA3-D013-42EB-9611-FBD84025E7CA}"/>
              </a:ext>
            </a:extLst>
          </p:cNvPr>
          <p:cNvSpPr/>
          <p:nvPr/>
        </p:nvSpPr>
        <p:spPr>
          <a:xfrm rot="20700000">
            <a:off x="8917803" y="5368823"/>
            <a:ext cx="434971" cy="381221"/>
          </a:xfrm>
          <a:custGeom>
            <a:avLst/>
            <a:gdLst/>
            <a:ahLst/>
            <a:cxnLst/>
            <a:rect l="l" t="t" r="r" b="b"/>
            <a:pathLst>
              <a:path w="4088377" h="3321003">
                <a:moveTo>
                  <a:pt x="1365628" y="1622218"/>
                </a:moveTo>
                <a:cubicBezTo>
                  <a:pt x="1121373" y="1556771"/>
                  <a:pt x="870309" y="1701722"/>
                  <a:pt x="804861" y="1945977"/>
                </a:cubicBezTo>
                <a:cubicBezTo>
                  <a:pt x="739413" y="2190232"/>
                  <a:pt x="884365" y="2441296"/>
                  <a:pt x="1128620" y="2506744"/>
                </a:cubicBezTo>
                <a:cubicBezTo>
                  <a:pt x="1372875" y="2572191"/>
                  <a:pt x="1623939" y="2427240"/>
                  <a:pt x="1689387" y="2182985"/>
                </a:cubicBezTo>
                <a:cubicBezTo>
                  <a:pt x="1754835" y="1938730"/>
                  <a:pt x="1609883" y="1687666"/>
                  <a:pt x="1365628" y="1622218"/>
                </a:cubicBezTo>
                <a:close/>
                <a:moveTo>
                  <a:pt x="1447099" y="1318163"/>
                </a:moveTo>
                <a:cubicBezTo>
                  <a:pt x="1859279" y="1428606"/>
                  <a:pt x="2103885" y="1852277"/>
                  <a:pt x="1993442" y="2264456"/>
                </a:cubicBezTo>
                <a:cubicBezTo>
                  <a:pt x="1882999" y="2676636"/>
                  <a:pt x="1459328" y="2921242"/>
                  <a:pt x="1047149" y="2810799"/>
                </a:cubicBezTo>
                <a:cubicBezTo>
                  <a:pt x="634969" y="2700356"/>
                  <a:pt x="390363" y="2276685"/>
                  <a:pt x="500806" y="1864505"/>
                </a:cubicBezTo>
                <a:cubicBezTo>
                  <a:pt x="611249" y="1452326"/>
                  <a:pt x="1034920" y="1207720"/>
                  <a:pt x="1447099" y="1318163"/>
                </a:cubicBezTo>
                <a:close/>
                <a:moveTo>
                  <a:pt x="1476725" y="1207597"/>
                </a:moveTo>
                <a:cubicBezTo>
                  <a:pt x="1003481" y="1080792"/>
                  <a:pt x="517045" y="1361635"/>
                  <a:pt x="390240" y="1834879"/>
                </a:cubicBezTo>
                <a:cubicBezTo>
                  <a:pt x="263435" y="2308124"/>
                  <a:pt x="544279" y="2794559"/>
                  <a:pt x="1017523" y="2921365"/>
                </a:cubicBezTo>
                <a:cubicBezTo>
                  <a:pt x="1490767" y="3048170"/>
                  <a:pt x="1977202" y="2767326"/>
                  <a:pt x="2104008" y="2294082"/>
                </a:cubicBezTo>
                <a:cubicBezTo>
                  <a:pt x="2230813" y="1820838"/>
                  <a:pt x="1949969" y="1334403"/>
                  <a:pt x="1476725" y="1207597"/>
                </a:cubicBezTo>
                <a:close/>
                <a:moveTo>
                  <a:pt x="3290290" y="1590224"/>
                </a:moveTo>
                <a:cubicBezTo>
                  <a:pt x="3269727" y="1586016"/>
                  <a:pt x="3248437" y="1583806"/>
                  <a:pt x="3226630" y="1583806"/>
                </a:cubicBezTo>
                <a:cubicBezTo>
                  <a:pt x="3052179" y="1583806"/>
                  <a:pt x="2910758" y="1725227"/>
                  <a:pt x="2910758" y="1899678"/>
                </a:cubicBezTo>
                <a:cubicBezTo>
                  <a:pt x="2910758" y="2074130"/>
                  <a:pt x="3052179" y="2215551"/>
                  <a:pt x="3226630" y="2215550"/>
                </a:cubicBezTo>
                <a:cubicBezTo>
                  <a:pt x="3401082" y="2215551"/>
                  <a:pt x="3542503" y="2074130"/>
                  <a:pt x="3542502" y="1899678"/>
                </a:cubicBezTo>
                <a:cubicBezTo>
                  <a:pt x="3542503" y="1747033"/>
                  <a:pt x="3434228" y="1619677"/>
                  <a:pt x="3290290" y="1590224"/>
                </a:cubicBezTo>
                <a:close/>
                <a:moveTo>
                  <a:pt x="3334055" y="1377473"/>
                </a:moveTo>
                <a:cubicBezTo>
                  <a:pt x="3576950" y="1427177"/>
                  <a:pt x="3759665" y="1642090"/>
                  <a:pt x="3759665" y="1899678"/>
                </a:cubicBezTo>
                <a:cubicBezTo>
                  <a:pt x="3759665" y="2194064"/>
                  <a:pt x="3521017" y="2432713"/>
                  <a:pt x="3226630" y="2432713"/>
                </a:cubicBezTo>
                <a:cubicBezTo>
                  <a:pt x="2932244" y="2432712"/>
                  <a:pt x="2693596" y="2194065"/>
                  <a:pt x="2693596" y="1899678"/>
                </a:cubicBezTo>
                <a:cubicBezTo>
                  <a:pt x="2693596" y="1605292"/>
                  <a:pt x="2932244" y="1366644"/>
                  <a:pt x="3226630" y="1366644"/>
                </a:cubicBezTo>
                <a:cubicBezTo>
                  <a:pt x="3263429" y="1366644"/>
                  <a:pt x="3299356" y="1370373"/>
                  <a:pt x="3334055" y="1377473"/>
                </a:cubicBezTo>
                <a:close/>
                <a:moveTo>
                  <a:pt x="1391137" y="789478"/>
                </a:moveTo>
                <a:lnTo>
                  <a:pt x="1759910" y="888290"/>
                </a:lnTo>
                <a:lnTo>
                  <a:pt x="1754625" y="1202375"/>
                </a:lnTo>
                <a:lnTo>
                  <a:pt x="1744979" y="1199790"/>
                </a:lnTo>
                <a:cubicBezTo>
                  <a:pt x="1823578" y="1244024"/>
                  <a:pt x="1894617" y="1298265"/>
                  <a:pt x="1954704" y="1362586"/>
                </a:cubicBezTo>
                <a:lnTo>
                  <a:pt x="2234317" y="1293059"/>
                </a:lnTo>
                <a:lnTo>
                  <a:pt x="2413554" y="1630152"/>
                </a:lnTo>
                <a:lnTo>
                  <a:pt x="2214321" y="1809770"/>
                </a:lnTo>
                <a:cubicBezTo>
                  <a:pt x="2239296" y="1900740"/>
                  <a:pt x="2251067" y="1995997"/>
                  <a:pt x="2246841" y="2092825"/>
                </a:cubicBezTo>
                <a:lnTo>
                  <a:pt x="2495698" y="2230974"/>
                </a:lnTo>
                <a:lnTo>
                  <a:pt x="2396885" y="2599747"/>
                </a:lnTo>
                <a:lnTo>
                  <a:pt x="2094912" y="2594668"/>
                </a:lnTo>
                <a:cubicBezTo>
                  <a:pt x="2056732" y="2658461"/>
                  <a:pt x="2010475" y="2715996"/>
                  <a:pt x="1958644" y="2767359"/>
                </a:cubicBezTo>
                <a:lnTo>
                  <a:pt x="2057814" y="3026193"/>
                </a:lnTo>
                <a:lnTo>
                  <a:pt x="1745078" y="3245174"/>
                </a:lnTo>
                <a:lnTo>
                  <a:pt x="1507869" y="3039237"/>
                </a:lnTo>
                <a:lnTo>
                  <a:pt x="1536736" y="3019025"/>
                </a:lnTo>
                <a:cubicBezTo>
                  <a:pt x="1445878" y="3048429"/>
                  <a:pt x="1349798" y="3062567"/>
                  <a:pt x="1251837" y="3062021"/>
                </a:cubicBezTo>
                <a:lnTo>
                  <a:pt x="1108065" y="3321003"/>
                </a:lnTo>
                <a:lnTo>
                  <a:pt x="739291" y="3222191"/>
                </a:lnTo>
                <a:lnTo>
                  <a:pt x="744274" y="2926021"/>
                </a:lnTo>
                <a:cubicBezTo>
                  <a:pt x="666128" y="2881484"/>
                  <a:pt x="595548" y="2827017"/>
                  <a:pt x="535891" y="2762576"/>
                </a:cubicBezTo>
                <a:lnTo>
                  <a:pt x="540671" y="2772825"/>
                </a:lnTo>
                <a:lnTo>
                  <a:pt x="232276" y="2832568"/>
                </a:lnTo>
                <a:lnTo>
                  <a:pt x="70927" y="2486556"/>
                </a:lnTo>
                <a:lnTo>
                  <a:pt x="279495" y="2317444"/>
                </a:lnTo>
                <a:cubicBezTo>
                  <a:pt x="257233" y="2235849"/>
                  <a:pt x="245603" y="2150814"/>
                  <a:pt x="245586" y="2064274"/>
                </a:cubicBezTo>
                <a:lnTo>
                  <a:pt x="0" y="1927940"/>
                </a:lnTo>
                <a:lnTo>
                  <a:pt x="98812" y="1559167"/>
                </a:lnTo>
                <a:lnTo>
                  <a:pt x="380240" y="1563901"/>
                </a:lnTo>
                <a:cubicBezTo>
                  <a:pt x="418421" y="1496524"/>
                  <a:pt x="464524" y="1435092"/>
                  <a:pt x="516679" y="1380105"/>
                </a:cubicBezTo>
                <a:lnTo>
                  <a:pt x="422419" y="1089378"/>
                </a:lnTo>
                <a:lnTo>
                  <a:pt x="746189" y="887063"/>
                </a:lnTo>
                <a:lnTo>
                  <a:pt x="972292" y="1105134"/>
                </a:lnTo>
                <a:lnTo>
                  <a:pt x="970019" y="1106554"/>
                </a:lnTo>
                <a:cubicBezTo>
                  <a:pt x="1058903" y="1078586"/>
                  <a:pt x="1152743" y="1065659"/>
                  <a:pt x="1248316" y="1066709"/>
                </a:cubicBezTo>
                <a:lnTo>
                  <a:pt x="1238669" y="1064125"/>
                </a:lnTo>
                <a:close/>
                <a:moveTo>
                  <a:pt x="3349970" y="1300109"/>
                </a:moveTo>
                <a:cubicBezTo>
                  <a:pt x="3310130" y="1291957"/>
                  <a:pt x="3268880" y="1287676"/>
                  <a:pt x="3226630" y="1287676"/>
                </a:cubicBezTo>
                <a:cubicBezTo>
                  <a:pt x="2888631" y="1287676"/>
                  <a:pt x="2614628" y="1561679"/>
                  <a:pt x="2614628" y="1899678"/>
                </a:cubicBezTo>
                <a:cubicBezTo>
                  <a:pt x="2614628" y="2237678"/>
                  <a:pt x="2888630" y="2511680"/>
                  <a:pt x="3226630" y="2511681"/>
                </a:cubicBezTo>
                <a:cubicBezTo>
                  <a:pt x="3564630" y="2511681"/>
                  <a:pt x="3838633" y="2237678"/>
                  <a:pt x="3838633" y="1899678"/>
                </a:cubicBezTo>
                <a:cubicBezTo>
                  <a:pt x="3838632" y="1603928"/>
                  <a:pt x="3628849" y="1357176"/>
                  <a:pt x="3349970" y="1300109"/>
                </a:cubicBezTo>
                <a:close/>
                <a:moveTo>
                  <a:pt x="3358324" y="1024334"/>
                </a:moveTo>
                <a:lnTo>
                  <a:pt x="3410883" y="1234575"/>
                </a:lnTo>
                <a:lnTo>
                  <a:pt x="3403994" y="1234575"/>
                </a:lnTo>
                <a:cubicBezTo>
                  <a:pt x="3464268" y="1250018"/>
                  <a:pt x="3521292" y="1273478"/>
                  <a:pt x="3572818" y="1305612"/>
                </a:cubicBezTo>
                <a:lnTo>
                  <a:pt x="3746730" y="1209354"/>
                </a:lnTo>
                <a:lnTo>
                  <a:pt x="3926358" y="1401981"/>
                </a:lnTo>
                <a:lnTo>
                  <a:pt x="3825667" y="1557247"/>
                </a:lnTo>
                <a:cubicBezTo>
                  <a:pt x="3858552" y="1613408"/>
                  <a:pt x="3883404" y="1674784"/>
                  <a:pt x="3897877" y="1740062"/>
                </a:cubicBezTo>
                <a:lnTo>
                  <a:pt x="4088377" y="1787686"/>
                </a:lnTo>
                <a:lnTo>
                  <a:pt x="4088377" y="2051071"/>
                </a:lnTo>
                <a:lnTo>
                  <a:pt x="3886243" y="2101605"/>
                </a:lnTo>
                <a:cubicBezTo>
                  <a:pt x="3872191" y="2150933"/>
                  <a:pt x="3851639" y="2197531"/>
                  <a:pt x="3826272" y="2241013"/>
                </a:cubicBezTo>
                <a:lnTo>
                  <a:pt x="3938572" y="2395786"/>
                </a:lnTo>
                <a:lnTo>
                  <a:pt x="3769272" y="2597551"/>
                </a:lnTo>
                <a:lnTo>
                  <a:pt x="3574432" y="2502674"/>
                </a:lnTo>
                <a:lnTo>
                  <a:pt x="3590059" y="2484050"/>
                </a:lnTo>
                <a:cubicBezTo>
                  <a:pt x="3534764" y="2519868"/>
                  <a:pt x="3473263" y="2546445"/>
                  <a:pt x="3407886" y="2563572"/>
                </a:cubicBezTo>
                <a:lnTo>
                  <a:pt x="3358323" y="2761823"/>
                </a:lnTo>
                <a:lnTo>
                  <a:pt x="3094938" y="2761823"/>
                </a:lnTo>
                <a:lnTo>
                  <a:pt x="3045375" y="2563574"/>
                </a:lnTo>
                <a:cubicBezTo>
                  <a:pt x="2985349" y="2547848"/>
                  <a:pt x="2928591" y="2524155"/>
                  <a:pt x="2877330" y="2491865"/>
                </a:cubicBezTo>
                <a:lnTo>
                  <a:pt x="2882346" y="2497841"/>
                </a:lnTo>
                <a:lnTo>
                  <a:pt x="2687507" y="2592718"/>
                </a:lnTo>
                <a:lnTo>
                  <a:pt x="2518206" y="2390954"/>
                </a:lnTo>
                <a:lnTo>
                  <a:pt x="2626994" y="2241021"/>
                </a:lnTo>
                <a:cubicBezTo>
                  <a:pt x="2597591" y="2190623"/>
                  <a:pt x="2574657" y="2136035"/>
                  <a:pt x="2559194" y="2078370"/>
                </a:cubicBezTo>
                <a:lnTo>
                  <a:pt x="2371198" y="2031371"/>
                </a:lnTo>
                <a:lnTo>
                  <a:pt x="2371198" y="1767986"/>
                </a:lnTo>
                <a:lnTo>
                  <a:pt x="2559579" y="1720890"/>
                </a:lnTo>
                <a:cubicBezTo>
                  <a:pt x="2572992" y="1669175"/>
                  <a:pt x="2592745" y="1620006"/>
                  <a:pt x="2617681" y="1574051"/>
                </a:cubicBezTo>
                <a:lnTo>
                  <a:pt x="2502958" y="1397149"/>
                </a:lnTo>
                <a:lnTo>
                  <a:pt x="2682587" y="1204520"/>
                </a:lnTo>
                <a:lnTo>
                  <a:pt x="2872193" y="1309466"/>
                </a:lnTo>
                <a:lnTo>
                  <a:pt x="2870932" y="1310818"/>
                </a:lnTo>
                <a:cubicBezTo>
                  <a:pt x="2925169" y="1276310"/>
                  <a:pt x="2985393" y="1250941"/>
                  <a:pt x="3049268" y="1234575"/>
                </a:cubicBezTo>
                <a:lnTo>
                  <a:pt x="3042378" y="1234576"/>
                </a:lnTo>
                <a:lnTo>
                  <a:pt x="3094939" y="1024334"/>
                </a:lnTo>
                <a:close/>
                <a:moveTo>
                  <a:pt x="2786480" y="402820"/>
                </a:moveTo>
                <a:cubicBezTo>
                  <a:pt x="2745900" y="389943"/>
                  <a:pt x="2701172" y="388627"/>
                  <a:pt x="2657264" y="401580"/>
                </a:cubicBezTo>
                <a:cubicBezTo>
                  <a:pt x="2540176" y="436121"/>
                  <a:pt x="2473258" y="559041"/>
                  <a:pt x="2507800" y="676128"/>
                </a:cubicBezTo>
                <a:cubicBezTo>
                  <a:pt x="2542340" y="793216"/>
                  <a:pt x="2665260" y="860133"/>
                  <a:pt x="2782348" y="825592"/>
                </a:cubicBezTo>
                <a:cubicBezTo>
                  <a:pt x="2899435" y="791051"/>
                  <a:pt x="2966353" y="668132"/>
                  <a:pt x="2931812" y="551045"/>
                </a:cubicBezTo>
                <a:cubicBezTo>
                  <a:pt x="2910223" y="477864"/>
                  <a:pt x="2854113" y="424282"/>
                  <a:pt x="2786480" y="402820"/>
                </a:cubicBezTo>
                <a:close/>
                <a:moveTo>
                  <a:pt x="2932202" y="47278"/>
                </a:moveTo>
                <a:lnTo>
                  <a:pt x="3090904" y="140999"/>
                </a:lnTo>
                <a:lnTo>
                  <a:pt x="3054065" y="265147"/>
                </a:lnTo>
                <a:cubicBezTo>
                  <a:pt x="3087256" y="296329"/>
                  <a:pt x="3116089" y="332603"/>
                  <a:pt x="3138727" y="373550"/>
                </a:cubicBezTo>
                <a:lnTo>
                  <a:pt x="3276016" y="367796"/>
                </a:lnTo>
                <a:lnTo>
                  <a:pt x="3328165" y="544574"/>
                </a:lnTo>
                <a:lnTo>
                  <a:pt x="3202503" y="618514"/>
                </a:lnTo>
                <a:cubicBezTo>
                  <a:pt x="3202838" y="654403"/>
                  <a:pt x="3198271" y="689748"/>
                  <a:pt x="3189855" y="723955"/>
                </a:cubicBezTo>
                <a:lnTo>
                  <a:pt x="3295873" y="805599"/>
                </a:lnTo>
                <a:lnTo>
                  <a:pt x="3222192" y="974540"/>
                </a:lnTo>
                <a:lnTo>
                  <a:pt x="3072634" y="949439"/>
                </a:lnTo>
                <a:lnTo>
                  <a:pt x="3079435" y="933845"/>
                </a:lnTo>
                <a:cubicBezTo>
                  <a:pt x="3049413" y="968833"/>
                  <a:pt x="3013398" y="998848"/>
                  <a:pt x="2972910" y="1023288"/>
                </a:cubicBezTo>
                <a:lnTo>
                  <a:pt x="2978897" y="1166163"/>
                </a:lnTo>
                <a:lnTo>
                  <a:pt x="2802119" y="1218312"/>
                </a:lnTo>
                <a:lnTo>
                  <a:pt x="2729602" y="1095065"/>
                </a:lnTo>
                <a:cubicBezTo>
                  <a:pt x="2686199" y="1096396"/>
                  <a:pt x="2643414" y="1091732"/>
                  <a:pt x="2602615" y="1080209"/>
                </a:cubicBezTo>
                <a:lnTo>
                  <a:pt x="2607165" y="1083226"/>
                </a:lnTo>
                <a:lnTo>
                  <a:pt x="2495179" y="1185484"/>
                </a:lnTo>
                <a:lnTo>
                  <a:pt x="2341599" y="1083585"/>
                </a:lnTo>
                <a:lnTo>
                  <a:pt x="2384929" y="961414"/>
                </a:lnTo>
                <a:cubicBezTo>
                  <a:pt x="2355215" y="933409"/>
                  <a:pt x="2329015" y="901312"/>
                  <a:pt x="2307218" y="865670"/>
                </a:cubicBezTo>
                <a:lnTo>
                  <a:pt x="2171734" y="871348"/>
                </a:lnTo>
                <a:lnTo>
                  <a:pt x="2119584" y="694571"/>
                </a:lnTo>
                <a:lnTo>
                  <a:pt x="2236697" y="625662"/>
                </a:lnTo>
                <a:cubicBezTo>
                  <a:pt x="2235459" y="588297"/>
                  <a:pt x="2238982" y="551385"/>
                  <a:pt x="2246620" y="515603"/>
                </a:cubicBezTo>
                <a:lnTo>
                  <a:pt x="2134594" y="419585"/>
                </a:lnTo>
                <a:lnTo>
                  <a:pt x="2217016" y="254732"/>
                </a:lnTo>
                <a:lnTo>
                  <a:pt x="2365055" y="287627"/>
                </a:lnTo>
                <a:lnTo>
                  <a:pt x="2364476" y="288784"/>
                </a:lnTo>
                <a:cubicBezTo>
                  <a:pt x="2394046" y="254885"/>
                  <a:pt x="2429444" y="225933"/>
                  <a:pt x="2469075" y="202302"/>
                </a:cubicBezTo>
                <a:lnTo>
                  <a:pt x="2464452" y="203666"/>
                </a:lnTo>
                <a:lnTo>
                  <a:pt x="2458102" y="52150"/>
                </a:lnTo>
                <a:lnTo>
                  <a:pt x="2634880" y="0"/>
                </a:lnTo>
                <a:lnTo>
                  <a:pt x="2711784" y="130703"/>
                </a:lnTo>
                <a:lnTo>
                  <a:pt x="2707159" y="132067"/>
                </a:lnTo>
                <a:cubicBezTo>
                  <a:pt x="2750672" y="130497"/>
                  <a:pt x="2793590" y="134953"/>
                  <a:pt x="2834535" y="14631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1" name="Oval 93">
            <a:extLst>
              <a:ext uri="{FF2B5EF4-FFF2-40B4-BE49-F238E27FC236}">
                <a16:creationId xmlns:a16="http://schemas.microsoft.com/office/drawing/2014/main" id="{88A702AE-FF31-480D-BC05-DCC746A283CF}"/>
              </a:ext>
            </a:extLst>
          </p:cNvPr>
          <p:cNvSpPr/>
          <p:nvPr/>
        </p:nvSpPr>
        <p:spPr>
          <a:xfrm rot="20700000">
            <a:off x="2568304" y="4904430"/>
            <a:ext cx="2512640" cy="920956"/>
          </a:xfrm>
          <a:custGeom>
            <a:avLst/>
            <a:gdLst/>
            <a:ahLst/>
            <a:cxnLst/>
            <a:rect l="l" t="t" r="r" b="b"/>
            <a:pathLst>
              <a:path w="2512640" h="920956">
                <a:moveTo>
                  <a:pt x="385100" y="94051"/>
                </a:moveTo>
                <a:cubicBezTo>
                  <a:pt x="214663" y="128927"/>
                  <a:pt x="86452" y="279731"/>
                  <a:pt x="86453" y="460479"/>
                </a:cubicBezTo>
                <a:cubicBezTo>
                  <a:pt x="86453" y="667048"/>
                  <a:pt x="253910" y="834506"/>
                  <a:pt x="460480" y="834506"/>
                </a:cubicBezTo>
                <a:cubicBezTo>
                  <a:pt x="667048" y="834506"/>
                  <a:pt x="834507" y="667048"/>
                  <a:pt x="834507" y="460479"/>
                </a:cubicBezTo>
                <a:cubicBezTo>
                  <a:pt x="834507" y="253910"/>
                  <a:pt x="667048" y="86452"/>
                  <a:pt x="460480" y="86452"/>
                </a:cubicBezTo>
                <a:cubicBezTo>
                  <a:pt x="434658" y="86452"/>
                  <a:pt x="409448" y="89068"/>
                  <a:pt x="385100" y="94051"/>
                </a:cubicBezTo>
                <a:close/>
                <a:moveTo>
                  <a:pt x="367676" y="9355"/>
                </a:moveTo>
                <a:cubicBezTo>
                  <a:pt x="397652" y="3221"/>
                  <a:pt x="428689" y="0"/>
                  <a:pt x="460478" y="0"/>
                </a:cubicBezTo>
                <a:cubicBezTo>
                  <a:pt x="641050" y="0"/>
                  <a:pt x="797347" y="103936"/>
                  <a:pt x="871118" y="256089"/>
                </a:cubicBezTo>
                <a:lnTo>
                  <a:pt x="1045780" y="256089"/>
                </a:lnTo>
                <a:cubicBezTo>
                  <a:pt x="1078943" y="256089"/>
                  <a:pt x="1106554" y="279855"/>
                  <a:pt x="1111181" y="311537"/>
                </a:cubicBezTo>
                <a:lnTo>
                  <a:pt x="1155264" y="311537"/>
                </a:lnTo>
                <a:lnTo>
                  <a:pt x="1155264" y="309907"/>
                </a:lnTo>
                <a:cubicBezTo>
                  <a:pt x="1155263" y="287615"/>
                  <a:pt x="1168817" y="268488"/>
                  <a:pt x="1188133" y="260318"/>
                </a:cubicBezTo>
                <a:cubicBezTo>
                  <a:pt x="1194572" y="257595"/>
                  <a:pt x="1201651" y="256089"/>
                  <a:pt x="1209081" y="256089"/>
                </a:cubicBezTo>
                <a:lnTo>
                  <a:pt x="1253772" y="256089"/>
                </a:lnTo>
                <a:cubicBezTo>
                  <a:pt x="1283495" y="256089"/>
                  <a:pt x="1307589" y="280184"/>
                  <a:pt x="1307589" y="309907"/>
                </a:cubicBezTo>
                <a:lnTo>
                  <a:pt x="1307590" y="311537"/>
                </a:lnTo>
                <a:lnTo>
                  <a:pt x="2479916" y="311537"/>
                </a:lnTo>
                <a:cubicBezTo>
                  <a:pt x="2497988" y="311537"/>
                  <a:pt x="2512639" y="326188"/>
                  <a:pt x="2512640" y="344260"/>
                </a:cubicBezTo>
                <a:lnTo>
                  <a:pt x="2512640" y="611501"/>
                </a:lnTo>
                <a:lnTo>
                  <a:pt x="2512639" y="611502"/>
                </a:lnTo>
                <a:lnTo>
                  <a:pt x="2512639" y="909402"/>
                </a:lnTo>
                <a:lnTo>
                  <a:pt x="2263124" y="909402"/>
                </a:lnTo>
                <a:lnTo>
                  <a:pt x="2263124" y="644224"/>
                </a:lnTo>
                <a:lnTo>
                  <a:pt x="2197534" y="644224"/>
                </a:lnTo>
                <a:lnTo>
                  <a:pt x="2197534" y="909402"/>
                </a:lnTo>
                <a:lnTo>
                  <a:pt x="1948019" y="909402"/>
                </a:lnTo>
                <a:lnTo>
                  <a:pt x="1948019" y="644224"/>
                </a:lnTo>
                <a:lnTo>
                  <a:pt x="1882429" y="644224"/>
                </a:lnTo>
                <a:lnTo>
                  <a:pt x="1882429" y="909402"/>
                </a:lnTo>
                <a:lnTo>
                  <a:pt x="1632914" y="909402"/>
                </a:lnTo>
                <a:lnTo>
                  <a:pt x="1632914" y="644224"/>
                </a:lnTo>
                <a:lnTo>
                  <a:pt x="1307589" y="644224"/>
                </a:lnTo>
                <a:lnTo>
                  <a:pt x="1307589" y="645853"/>
                </a:lnTo>
                <a:cubicBezTo>
                  <a:pt x="1307590" y="675576"/>
                  <a:pt x="1283495" y="699671"/>
                  <a:pt x="1253771" y="699671"/>
                </a:cubicBezTo>
                <a:lnTo>
                  <a:pt x="1209081" y="699671"/>
                </a:lnTo>
                <a:cubicBezTo>
                  <a:pt x="1179358" y="699671"/>
                  <a:pt x="1155263" y="675576"/>
                  <a:pt x="1155264" y="645853"/>
                </a:cubicBezTo>
                <a:lnTo>
                  <a:pt x="1155264" y="644224"/>
                </a:lnTo>
                <a:lnTo>
                  <a:pt x="1111181" y="644224"/>
                </a:lnTo>
                <a:cubicBezTo>
                  <a:pt x="1106554" y="675905"/>
                  <a:pt x="1078943" y="699671"/>
                  <a:pt x="1045780" y="699671"/>
                </a:cubicBezTo>
                <a:lnTo>
                  <a:pt x="852227" y="699671"/>
                </a:lnTo>
                <a:cubicBezTo>
                  <a:pt x="772630" y="832714"/>
                  <a:pt x="626859" y="920956"/>
                  <a:pt x="460478" y="920956"/>
                </a:cubicBezTo>
                <a:cubicBezTo>
                  <a:pt x="206163" y="920956"/>
                  <a:pt x="0" y="714793"/>
                  <a:pt x="0" y="460478"/>
                </a:cubicBezTo>
                <a:cubicBezTo>
                  <a:pt x="0" y="237952"/>
                  <a:pt x="157843" y="52293"/>
                  <a:pt x="367676" y="9355"/>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 name="Oval 137">
            <a:extLst>
              <a:ext uri="{FF2B5EF4-FFF2-40B4-BE49-F238E27FC236}">
                <a16:creationId xmlns:a16="http://schemas.microsoft.com/office/drawing/2014/main" id="{5FAFE165-4AC0-4F39-B349-0FDA696306DE}"/>
              </a:ext>
            </a:extLst>
          </p:cNvPr>
          <p:cNvSpPr/>
          <p:nvPr/>
        </p:nvSpPr>
        <p:spPr>
          <a:xfrm rot="900000">
            <a:off x="2684679" y="5192605"/>
            <a:ext cx="748053" cy="748053"/>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3" name="Trapezoid 3">
            <a:extLst>
              <a:ext uri="{FF2B5EF4-FFF2-40B4-BE49-F238E27FC236}">
                <a16:creationId xmlns:a16="http://schemas.microsoft.com/office/drawing/2014/main" id="{640151D0-AA6E-42C6-98CE-3C4BA79AA231}"/>
              </a:ext>
            </a:extLst>
          </p:cNvPr>
          <p:cNvSpPr/>
          <p:nvPr/>
        </p:nvSpPr>
        <p:spPr>
          <a:xfrm>
            <a:off x="2870404" y="5364909"/>
            <a:ext cx="381729" cy="389051"/>
          </a:xfrm>
          <a:custGeom>
            <a:avLst/>
            <a:gdLst/>
            <a:ahLst/>
            <a:cxnLst/>
            <a:rect l="l" t="t" r="r" b="b"/>
            <a:pathLst>
              <a:path w="3890855" h="3965475">
                <a:moveTo>
                  <a:pt x="513635" y="2426125"/>
                </a:moveTo>
                <a:lnTo>
                  <a:pt x="1518439" y="2426125"/>
                </a:lnTo>
                <a:cubicBezTo>
                  <a:pt x="1550976" y="2510415"/>
                  <a:pt x="1581900" y="2596962"/>
                  <a:pt x="1610725" y="2683637"/>
                </a:cubicBezTo>
                <a:lnTo>
                  <a:pt x="901668" y="2683637"/>
                </a:lnTo>
                <a:lnTo>
                  <a:pt x="559881" y="3707964"/>
                </a:lnTo>
                <a:lnTo>
                  <a:pt x="1917114" y="3707964"/>
                </a:lnTo>
                <a:cubicBezTo>
                  <a:pt x="1925031" y="3729959"/>
                  <a:pt x="1931702" y="3744180"/>
                  <a:pt x="1936944" y="3749452"/>
                </a:cubicBezTo>
                <a:cubicBezTo>
                  <a:pt x="1940579" y="3743065"/>
                  <a:pt x="1945876" y="3728913"/>
                  <a:pt x="1952632" y="3707964"/>
                </a:cubicBezTo>
                <a:lnTo>
                  <a:pt x="3330974" y="3707964"/>
                </a:lnTo>
                <a:lnTo>
                  <a:pt x="2989187" y="2683637"/>
                </a:lnTo>
                <a:lnTo>
                  <a:pt x="2271337" y="2683637"/>
                </a:lnTo>
                <a:cubicBezTo>
                  <a:pt x="2301469" y="2597098"/>
                  <a:pt x="2333531" y="2510572"/>
                  <a:pt x="2366939" y="2426125"/>
                </a:cubicBezTo>
                <a:lnTo>
                  <a:pt x="3377220" y="2426125"/>
                </a:lnTo>
                <a:lnTo>
                  <a:pt x="3890855" y="3965475"/>
                </a:lnTo>
                <a:lnTo>
                  <a:pt x="0" y="3965475"/>
                </a:lnTo>
                <a:close/>
                <a:moveTo>
                  <a:pt x="1936944" y="620869"/>
                </a:moveTo>
                <a:cubicBezTo>
                  <a:pt x="1782578" y="620869"/>
                  <a:pt x="1657440" y="746006"/>
                  <a:pt x="1657440" y="900372"/>
                </a:cubicBezTo>
                <a:cubicBezTo>
                  <a:pt x="1657440" y="1054738"/>
                  <a:pt x="1782578" y="1179876"/>
                  <a:pt x="1936944" y="1179876"/>
                </a:cubicBezTo>
                <a:cubicBezTo>
                  <a:pt x="2091310" y="1179876"/>
                  <a:pt x="2216447" y="1054738"/>
                  <a:pt x="2216447" y="900372"/>
                </a:cubicBezTo>
                <a:cubicBezTo>
                  <a:pt x="2216447" y="746006"/>
                  <a:pt x="2091310" y="620869"/>
                  <a:pt x="1936944" y="620869"/>
                </a:cubicBezTo>
                <a:close/>
                <a:moveTo>
                  <a:pt x="1936944" y="0"/>
                </a:moveTo>
                <a:cubicBezTo>
                  <a:pt x="2169175" y="0"/>
                  <a:pt x="2401406" y="88593"/>
                  <a:pt x="2578592" y="265779"/>
                </a:cubicBezTo>
                <a:lnTo>
                  <a:pt x="2578592" y="265780"/>
                </a:lnTo>
                <a:cubicBezTo>
                  <a:pt x="2932964" y="620153"/>
                  <a:pt x="2888999" y="1155622"/>
                  <a:pt x="2578592" y="1549077"/>
                </a:cubicBezTo>
                <a:cubicBezTo>
                  <a:pt x="2248849" y="1967039"/>
                  <a:pt x="1976153" y="3125749"/>
                  <a:pt x="1936944" y="3194660"/>
                </a:cubicBezTo>
                <a:cubicBezTo>
                  <a:pt x="1883033" y="3140450"/>
                  <a:pt x="1647095" y="1944983"/>
                  <a:pt x="1295295" y="1549076"/>
                </a:cubicBezTo>
                <a:cubicBezTo>
                  <a:pt x="962406" y="1174450"/>
                  <a:pt x="940923" y="620152"/>
                  <a:pt x="1295295" y="265779"/>
                </a:cubicBezTo>
                <a:cubicBezTo>
                  <a:pt x="1472481" y="88593"/>
                  <a:pt x="1704713" y="0"/>
                  <a:pt x="193694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4" name="Oval 93">
            <a:extLst>
              <a:ext uri="{FF2B5EF4-FFF2-40B4-BE49-F238E27FC236}">
                <a16:creationId xmlns:a16="http://schemas.microsoft.com/office/drawing/2014/main" id="{C907B238-A7B1-4805-ADCC-2B78E9B76629}"/>
              </a:ext>
            </a:extLst>
          </p:cNvPr>
          <p:cNvSpPr/>
          <p:nvPr/>
        </p:nvSpPr>
        <p:spPr>
          <a:xfrm rot="900000">
            <a:off x="2568304" y="2019188"/>
            <a:ext cx="2512640" cy="920956"/>
          </a:xfrm>
          <a:custGeom>
            <a:avLst/>
            <a:gdLst/>
            <a:ahLst/>
            <a:cxnLst/>
            <a:rect l="l" t="t" r="r" b="b"/>
            <a:pathLst>
              <a:path w="2512640" h="920956">
                <a:moveTo>
                  <a:pt x="385100" y="94051"/>
                </a:moveTo>
                <a:cubicBezTo>
                  <a:pt x="214663" y="128927"/>
                  <a:pt x="86452" y="279731"/>
                  <a:pt x="86453" y="460479"/>
                </a:cubicBezTo>
                <a:cubicBezTo>
                  <a:pt x="86453" y="667048"/>
                  <a:pt x="253910" y="834506"/>
                  <a:pt x="460480" y="834506"/>
                </a:cubicBezTo>
                <a:cubicBezTo>
                  <a:pt x="667048" y="834506"/>
                  <a:pt x="834507" y="667048"/>
                  <a:pt x="834507" y="460479"/>
                </a:cubicBezTo>
                <a:cubicBezTo>
                  <a:pt x="834507" y="253910"/>
                  <a:pt x="667048" y="86452"/>
                  <a:pt x="460480" y="86452"/>
                </a:cubicBezTo>
                <a:cubicBezTo>
                  <a:pt x="434658" y="86452"/>
                  <a:pt x="409448" y="89068"/>
                  <a:pt x="385100" y="94051"/>
                </a:cubicBezTo>
                <a:close/>
                <a:moveTo>
                  <a:pt x="367676" y="9355"/>
                </a:moveTo>
                <a:cubicBezTo>
                  <a:pt x="397652" y="3221"/>
                  <a:pt x="428689" y="0"/>
                  <a:pt x="460478" y="0"/>
                </a:cubicBezTo>
                <a:cubicBezTo>
                  <a:pt x="641050" y="0"/>
                  <a:pt x="797347" y="103936"/>
                  <a:pt x="871118" y="256089"/>
                </a:cubicBezTo>
                <a:lnTo>
                  <a:pt x="1045780" y="256089"/>
                </a:lnTo>
                <a:cubicBezTo>
                  <a:pt x="1078943" y="256089"/>
                  <a:pt x="1106554" y="279855"/>
                  <a:pt x="1111181" y="311537"/>
                </a:cubicBezTo>
                <a:lnTo>
                  <a:pt x="1155264" y="311537"/>
                </a:lnTo>
                <a:lnTo>
                  <a:pt x="1155264" y="309907"/>
                </a:lnTo>
                <a:cubicBezTo>
                  <a:pt x="1155263" y="287615"/>
                  <a:pt x="1168817" y="268488"/>
                  <a:pt x="1188133" y="260318"/>
                </a:cubicBezTo>
                <a:cubicBezTo>
                  <a:pt x="1194572" y="257595"/>
                  <a:pt x="1201651" y="256089"/>
                  <a:pt x="1209081" y="256089"/>
                </a:cubicBezTo>
                <a:lnTo>
                  <a:pt x="1253772" y="256089"/>
                </a:lnTo>
                <a:cubicBezTo>
                  <a:pt x="1283495" y="256089"/>
                  <a:pt x="1307589" y="280184"/>
                  <a:pt x="1307589" y="309907"/>
                </a:cubicBezTo>
                <a:lnTo>
                  <a:pt x="1307590" y="311537"/>
                </a:lnTo>
                <a:lnTo>
                  <a:pt x="2479916" y="311537"/>
                </a:lnTo>
                <a:cubicBezTo>
                  <a:pt x="2497988" y="311537"/>
                  <a:pt x="2512639" y="326188"/>
                  <a:pt x="2512640" y="344260"/>
                </a:cubicBezTo>
                <a:lnTo>
                  <a:pt x="2512640" y="611501"/>
                </a:lnTo>
                <a:lnTo>
                  <a:pt x="2512639" y="611502"/>
                </a:lnTo>
                <a:lnTo>
                  <a:pt x="2512639" y="909402"/>
                </a:lnTo>
                <a:lnTo>
                  <a:pt x="2263124" y="909402"/>
                </a:lnTo>
                <a:lnTo>
                  <a:pt x="2263124" y="644224"/>
                </a:lnTo>
                <a:lnTo>
                  <a:pt x="2197534" y="644224"/>
                </a:lnTo>
                <a:lnTo>
                  <a:pt x="2197534" y="909402"/>
                </a:lnTo>
                <a:lnTo>
                  <a:pt x="1948019" y="909402"/>
                </a:lnTo>
                <a:lnTo>
                  <a:pt x="1948019" y="644224"/>
                </a:lnTo>
                <a:lnTo>
                  <a:pt x="1882429" y="644224"/>
                </a:lnTo>
                <a:lnTo>
                  <a:pt x="1882429" y="909402"/>
                </a:lnTo>
                <a:lnTo>
                  <a:pt x="1632914" y="909402"/>
                </a:lnTo>
                <a:lnTo>
                  <a:pt x="1632914" y="644224"/>
                </a:lnTo>
                <a:lnTo>
                  <a:pt x="1307589" y="644224"/>
                </a:lnTo>
                <a:lnTo>
                  <a:pt x="1307589" y="645853"/>
                </a:lnTo>
                <a:cubicBezTo>
                  <a:pt x="1307590" y="675576"/>
                  <a:pt x="1283495" y="699671"/>
                  <a:pt x="1253771" y="699671"/>
                </a:cubicBezTo>
                <a:lnTo>
                  <a:pt x="1209081" y="699671"/>
                </a:lnTo>
                <a:cubicBezTo>
                  <a:pt x="1179358" y="699671"/>
                  <a:pt x="1155263" y="675576"/>
                  <a:pt x="1155264" y="645853"/>
                </a:cubicBezTo>
                <a:lnTo>
                  <a:pt x="1155264" y="644224"/>
                </a:lnTo>
                <a:lnTo>
                  <a:pt x="1111181" y="644224"/>
                </a:lnTo>
                <a:cubicBezTo>
                  <a:pt x="1106554" y="675905"/>
                  <a:pt x="1078943" y="699671"/>
                  <a:pt x="1045780" y="699671"/>
                </a:cubicBezTo>
                <a:lnTo>
                  <a:pt x="852227" y="699671"/>
                </a:lnTo>
                <a:cubicBezTo>
                  <a:pt x="772630" y="832714"/>
                  <a:pt x="626859" y="920956"/>
                  <a:pt x="460478" y="920956"/>
                </a:cubicBezTo>
                <a:cubicBezTo>
                  <a:pt x="206163" y="920956"/>
                  <a:pt x="0" y="714793"/>
                  <a:pt x="0" y="460478"/>
                </a:cubicBezTo>
                <a:cubicBezTo>
                  <a:pt x="0" y="237952"/>
                  <a:pt x="157843" y="52293"/>
                  <a:pt x="367676" y="935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5" name="Oval 116">
            <a:extLst>
              <a:ext uri="{FF2B5EF4-FFF2-40B4-BE49-F238E27FC236}">
                <a16:creationId xmlns:a16="http://schemas.microsoft.com/office/drawing/2014/main" id="{9A44E998-C340-4470-A23D-F49F7F24AB49}"/>
              </a:ext>
            </a:extLst>
          </p:cNvPr>
          <p:cNvSpPr/>
          <p:nvPr/>
        </p:nvSpPr>
        <p:spPr>
          <a:xfrm rot="900000">
            <a:off x="2679244" y="1899696"/>
            <a:ext cx="748053" cy="748053"/>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lumMod val="75000"/>
                  <a:lumOff val="25000"/>
                </a:schemeClr>
              </a:solidFill>
            </a:endParaRPr>
          </a:p>
        </p:txBody>
      </p:sp>
      <p:sp>
        <p:nvSpPr>
          <p:cNvPr id="16" name="Down Arrow 1">
            <a:extLst>
              <a:ext uri="{FF2B5EF4-FFF2-40B4-BE49-F238E27FC236}">
                <a16:creationId xmlns:a16="http://schemas.microsoft.com/office/drawing/2014/main" id="{1C6BBB85-4281-4A70-AE57-9973663461CF}"/>
              </a:ext>
            </a:extLst>
          </p:cNvPr>
          <p:cNvSpPr/>
          <p:nvPr/>
        </p:nvSpPr>
        <p:spPr>
          <a:xfrm rot="10800000" flipH="1">
            <a:off x="2872197" y="2072978"/>
            <a:ext cx="362145" cy="406688"/>
          </a:xfrm>
          <a:custGeom>
            <a:avLst/>
            <a:gdLst/>
            <a:ahLst/>
            <a:cxnLst/>
            <a:rect l="l" t="t" r="r" b="b"/>
            <a:pathLst>
              <a:path w="3496146" h="3926159">
                <a:moveTo>
                  <a:pt x="1476067" y="1782198"/>
                </a:moveTo>
                <a:lnTo>
                  <a:pt x="2085005" y="1782198"/>
                </a:lnTo>
                <a:lnTo>
                  <a:pt x="2085005" y="560436"/>
                </a:lnTo>
                <a:lnTo>
                  <a:pt x="2389473" y="560436"/>
                </a:lnTo>
                <a:lnTo>
                  <a:pt x="1780536" y="0"/>
                </a:lnTo>
                <a:lnTo>
                  <a:pt x="1171598" y="560436"/>
                </a:lnTo>
                <a:lnTo>
                  <a:pt x="1476067" y="560436"/>
                </a:lnTo>
                <a:close/>
                <a:moveTo>
                  <a:pt x="2794909" y="2376264"/>
                </a:moveTo>
                <a:lnTo>
                  <a:pt x="3403846" y="1815828"/>
                </a:lnTo>
                <a:lnTo>
                  <a:pt x="3099377" y="1815828"/>
                </a:lnTo>
                <a:lnTo>
                  <a:pt x="3099377" y="594066"/>
                </a:lnTo>
                <a:lnTo>
                  <a:pt x="2490440" y="594066"/>
                </a:lnTo>
                <a:lnTo>
                  <a:pt x="2490440" y="1815828"/>
                </a:lnTo>
                <a:lnTo>
                  <a:pt x="2185971" y="1815828"/>
                </a:lnTo>
                <a:close/>
                <a:moveTo>
                  <a:pt x="1738539" y="2704452"/>
                </a:moveTo>
                <a:cubicBezTo>
                  <a:pt x="2025742" y="2708651"/>
                  <a:pt x="2249289" y="2617027"/>
                  <a:pt x="2474392" y="2519294"/>
                </a:cubicBezTo>
                <a:cubicBezTo>
                  <a:pt x="2631335" y="2431624"/>
                  <a:pt x="2641220" y="2356014"/>
                  <a:pt x="2614641" y="2282563"/>
                </a:cubicBezTo>
                <a:cubicBezTo>
                  <a:pt x="2582745" y="2203226"/>
                  <a:pt x="2511446" y="2141129"/>
                  <a:pt x="2374721" y="2203680"/>
                </a:cubicBezTo>
                <a:cubicBezTo>
                  <a:pt x="2195292" y="2350932"/>
                  <a:pt x="1621166" y="2470817"/>
                  <a:pt x="1266317" y="2262320"/>
                </a:cubicBezTo>
                <a:cubicBezTo>
                  <a:pt x="1169173" y="2191011"/>
                  <a:pt x="970584" y="2135007"/>
                  <a:pt x="918755" y="2260582"/>
                </a:cubicBezTo>
                <a:cubicBezTo>
                  <a:pt x="905798" y="2301917"/>
                  <a:pt x="901034" y="2336556"/>
                  <a:pt x="904186" y="2366667"/>
                </a:cubicBezTo>
                <a:cubicBezTo>
                  <a:pt x="913642" y="2457000"/>
                  <a:pt x="994333" y="2506589"/>
                  <a:pt x="1138739" y="2574025"/>
                </a:cubicBezTo>
                <a:cubicBezTo>
                  <a:pt x="1370979" y="2664916"/>
                  <a:pt x="1566218" y="2701932"/>
                  <a:pt x="1738539" y="2704452"/>
                </a:cubicBezTo>
                <a:close/>
                <a:moveTo>
                  <a:pt x="1709810" y="3318171"/>
                </a:moveTo>
                <a:cubicBezTo>
                  <a:pt x="2287461" y="3321186"/>
                  <a:pt x="2747532" y="3089987"/>
                  <a:pt x="2907033" y="2982480"/>
                </a:cubicBezTo>
                <a:cubicBezTo>
                  <a:pt x="3019837" y="2919930"/>
                  <a:pt x="3127019" y="2830470"/>
                  <a:pt x="3047283" y="2692494"/>
                </a:cubicBezTo>
                <a:cubicBezTo>
                  <a:pt x="2931427" y="2583612"/>
                  <a:pt x="2859428" y="2623285"/>
                  <a:pt x="2747560" y="2705958"/>
                </a:cubicBezTo>
                <a:cubicBezTo>
                  <a:pt x="2476410" y="2811508"/>
                  <a:pt x="1878339" y="3347087"/>
                  <a:pt x="714142" y="2686413"/>
                </a:cubicBezTo>
                <a:cubicBezTo>
                  <a:pt x="581403" y="2592588"/>
                  <a:pt x="478211" y="2639047"/>
                  <a:pt x="434354" y="2730111"/>
                </a:cubicBezTo>
                <a:cubicBezTo>
                  <a:pt x="423118" y="2754726"/>
                  <a:pt x="419107" y="2778362"/>
                  <a:pt x="421326" y="2801084"/>
                </a:cubicBezTo>
                <a:cubicBezTo>
                  <a:pt x="427982" y="2869247"/>
                  <a:pt x="490703" y="2929162"/>
                  <a:pt x="582577" y="2982481"/>
                </a:cubicBezTo>
                <a:cubicBezTo>
                  <a:pt x="974299" y="3230234"/>
                  <a:pt x="1363219" y="3316361"/>
                  <a:pt x="1709810" y="3318171"/>
                </a:cubicBezTo>
                <a:close/>
                <a:moveTo>
                  <a:pt x="1650124" y="3925606"/>
                </a:moveTo>
                <a:cubicBezTo>
                  <a:pt x="2273556" y="3938577"/>
                  <a:pt x="2858828" y="3722251"/>
                  <a:pt x="3329308" y="3414392"/>
                </a:cubicBezTo>
                <a:cubicBezTo>
                  <a:pt x="3434138" y="3367480"/>
                  <a:pt x="3549293" y="3215474"/>
                  <a:pt x="3469556" y="3100952"/>
                </a:cubicBezTo>
                <a:cubicBezTo>
                  <a:pt x="3361675" y="3005103"/>
                  <a:pt x="3225886" y="3077348"/>
                  <a:pt x="3149901" y="3145689"/>
                </a:cubicBezTo>
                <a:cubicBezTo>
                  <a:pt x="2987266" y="3247333"/>
                  <a:pt x="1796029" y="4146474"/>
                  <a:pt x="297808" y="3098777"/>
                </a:cubicBezTo>
                <a:cubicBezTo>
                  <a:pt x="177029" y="2997135"/>
                  <a:pt x="65861" y="3063139"/>
                  <a:pt x="18020" y="3134657"/>
                </a:cubicBezTo>
                <a:cubicBezTo>
                  <a:pt x="4124" y="3161552"/>
                  <a:pt x="-1298" y="3188690"/>
                  <a:pt x="257" y="3215218"/>
                </a:cubicBezTo>
                <a:cubicBezTo>
                  <a:pt x="4919" y="3294803"/>
                  <a:pt x="72375" y="3368892"/>
                  <a:pt x="162256" y="3414392"/>
                </a:cubicBezTo>
                <a:cubicBezTo>
                  <a:pt x="657258" y="3766720"/>
                  <a:pt x="1165233" y="3915518"/>
                  <a:pt x="1650124" y="392560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7" name="Oval 93">
            <a:extLst>
              <a:ext uri="{FF2B5EF4-FFF2-40B4-BE49-F238E27FC236}">
                <a16:creationId xmlns:a16="http://schemas.microsoft.com/office/drawing/2014/main" id="{59287CC8-7DC4-4187-9DFE-1AAF6C361468}"/>
              </a:ext>
            </a:extLst>
          </p:cNvPr>
          <p:cNvSpPr/>
          <p:nvPr/>
        </p:nvSpPr>
        <p:spPr>
          <a:xfrm rot="20700000" flipH="1">
            <a:off x="7105610" y="2019189"/>
            <a:ext cx="2512640" cy="920956"/>
          </a:xfrm>
          <a:custGeom>
            <a:avLst/>
            <a:gdLst/>
            <a:ahLst/>
            <a:cxnLst/>
            <a:rect l="l" t="t" r="r" b="b"/>
            <a:pathLst>
              <a:path w="2512640" h="920956">
                <a:moveTo>
                  <a:pt x="385100" y="94051"/>
                </a:moveTo>
                <a:cubicBezTo>
                  <a:pt x="214663" y="128927"/>
                  <a:pt x="86452" y="279731"/>
                  <a:pt x="86453" y="460479"/>
                </a:cubicBezTo>
                <a:cubicBezTo>
                  <a:pt x="86453" y="667048"/>
                  <a:pt x="253910" y="834506"/>
                  <a:pt x="460480" y="834506"/>
                </a:cubicBezTo>
                <a:cubicBezTo>
                  <a:pt x="667048" y="834506"/>
                  <a:pt x="834507" y="667048"/>
                  <a:pt x="834507" y="460479"/>
                </a:cubicBezTo>
                <a:cubicBezTo>
                  <a:pt x="834507" y="253910"/>
                  <a:pt x="667048" y="86452"/>
                  <a:pt x="460480" y="86452"/>
                </a:cubicBezTo>
                <a:cubicBezTo>
                  <a:pt x="434658" y="86452"/>
                  <a:pt x="409448" y="89068"/>
                  <a:pt x="385100" y="94051"/>
                </a:cubicBezTo>
                <a:close/>
                <a:moveTo>
                  <a:pt x="367676" y="9355"/>
                </a:moveTo>
                <a:cubicBezTo>
                  <a:pt x="397652" y="3221"/>
                  <a:pt x="428689" y="0"/>
                  <a:pt x="460478" y="0"/>
                </a:cubicBezTo>
                <a:cubicBezTo>
                  <a:pt x="641050" y="0"/>
                  <a:pt x="797347" y="103936"/>
                  <a:pt x="871118" y="256089"/>
                </a:cubicBezTo>
                <a:lnTo>
                  <a:pt x="1045780" y="256089"/>
                </a:lnTo>
                <a:cubicBezTo>
                  <a:pt x="1078943" y="256089"/>
                  <a:pt x="1106554" y="279855"/>
                  <a:pt x="1111181" y="311537"/>
                </a:cubicBezTo>
                <a:lnTo>
                  <a:pt x="1155264" y="311537"/>
                </a:lnTo>
                <a:lnTo>
                  <a:pt x="1155264" y="309907"/>
                </a:lnTo>
                <a:cubicBezTo>
                  <a:pt x="1155263" y="287615"/>
                  <a:pt x="1168817" y="268488"/>
                  <a:pt x="1188133" y="260318"/>
                </a:cubicBezTo>
                <a:cubicBezTo>
                  <a:pt x="1194572" y="257595"/>
                  <a:pt x="1201651" y="256089"/>
                  <a:pt x="1209081" y="256089"/>
                </a:cubicBezTo>
                <a:lnTo>
                  <a:pt x="1253772" y="256089"/>
                </a:lnTo>
                <a:cubicBezTo>
                  <a:pt x="1283495" y="256089"/>
                  <a:pt x="1307589" y="280184"/>
                  <a:pt x="1307589" y="309907"/>
                </a:cubicBezTo>
                <a:lnTo>
                  <a:pt x="1307590" y="311537"/>
                </a:lnTo>
                <a:lnTo>
                  <a:pt x="2479916" y="311537"/>
                </a:lnTo>
                <a:cubicBezTo>
                  <a:pt x="2497988" y="311537"/>
                  <a:pt x="2512639" y="326188"/>
                  <a:pt x="2512640" y="344260"/>
                </a:cubicBezTo>
                <a:lnTo>
                  <a:pt x="2512640" y="611501"/>
                </a:lnTo>
                <a:lnTo>
                  <a:pt x="2512639" y="611502"/>
                </a:lnTo>
                <a:lnTo>
                  <a:pt x="2512639" y="909402"/>
                </a:lnTo>
                <a:lnTo>
                  <a:pt x="2263124" y="909402"/>
                </a:lnTo>
                <a:lnTo>
                  <a:pt x="2263124" y="644224"/>
                </a:lnTo>
                <a:lnTo>
                  <a:pt x="2197534" y="644224"/>
                </a:lnTo>
                <a:lnTo>
                  <a:pt x="2197534" y="909402"/>
                </a:lnTo>
                <a:lnTo>
                  <a:pt x="1948019" y="909402"/>
                </a:lnTo>
                <a:lnTo>
                  <a:pt x="1948019" y="644224"/>
                </a:lnTo>
                <a:lnTo>
                  <a:pt x="1882429" y="644224"/>
                </a:lnTo>
                <a:lnTo>
                  <a:pt x="1882429" y="909402"/>
                </a:lnTo>
                <a:lnTo>
                  <a:pt x="1632914" y="909402"/>
                </a:lnTo>
                <a:lnTo>
                  <a:pt x="1632914" y="644224"/>
                </a:lnTo>
                <a:lnTo>
                  <a:pt x="1307589" y="644224"/>
                </a:lnTo>
                <a:lnTo>
                  <a:pt x="1307589" y="645853"/>
                </a:lnTo>
                <a:cubicBezTo>
                  <a:pt x="1307590" y="675576"/>
                  <a:pt x="1283495" y="699671"/>
                  <a:pt x="1253771" y="699671"/>
                </a:cubicBezTo>
                <a:lnTo>
                  <a:pt x="1209081" y="699671"/>
                </a:lnTo>
                <a:cubicBezTo>
                  <a:pt x="1179358" y="699671"/>
                  <a:pt x="1155263" y="675576"/>
                  <a:pt x="1155264" y="645853"/>
                </a:cubicBezTo>
                <a:lnTo>
                  <a:pt x="1155264" y="644224"/>
                </a:lnTo>
                <a:lnTo>
                  <a:pt x="1111181" y="644224"/>
                </a:lnTo>
                <a:cubicBezTo>
                  <a:pt x="1106554" y="675905"/>
                  <a:pt x="1078943" y="699671"/>
                  <a:pt x="1045780" y="699671"/>
                </a:cubicBezTo>
                <a:lnTo>
                  <a:pt x="852227" y="699671"/>
                </a:lnTo>
                <a:cubicBezTo>
                  <a:pt x="772630" y="832714"/>
                  <a:pt x="626859" y="920956"/>
                  <a:pt x="460478" y="920956"/>
                </a:cubicBezTo>
                <a:cubicBezTo>
                  <a:pt x="206163" y="920956"/>
                  <a:pt x="0" y="714793"/>
                  <a:pt x="0" y="460478"/>
                </a:cubicBezTo>
                <a:cubicBezTo>
                  <a:pt x="0" y="237952"/>
                  <a:pt x="157843" y="52293"/>
                  <a:pt x="367676" y="935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8" name="Oval 121">
            <a:extLst>
              <a:ext uri="{FF2B5EF4-FFF2-40B4-BE49-F238E27FC236}">
                <a16:creationId xmlns:a16="http://schemas.microsoft.com/office/drawing/2014/main" id="{335B2C84-CED6-489B-9EE1-0A8BDEEEEB3D}"/>
              </a:ext>
            </a:extLst>
          </p:cNvPr>
          <p:cNvSpPr/>
          <p:nvPr/>
        </p:nvSpPr>
        <p:spPr>
          <a:xfrm rot="900000">
            <a:off x="8759958" y="1899696"/>
            <a:ext cx="748053" cy="748053"/>
          </a:xfrm>
          <a:prstGeom prst="ellipse">
            <a:avLst/>
          </a:prstGeom>
          <a:solidFill>
            <a:schemeClr val="accent1"/>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9" name="Rectangle 15">
            <a:extLst>
              <a:ext uri="{FF2B5EF4-FFF2-40B4-BE49-F238E27FC236}">
                <a16:creationId xmlns:a16="http://schemas.microsoft.com/office/drawing/2014/main" id="{668C63B5-08CD-40E7-BFDA-03B71755DD52}"/>
              </a:ext>
            </a:extLst>
          </p:cNvPr>
          <p:cNvSpPr/>
          <p:nvPr/>
        </p:nvSpPr>
        <p:spPr>
          <a:xfrm rot="14270044">
            <a:off x="8953470" y="2085682"/>
            <a:ext cx="361027" cy="376076"/>
          </a:xfrm>
          <a:custGeom>
            <a:avLst/>
            <a:gdLst/>
            <a:ahLst/>
            <a:cxnLst/>
            <a:rect l="l" t="t" r="r" b="b"/>
            <a:pathLst>
              <a:path w="4088964" h="4259405">
                <a:moveTo>
                  <a:pt x="1480605" y="2231940"/>
                </a:moveTo>
                <a:lnTo>
                  <a:pt x="1199818" y="2044620"/>
                </a:lnTo>
                <a:lnTo>
                  <a:pt x="761621" y="2687221"/>
                </a:lnTo>
                <a:cubicBezTo>
                  <a:pt x="501536" y="2652619"/>
                  <a:pt x="265323" y="2467912"/>
                  <a:pt x="39127" y="2272940"/>
                </a:cubicBezTo>
                <a:cubicBezTo>
                  <a:pt x="-80639" y="2070133"/>
                  <a:pt x="269496" y="1743507"/>
                  <a:pt x="374515" y="1494038"/>
                </a:cubicBezTo>
                <a:lnTo>
                  <a:pt x="93728" y="1306717"/>
                </a:lnTo>
                <a:lnTo>
                  <a:pt x="1091841" y="1312633"/>
                </a:lnTo>
                <a:close/>
                <a:moveTo>
                  <a:pt x="2759566" y="226796"/>
                </a:moveTo>
                <a:cubicBezTo>
                  <a:pt x="2331051" y="377379"/>
                  <a:pt x="2150002" y="492309"/>
                  <a:pt x="1991062" y="643648"/>
                </a:cubicBezTo>
                <a:lnTo>
                  <a:pt x="1463599" y="1446568"/>
                </a:lnTo>
                <a:lnTo>
                  <a:pt x="610317" y="909936"/>
                </a:lnTo>
                <a:cubicBezTo>
                  <a:pt x="810411" y="627556"/>
                  <a:pt x="1020899" y="239191"/>
                  <a:pt x="1244930" y="61882"/>
                </a:cubicBezTo>
                <a:cubicBezTo>
                  <a:pt x="1491876" y="-75367"/>
                  <a:pt x="1697752" y="31605"/>
                  <a:pt x="2759566" y="226796"/>
                </a:cubicBezTo>
                <a:close/>
                <a:moveTo>
                  <a:pt x="1722488" y="3820535"/>
                </a:moveTo>
                <a:cubicBezTo>
                  <a:pt x="1376925" y="3801485"/>
                  <a:pt x="936112" y="3830060"/>
                  <a:pt x="666750" y="3734810"/>
                </a:cubicBezTo>
                <a:cubicBezTo>
                  <a:pt x="419100" y="3598835"/>
                  <a:pt x="400050" y="3367610"/>
                  <a:pt x="0" y="2364860"/>
                </a:cubicBezTo>
                <a:cubicBezTo>
                  <a:pt x="355600" y="2647435"/>
                  <a:pt x="549276" y="2739510"/>
                  <a:pt x="762000" y="2793485"/>
                </a:cubicBezTo>
                <a:lnTo>
                  <a:pt x="1722487" y="2812535"/>
                </a:lnTo>
                <a:close/>
                <a:moveTo>
                  <a:pt x="3605396" y="869465"/>
                </a:moveTo>
                <a:lnTo>
                  <a:pt x="3069019" y="1711228"/>
                </a:lnTo>
                <a:lnTo>
                  <a:pt x="2083849" y="1550906"/>
                </a:lnTo>
                <a:lnTo>
                  <a:pt x="2391902" y="1412941"/>
                </a:lnTo>
                <a:lnTo>
                  <a:pt x="2081217" y="699900"/>
                </a:lnTo>
                <a:cubicBezTo>
                  <a:pt x="2248971" y="498156"/>
                  <a:pt x="2531081" y="396532"/>
                  <a:pt x="2816547" y="308854"/>
                </a:cubicBezTo>
                <a:cubicBezTo>
                  <a:pt x="3051986" y="315439"/>
                  <a:pt x="3142075" y="785719"/>
                  <a:pt x="3297344" y="1007430"/>
                </a:cubicBezTo>
                <a:close/>
                <a:moveTo>
                  <a:pt x="3222215" y="3788662"/>
                </a:moveTo>
                <a:cubicBezTo>
                  <a:pt x="3089072" y="3954283"/>
                  <a:pt x="2662122" y="3869088"/>
                  <a:pt x="2413930" y="3921936"/>
                </a:cubicBezTo>
                <a:lnTo>
                  <a:pt x="2420658" y="4259405"/>
                </a:lnTo>
                <a:lnTo>
                  <a:pt x="1855155" y="3436926"/>
                </a:lnTo>
                <a:lnTo>
                  <a:pt x="2387428" y="2592563"/>
                </a:lnTo>
                <a:lnTo>
                  <a:pt x="2394156" y="2930032"/>
                </a:lnTo>
                <a:lnTo>
                  <a:pt x="3171906" y="2922431"/>
                </a:lnTo>
                <a:cubicBezTo>
                  <a:pt x="3292132" y="3155642"/>
                  <a:pt x="3275533" y="3455038"/>
                  <a:pt x="3244786" y="3752078"/>
                </a:cubicBezTo>
                <a:cubicBezTo>
                  <a:pt x="3238662" y="3765464"/>
                  <a:pt x="3231091" y="3777620"/>
                  <a:pt x="3222215" y="3788662"/>
                </a:cubicBezTo>
                <a:close/>
                <a:moveTo>
                  <a:pt x="3948285" y="2834020"/>
                </a:moveTo>
                <a:cubicBezTo>
                  <a:pt x="3833022" y="3018741"/>
                  <a:pt x="3639730" y="3281008"/>
                  <a:pt x="3342579" y="3731662"/>
                </a:cubicBezTo>
                <a:cubicBezTo>
                  <a:pt x="3371271" y="3278367"/>
                  <a:pt x="3336159" y="3066813"/>
                  <a:pt x="3258895" y="2861397"/>
                </a:cubicBezTo>
                <a:lnTo>
                  <a:pt x="2725671" y="2062291"/>
                </a:lnTo>
                <a:lnTo>
                  <a:pt x="3552883" y="1486284"/>
                </a:lnTo>
                <a:cubicBezTo>
                  <a:pt x="3734716" y="1780754"/>
                  <a:pt x="4010062" y="2126176"/>
                  <a:pt x="4085819" y="2401657"/>
                </a:cubicBezTo>
                <a:cubicBezTo>
                  <a:pt x="4100783" y="2542124"/>
                  <a:pt x="4063549" y="2649298"/>
                  <a:pt x="3948285" y="283402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26" name="Group 217">
            <a:extLst>
              <a:ext uri="{FF2B5EF4-FFF2-40B4-BE49-F238E27FC236}">
                <a16:creationId xmlns:a16="http://schemas.microsoft.com/office/drawing/2014/main" id="{E3986616-F106-47C7-84E1-3A75FA95FE1A}"/>
              </a:ext>
            </a:extLst>
          </p:cNvPr>
          <p:cNvGrpSpPr/>
          <p:nvPr/>
        </p:nvGrpSpPr>
        <p:grpSpPr>
          <a:xfrm>
            <a:off x="4600288" y="1179947"/>
            <a:ext cx="3117590" cy="1413779"/>
            <a:chOff x="639235" y="2975361"/>
            <a:chExt cx="2449021" cy="1413779"/>
          </a:xfrm>
        </p:grpSpPr>
        <p:sp>
          <p:nvSpPr>
            <p:cNvPr id="27" name="TextBox 26">
              <a:extLst>
                <a:ext uri="{FF2B5EF4-FFF2-40B4-BE49-F238E27FC236}">
                  <a16:creationId xmlns:a16="http://schemas.microsoft.com/office/drawing/2014/main" id="{1ACFD3C9-1300-469D-A81D-F1E6A8B03B32}"/>
                </a:ext>
              </a:extLst>
            </p:cNvPr>
            <p:cNvSpPr txBox="1"/>
            <p:nvPr/>
          </p:nvSpPr>
          <p:spPr>
            <a:xfrm>
              <a:off x="666981" y="3558143"/>
              <a:ext cx="2421275" cy="830997"/>
            </a:xfrm>
            <a:prstGeom prst="rect">
              <a:avLst/>
            </a:prstGeom>
            <a:noFill/>
          </p:spPr>
          <p:txBody>
            <a:bodyPr wrap="square" rtlCol="0">
              <a:spAutoFit/>
            </a:bodyPr>
            <a:lstStyle/>
            <a:p>
              <a:pPr algn="ctr"/>
              <a:r>
                <a:rPr lang="en-US" altLang="ko-KR" sz="1600" dirty="0" smtClean="0">
                  <a:solidFill>
                    <a:schemeClr val="tx1">
                      <a:lumMod val="75000"/>
                      <a:lumOff val="25000"/>
                    </a:schemeClr>
                  </a:solidFill>
                  <a:cs typeface="Arial" pitchFamily="34" charset="0"/>
                </a:rPr>
                <a:t>Association of persons united to meet common economic, social and cultural needs and aspirations</a:t>
              </a:r>
              <a:endParaRPr lang="ko-KR" altLang="en-US" sz="1600" dirty="0">
                <a:solidFill>
                  <a:schemeClr val="tx1">
                    <a:lumMod val="75000"/>
                    <a:lumOff val="25000"/>
                  </a:schemeClr>
                </a:solidFill>
                <a:cs typeface="Arial" pitchFamily="34" charset="0"/>
              </a:endParaRPr>
            </a:p>
          </p:txBody>
        </p:sp>
        <p:sp>
          <p:nvSpPr>
            <p:cNvPr id="28" name="TextBox 27">
              <a:extLst>
                <a:ext uri="{FF2B5EF4-FFF2-40B4-BE49-F238E27FC236}">
                  <a16:creationId xmlns:a16="http://schemas.microsoft.com/office/drawing/2014/main" id="{E49E44A7-1C69-4BF6-B678-62FE84F23131}"/>
                </a:ext>
              </a:extLst>
            </p:cNvPr>
            <p:cNvSpPr txBox="1"/>
            <p:nvPr/>
          </p:nvSpPr>
          <p:spPr>
            <a:xfrm>
              <a:off x="639235" y="2975361"/>
              <a:ext cx="2372104" cy="646331"/>
            </a:xfrm>
            <a:prstGeom prst="rect">
              <a:avLst/>
            </a:prstGeom>
            <a:noFill/>
          </p:spPr>
          <p:txBody>
            <a:bodyPr wrap="square" rtlCol="0">
              <a:spAutoFit/>
            </a:bodyPr>
            <a:lstStyle/>
            <a:p>
              <a:pPr algn="ctr"/>
              <a:r>
                <a:rPr lang="en-US" altLang="ko-KR" sz="3600" b="1" dirty="0" smtClean="0">
                  <a:solidFill>
                    <a:schemeClr val="tx1">
                      <a:lumMod val="75000"/>
                      <a:lumOff val="25000"/>
                    </a:schemeClr>
                  </a:solidFill>
                  <a:cs typeface="Arial" pitchFamily="34" charset="0"/>
                </a:rPr>
                <a:t>Co-operatives</a:t>
              </a:r>
              <a:endParaRPr lang="ko-KR" altLang="en-US" sz="3600" b="1" dirty="0">
                <a:solidFill>
                  <a:schemeClr val="tx1">
                    <a:lumMod val="75000"/>
                    <a:lumOff val="25000"/>
                  </a:schemeClr>
                </a:solidFill>
                <a:cs typeface="Arial" pitchFamily="34" charset="0"/>
              </a:endParaRPr>
            </a:p>
          </p:txBody>
        </p:sp>
      </p:grpSp>
      <p:grpSp>
        <p:nvGrpSpPr>
          <p:cNvPr id="29" name="Group 217">
            <a:extLst>
              <a:ext uri="{FF2B5EF4-FFF2-40B4-BE49-F238E27FC236}">
                <a16:creationId xmlns:a16="http://schemas.microsoft.com/office/drawing/2014/main" id="{B5F3B84F-CFFC-4995-A0C6-F11CEE85710B}"/>
              </a:ext>
            </a:extLst>
          </p:cNvPr>
          <p:cNvGrpSpPr/>
          <p:nvPr/>
        </p:nvGrpSpPr>
        <p:grpSpPr>
          <a:xfrm>
            <a:off x="9694623" y="1531897"/>
            <a:ext cx="1786652" cy="2023107"/>
            <a:chOff x="803640" y="3034083"/>
            <a:chExt cx="2076932" cy="2023107"/>
          </a:xfrm>
        </p:grpSpPr>
        <p:sp>
          <p:nvSpPr>
            <p:cNvPr id="30" name="TextBox 29">
              <a:extLst>
                <a:ext uri="{FF2B5EF4-FFF2-40B4-BE49-F238E27FC236}">
                  <a16:creationId xmlns:a16="http://schemas.microsoft.com/office/drawing/2014/main" id="{628A6F4D-2104-40A1-8EDB-6E0331C753AE}"/>
                </a:ext>
              </a:extLst>
            </p:cNvPr>
            <p:cNvSpPr txBox="1"/>
            <p:nvPr/>
          </p:nvSpPr>
          <p:spPr>
            <a:xfrm>
              <a:off x="803640" y="3579862"/>
              <a:ext cx="2059657" cy="1477328"/>
            </a:xfrm>
            <a:prstGeom prst="rect">
              <a:avLst/>
            </a:prstGeom>
            <a:noFill/>
          </p:spPr>
          <p:txBody>
            <a:bodyPr wrap="square" rtlCol="0">
              <a:spAutoFit/>
            </a:bodyPr>
            <a:lstStyle/>
            <a:p>
              <a:r>
                <a:rPr lang="en-US" dirty="0"/>
                <a:t> informal savings and financing arrangements among people of African descent</a:t>
              </a:r>
              <a:endParaRPr lang="ko-KR" altLang="en-US" sz="1200" dirty="0">
                <a:solidFill>
                  <a:schemeClr val="tx1">
                    <a:lumMod val="75000"/>
                    <a:lumOff val="25000"/>
                  </a:schemeClr>
                </a:solidFill>
                <a:cs typeface="Arial" pitchFamily="34" charset="0"/>
              </a:endParaRPr>
            </a:p>
          </p:txBody>
        </p:sp>
        <p:sp>
          <p:nvSpPr>
            <p:cNvPr id="31" name="TextBox 30">
              <a:extLst>
                <a:ext uri="{FF2B5EF4-FFF2-40B4-BE49-F238E27FC236}">
                  <a16:creationId xmlns:a16="http://schemas.microsoft.com/office/drawing/2014/main" id="{CA90A836-1317-4984-A678-684BB821AA7A}"/>
                </a:ext>
              </a:extLst>
            </p:cNvPr>
            <p:cNvSpPr txBox="1"/>
            <p:nvPr/>
          </p:nvSpPr>
          <p:spPr>
            <a:xfrm>
              <a:off x="820915" y="3034083"/>
              <a:ext cx="2059657" cy="646331"/>
            </a:xfrm>
            <a:prstGeom prst="rect">
              <a:avLst/>
            </a:prstGeom>
            <a:noFill/>
          </p:spPr>
          <p:txBody>
            <a:bodyPr wrap="square" rtlCol="0">
              <a:spAutoFit/>
            </a:bodyPr>
            <a:lstStyle/>
            <a:p>
              <a:r>
                <a:rPr lang="en-US" altLang="ko-KR" sz="3600" b="1" dirty="0">
                  <a:solidFill>
                    <a:schemeClr val="tx1">
                      <a:lumMod val="75000"/>
                      <a:lumOff val="25000"/>
                    </a:schemeClr>
                  </a:solidFill>
                  <a:cs typeface="Arial" pitchFamily="34" charset="0"/>
                </a:rPr>
                <a:t>Circles</a:t>
              </a:r>
              <a:endParaRPr lang="ko-KR" altLang="en-US" sz="3600" b="1" dirty="0">
                <a:solidFill>
                  <a:schemeClr val="tx1">
                    <a:lumMod val="75000"/>
                    <a:lumOff val="25000"/>
                  </a:schemeClr>
                </a:solidFill>
                <a:cs typeface="Arial" pitchFamily="34" charset="0"/>
              </a:endParaRPr>
            </a:p>
          </p:txBody>
        </p:sp>
      </p:grpSp>
      <p:grpSp>
        <p:nvGrpSpPr>
          <p:cNvPr id="32" name="Group 217">
            <a:extLst>
              <a:ext uri="{FF2B5EF4-FFF2-40B4-BE49-F238E27FC236}">
                <a16:creationId xmlns:a16="http://schemas.microsoft.com/office/drawing/2014/main" id="{CA310C24-6FB6-4B74-AF62-BF2FD04FEEBB}"/>
              </a:ext>
            </a:extLst>
          </p:cNvPr>
          <p:cNvGrpSpPr/>
          <p:nvPr/>
        </p:nvGrpSpPr>
        <p:grpSpPr>
          <a:xfrm>
            <a:off x="376283" y="1393398"/>
            <a:ext cx="2197069" cy="2764549"/>
            <a:chOff x="281977" y="2895584"/>
            <a:chExt cx="2644826" cy="2764549"/>
          </a:xfrm>
        </p:grpSpPr>
        <p:sp>
          <p:nvSpPr>
            <p:cNvPr id="33" name="TextBox 32">
              <a:extLst>
                <a:ext uri="{FF2B5EF4-FFF2-40B4-BE49-F238E27FC236}">
                  <a16:creationId xmlns:a16="http://schemas.microsoft.com/office/drawing/2014/main" id="{AA7248F4-D23B-4F9C-BF97-40B383DD5703}"/>
                </a:ext>
              </a:extLst>
            </p:cNvPr>
            <p:cNvSpPr txBox="1"/>
            <p:nvPr/>
          </p:nvSpPr>
          <p:spPr>
            <a:xfrm>
              <a:off x="309333" y="4336694"/>
              <a:ext cx="2533967" cy="1323439"/>
            </a:xfrm>
            <a:prstGeom prst="rect">
              <a:avLst/>
            </a:prstGeom>
            <a:noFill/>
          </p:spPr>
          <p:txBody>
            <a:bodyPr wrap="square" rtlCol="0">
              <a:spAutoFit/>
            </a:bodyPr>
            <a:lstStyle/>
            <a:p>
              <a:pPr algn="r"/>
              <a:r>
                <a:rPr lang="en-US" altLang="ko-KR" sz="1600" dirty="0" smtClean="0">
                  <a:solidFill>
                    <a:schemeClr val="tx1">
                      <a:lumMod val="75000"/>
                      <a:lumOff val="25000"/>
                    </a:schemeClr>
                  </a:solidFill>
                  <a:cs typeface="Arial" pitchFamily="34" charset="0"/>
                </a:rPr>
                <a:t>Group of persons organized under a business model which engages primarily in credit administration</a:t>
              </a:r>
              <a:r>
                <a:rPr lang="en-US" altLang="ko-KR" sz="1200" dirty="0" smtClean="0">
                  <a:solidFill>
                    <a:schemeClr val="tx1">
                      <a:lumMod val="75000"/>
                      <a:lumOff val="25000"/>
                    </a:schemeClr>
                  </a:solidFill>
                  <a:cs typeface="Arial" pitchFamily="34" charset="0"/>
                </a:rPr>
                <a:t> </a:t>
              </a:r>
              <a:endParaRPr lang="ko-KR" altLang="en-US" sz="1200" dirty="0">
                <a:solidFill>
                  <a:schemeClr val="tx1">
                    <a:lumMod val="75000"/>
                    <a:lumOff val="25000"/>
                  </a:schemeClr>
                </a:solidFill>
                <a:cs typeface="Arial" pitchFamily="34" charset="0"/>
              </a:endParaRPr>
            </a:p>
          </p:txBody>
        </p:sp>
        <p:sp>
          <p:nvSpPr>
            <p:cNvPr id="34" name="TextBox 33">
              <a:extLst>
                <a:ext uri="{FF2B5EF4-FFF2-40B4-BE49-F238E27FC236}">
                  <a16:creationId xmlns:a16="http://schemas.microsoft.com/office/drawing/2014/main" id="{2819C321-453E-497F-B2BA-6DACAD8B3385}"/>
                </a:ext>
              </a:extLst>
            </p:cNvPr>
            <p:cNvSpPr txBox="1"/>
            <p:nvPr/>
          </p:nvSpPr>
          <p:spPr>
            <a:xfrm>
              <a:off x="281977" y="2895584"/>
              <a:ext cx="2644826" cy="1569660"/>
            </a:xfrm>
            <a:prstGeom prst="rect">
              <a:avLst/>
            </a:prstGeom>
            <a:noFill/>
          </p:spPr>
          <p:txBody>
            <a:bodyPr wrap="square" rtlCol="0">
              <a:spAutoFit/>
            </a:bodyPr>
            <a:lstStyle/>
            <a:p>
              <a:pPr algn="r"/>
              <a:r>
                <a:rPr lang="en-US" altLang="ko-KR" sz="3200" b="1" dirty="0" smtClean="0">
                  <a:solidFill>
                    <a:schemeClr val="tx1">
                      <a:lumMod val="75000"/>
                      <a:lumOff val="25000"/>
                    </a:schemeClr>
                  </a:solidFill>
                  <a:cs typeface="Arial" pitchFamily="34" charset="0"/>
                </a:rPr>
                <a:t>Credit Unions/</a:t>
              </a:r>
            </a:p>
            <a:p>
              <a:pPr algn="r"/>
              <a:r>
                <a:rPr lang="en-US" altLang="ko-KR" sz="3200" b="1" dirty="0" smtClean="0">
                  <a:solidFill>
                    <a:schemeClr val="tx1">
                      <a:lumMod val="75000"/>
                      <a:lumOff val="25000"/>
                    </a:schemeClr>
                  </a:solidFill>
                  <a:cs typeface="Arial" pitchFamily="34" charset="0"/>
                </a:rPr>
                <a:t>SACCO</a:t>
              </a:r>
              <a:endParaRPr lang="ko-KR" altLang="en-US" sz="3200" b="1" dirty="0">
                <a:solidFill>
                  <a:schemeClr val="tx1">
                    <a:lumMod val="75000"/>
                    <a:lumOff val="25000"/>
                  </a:schemeClr>
                </a:solidFill>
                <a:cs typeface="Arial" pitchFamily="34" charset="0"/>
              </a:endParaRPr>
            </a:p>
          </p:txBody>
        </p:sp>
      </p:grpSp>
      <p:sp>
        <p:nvSpPr>
          <p:cNvPr id="37" name="TextBox 36">
            <a:extLst>
              <a:ext uri="{FF2B5EF4-FFF2-40B4-BE49-F238E27FC236}">
                <a16:creationId xmlns:a16="http://schemas.microsoft.com/office/drawing/2014/main" id="{C8D0E494-D429-43C7-93A0-E1BDBB0BF1AD}"/>
              </a:ext>
            </a:extLst>
          </p:cNvPr>
          <p:cNvSpPr txBox="1"/>
          <p:nvPr/>
        </p:nvSpPr>
        <p:spPr>
          <a:xfrm>
            <a:off x="9652057" y="5243465"/>
            <a:ext cx="2103680" cy="646331"/>
          </a:xfrm>
          <a:prstGeom prst="rect">
            <a:avLst/>
          </a:prstGeom>
          <a:noFill/>
        </p:spPr>
        <p:txBody>
          <a:bodyPr wrap="square" rtlCol="0">
            <a:spAutoFit/>
          </a:bodyPr>
          <a:lstStyle/>
          <a:p>
            <a:r>
              <a:rPr lang="en-US" altLang="ko-KR" sz="3600" b="1" dirty="0" err="1" smtClean="0">
                <a:solidFill>
                  <a:schemeClr val="tx1">
                    <a:lumMod val="75000"/>
                    <a:lumOff val="25000"/>
                  </a:schemeClr>
                </a:solidFill>
                <a:cs typeface="Arial" pitchFamily="34" charset="0"/>
              </a:rPr>
              <a:t>Koudmen</a:t>
            </a:r>
            <a:endParaRPr lang="ko-KR" altLang="en-US" sz="3600" b="1" dirty="0">
              <a:solidFill>
                <a:schemeClr val="tx1">
                  <a:lumMod val="75000"/>
                  <a:lumOff val="25000"/>
                </a:schemeClr>
              </a:solidFill>
              <a:cs typeface="Arial" pitchFamily="34" charset="0"/>
            </a:endParaRPr>
          </a:p>
        </p:txBody>
      </p:sp>
      <p:sp>
        <p:nvSpPr>
          <p:cNvPr id="40" name="TextBox 39">
            <a:extLst>
              <a:ext uri="{FF2B5EF4-FFF2-40B4-BE49-F238E27FC236}">
                <a16:creationId xmlns:a16="http://schemas.microsoft.com/office/drawing/2014/main" id="{23BE9EA8-11DF-421A-AEFB-21FC0FA98799}"/>
              </a:ext>
            </a:extLst>
          </p:cNvPr>
          <p:cNvSpPr txBox="1"/>
          <p:nvPr/>
        </p:nvSpPr>
        <p:spPr>
          <a:xfrm>
            <a:off x="0" y="5160523"/>
            <a:ext cx="2503986" cy="1200329"/>
          </a:xfrm>
          <a:prstGeom prst="rect">
            <a:avLst/>
          </a:prstGeom>
          <a:noFill/>
        </p:spPr>
        <p:txBody>
          <a:bodyPr wrap="square" rtlCol="0">
            <a:spAutoFit/>
          </a:bodyPr>
          <a:lstStyle/>
          <a:p>
            <a:pPr algn="r"/>
            <a:r>
              <a:rPr lang="en-US" altLang="ko-KR" sz="3600" b="1" dirty="0" err="1" smtClean="0">
                <a:solidFill>
                  <a:schemeClr val="tx1">
                    <a:lumMod val="75000"/>
                    <a:lumOff val="25000"/>
                  </a:schemeClr>
                </a:solidFill>
                <a:cs typeface="Arial" pitchFamily="34" charset="0"/>
              </a:rPr>
              <a:t>Gayap</a:t>
            </a:r>
            <a:r>
              <a:rPr lang="en-US" altLang="ko-KR" sz="3600" b="1" dirty="0" smtClean="0">
                <a:solidFill>
                  <a:schemeClr val="tx1">
                    <a:lumMod val="75000"/>
                    <a:lumOff val="25000"/>
                  </a:schemeClr>
                </a:solidFill>
                <a:cs typeface="Arial" pitchFamily="34" charset="0"/>
              </a:rPr>
              <a:t>/</a:t>
            </a:r>
          </a:p>
          <a:p>
            <a:pPr algn="r"/>
            <a:r>
              <a:rPr lang="en-US" altLang="ko-KR" sz="3600" b="1" dirty="0" smtClean="0">
                <a:solidFill>
                  <a:schemeClr val="tx1">
                    <a:lumMod val="75000"/>
                    <a:lumOff val="25000"/>
                  </a:schemeClr>
                </a:solidFill>
                <a:cs typeface="Arial" pitchFamily="34" charset="0"/>
              </a:rPr>
              <a:t>Lend Hand</a:t>
            </a:r>
            <a:endParaRPr lang="ko-KR" altLang="en-US" sz="3600" b="1" dirty="0">
              <a:solidFill>
                <a:schemeClr val="tx1">
                  <a:lumMod val="75000"/>
                  <a:lumOff val="25000"/>
                </a:schemeClr>
              </a:solidFill>
              <a:cs typeface="Arial" pitchFamily="34" charset="0"/>
            </a:endParaRPr>
          </a:p>
        </p:txBody>
      </p:sp>
    </p:spTree>
    <p:extLst>
      <p:ext uri="{BB962C8B-B14F-4D97-AF65-F5344CB8AC3E}">
        <p14:creationId xmlns:p14="http://schemas.microsoft.com/office/powerpoint/2010/main" val="151477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TT" sz="5400" b="1" dirty="0" smtClean="0">
                <a:effectLst>
                  <a:outerShdw blurRad="38100" dist="38100" dir="2700000" algn="tl">
                    <a:srgbClr val="000000">
                      <a:alpha val="43137"/>
                    </a:srgbClr>
                  </a:outerShdw>
                </a:effectLst>
                <a:latin typeface="Arial Black" panose="020B0A04020102020204" pitchFamily="34" charset="0"/>
              </a:rPr>
              <a:t>Co-operative Empowerment</a:t>
            </a:r>
            <a:endParaRPr lang="en-TT" sz="5400" b="1"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a:bodyPr>
          <a:lstStyle/>
          <a:p>
            <a:pPr algn="just"/>
            <a:r>
              <a:rPr lang="en-US" sz="3600" dirty="0"/>
              <a:t>It is estimated that there are now </a:t>
            </a:r>
            <a:r>
              <a:rPr lang="en-US" sz="3600" dirty="0" smtClean="0"/>
              <a:t>over 760 </a:t>
            </a:r>
            <a:r>
              <a:rPr lang="en-US" sz="3600" dirty="0"/>
              <a:t>million individuals who have chosen the Cooperative Advantage</a:t>
            </a:r>
            <a:r>
              <a:rPr lang="en-US" sz="3600" dirty="0" smtClean="0"/>
              <a:t>.</a:t>
            </a:r>
          </a:p>
          <a:p>
            <a:pPr algn="just"/>
            <a:endParaRPr lang="en-US" sz="3600" dirty="0" smtClean="0"/>
          </a:p>
          <a:p>
            <a:pPr algn="just"/>
            <a:r>
              <a:rPr lang="en-US" sz="3600" dirty="0" smtClean="0"/>
              <a:t> Values, principles</a:t>
            </a:r>
            <a:r>
              <a:rPr lang="en-US" sz="3600" dirty="0"/>
              <a:t>, ethics and business competence constitute the Cooperative </a:t>
            </a:r>
            <a:r>
              <a:rPr lang="en-US" sz="3600" dirty="0" smtClean="0"/>
              <a:t>Advantage, both </a:t>
            </a:r>
            <a:r>
              <a:rPr lang="en-US" sz="3600" dirty="0"/>
              <a:t>for members and for the communities in which they operate. </a:t>
            </a:r>
            <a:endParaRPr lang="en-US" sz="3600" dirty="0" smtClean="0"/>
          </a:p>
        </p:txBody>
      </p:sp>
    </p:spTree>
    <p:extLst>
      <p:ext uri="{BB962C8B-B14F-4D97-AF65-F5344CB8AC3E}">
        <p14:creationId xmlns:p14="http://schemas.microsoft.com/office/powerpoint/2010/main" val="113266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0866" y="238198"/>
            <a:ext cx="9110134" cy="648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1966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4900" b="1" dirty="0">
                <a:effectLst>
                  <a:outerShdw blurRad="38100" dist="38100" dir="2700000" algn="tl">
                    <a:srgbClr val="000000">
                      <a:alpha val="43137"/>
                    </a:srgbClr>
                  </a:outerShdw>
                </a:effectLst>
                <a:latin typeface="Arial Black" panose="020B0A04020102020204" pitchFamily="34" charset="0"/>
              </a:rPr>
              <a:t>Co-operative Empowerment</a:t>
            </a:r>
          </a:p>
        </p:txBody>
      </p:sp>
      <p:sp>
        <p:nvSpPr>
          <p:cNvPr id="3" name="Content Placeholder 2"/>
          <p:cNvSpPr>
            <a:spLocks noGrp="1"/>
          </p:cNvSpPr>
          <p:nvPr>
            <p:ph idx="1"/>
          </p:nvPr>
        </p:nvSpPr>
        <p:spPr/>
        <p:txBody>
          <a:bodyPr>
            <a:normAutofit/>
          </a:bodyPr>
          <a:lstStyle/>
          <a:p>
            <a:pPr algn="just"/>
            <a:r>
              <a:rPr lang="en-US" sz="3600" dirty="0" smtClean="0"/>
              <a:t>Since cooperatives are </a:t>
            </a:r>
            <a:r>
              <a:rPr lang="en-US" sz="3600" dirty="0"/>
              <a:t>member-owned and member-controlled under democratic principles, </a:t>
            </a:r>
            <a:r>
              <a:rPr lang="en-US" sz="3600" dirty="0" smtClean="0"/>
              <a:t>they certainly </a:t>
            </a:r>
            <a:r>
              <a:rPr lang="en-US" sz="3600" dirty="0"/>
              <a:t>put people </a:t>
            </a:r>
            <a:r>
              <a:rPr lang="en-US" sz="3600" dirty="0" smtClean="0"/>
              <a:t>first</a:t>
            </a:r>
            <a:endParaRPr lang="en-US" sz="3600" dirty="0"/>
          </a:p>
          <a:p>
            <a:pPr algn="just"/>
            <a:endParaRPr lang="en-US" sz="3600" dirty="0" smtClean="0"/>
          </a:p>
          <a:p>
            <a:pPr algn="just"/>
            <a:r>
              <a:rPr lang="en-US" sz="3600" dirty="0" smtClean="0"/>
              <a:t>Increasingly</a:t>
            </a:r>
            <a:r>
              <a:rPr lang="en-US" sz="3600" dirty="0"/>
              <a:t>, they are embracing </a:t>
            </a:r>
            <a:r>
              <a:rPr lang="en-US" sz="3600" b="1" i="1" dirty="0" smtClean="0"/>
              <a:t>cooperative entrepreneurship</a:t>
            </a:r>
            <a:r>
              <a:rPr lang="en-US" sz="3600" dirty="0" smtClean="0"/>
              <a:t> </a:t>
            </a:r>
            <a:r>
              <a:rPr lang="en-US" sz="3600" dirty="0"/>
              <a:t>in order to make them competitive enterprises.</a:t>
            </a:r>
            <a:endParaRPr lang="en-TT" sz="3600" dirty="0"/>
          </a:p>
        </p:txBody>
      </p:sp>
    </p:spTree>
    <p:extLst>
      <p:ext uri="{BB962C8B-B14F-4D97-AF65-F5344CB8AC3E}">
        <p14:creationId xmlns:p14="http://schemas.microsoft.com/office/powerpoint/2010/main" val="607215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4900" b="1" dirty="0">
                <a:effectLst>
                  <a:outerShdw blurRad="38100" dist="38100" dir="2700000" algn="tl">
                    <a:srgbClr val="000000">
                      <a:alpha val="43137"/>
                    </a:srgbClr>
                  </a:outerShdw>
                </a:effectLst>
                <a:latin typeface="Arial Black" panose="020B0A04020102020204" pitchFamily="34" charset="0"/>
              </a:rPr>
              <a:t>Credit Unions &amp; SACCOs</a:t>
            </a:r>
          </a:p>
        </p:txBody>
      </p:sp>
      <p:sp>
        <p:nvSpPr>
          <p:cNvPr id="3" name="Content Placeholder 2"/>
          <p:cNvSpPr>
            <a:spLocks noGrp="1"/>
          </p:cNvSpPr>
          <p:nvPr>
            <p:ph idx="1"/>
          </p:nvPr>
        </p:nvSpPr>
        <p:spPr/>
        <p:txBody>
          <a:bodyPr/>
          <a:lstStyle/>
          <a:p>
            <a:r>
              <a:rPr lang="en-TT" dirty="0" smtClean="0"/>
              <a:t>Over 87k credit unions serving in excess of 370 million members worldwide</a:t>
            </a:r>
          </a:p>
          <a:p>
            <a:r>
              <a:rPr lang="en-TT" dirty="0" smtClean="0"/>
              <a:t>Africa</a:t>
            </a:r>
          </a:p>
          <a:p>
            <a:pPr lvl="1"/>
            <a:r>
              <a:rPr lang="en-TT" dirty="0" smtClean="0"/>
              <a:t>Over 41k Credit Unions/SACCOs</a:t>
            </a:r>
          </a:p>
          <a:p>
            <a:pPr lvl="1"/>
            <a:r>
              <a:rPr lang="en-TT" dirty="0" smtClean="0"/>
              <a:t>Over 44 million members</a:t>
            </a:r>
          </a:p>
          <a:p>
            <a:pPr lvl="1"/>
            <a:r>
              <a:rPr lang="en-TT" dirty="0" smtClean="0"/>
              <a:t>Assets – USD$22.8 billion</a:t>
            </a:r>
          </a:p>
          <a:p>
            <a:pPr lvl="1"/>
            <a:r>
              <a:rPr lang="en-TT" dirty="0" smtClean="0"/>
              <a:t>Deposits - USD$21.5 billion</a:t>
            </a:r>
          </a:p>
          <a:p>
            <a:pPr lvl="1"/>
            <a:r>
              <a:rPr lang="en-TT" dirty="0" smtClean="0"/>
              <a:t>Loans – USD$14.1 billion</a:t>
            </a:r>
          </a:p>
          <a:p>
            <a:pPr lvl="1"/>
            <a:endParaRPr lang="en-TT" dirty="0"/>
          </a:p>
          <a:p>
            <a:pPr lvl="1"/>
            <a:r>
              <a:rPr lang="en-TT" dirty="0" smtClean="0"/>
              <a:t>Market Penetration – 15.66% </a:t>
            </a:r>
            <a:r>
              <a:rPr lang="en-TT" dirty="0" smtClean="0"/>
              <a:t>(world average 12.69%)</a:t>
            </a:r>
          </a:p>
          <a:p>
            <a:pPr lvl="1"/>
            <a:endParaRPr lang="en-TT" dirty="0"/>
          </a:p>
        </p:txBody>
      </p:sp>
    </p:spTree>
    <p:extLst>
      <p:ext uri="{BB962C8B-B14F-4D97-AF65-F5344CB8AC3E}">
        <p14:creationId xmlns:p14="http://schemas.microsoft.com/office/powerpoint/2010/main" val="360002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4900" b="1" dirty="0">
                <a:effectLst>
                  <a:outerShdw blurRad="38100" dist="38100" dir="2700000" algn="tl">
                    <a:srgbClr val="000000">
                      <a:alpha val="43137"/>
                    </a:srgbClr>
                  </a:outerShdw>
                </a:effectLst>
                <a:latin typeface="Arial Black" panose="020B0A04020102020204" pitchFamily="34" charset="0"/>
              </a:rPr>
              <a:t>Credit Unions &amp; SACCOs</a:t>
            </a:r>
          </a:p>
        </p:txBody>
      </p:sp>
      <p:sp>
        <p:nvSpPr>
          <p:cNvPr id="3" name="Content Placeholder 2"/>
          <p:cNvSpPr>
            <a:spLocks noGrp="1"/>
          </p:cNvSpPr>
          <p:nvPr>
            <p:ph idx="1"/>
          </p:nvPr>
        </p:nvSpPr>
        <p:spPr/>
        <p:txBody>
          <a:bodyPr/>
          <a:lstStyle/>
          <a:p>
            <a:r>
              <a:rPr lang="en-TT" dirty="0" smtClean="0"/>
              <a:t>Over 87k credit unions serving in excess of 370 million members worldwide</a:t>
            </a:r>
          </a:p>
          <a:p>
            <a:r>
              <a:rPr lang="en-TT" dirty="0" smtClean="0"/>
              <a:t>Caribbean</a:t>
            </a:r>
          </a:p>
          <a:p>
            <a:pPr lvl="1"/>
            <a:r>
              <a:rPr lang="en-TT" dirty="0" smtClean="0"/>
              <a:t>31 Credit Unions</a:t>
            </a:r>
          </a:p>
          <a:p>
            <a:pPr lvl="1"/>
            <a:r>
              <a:rPr lang="en-TT" dirty="0" smtClean="0"/>
              <a:t>3.9 million members</a:t>
            </a:r>
          </a:p>
          <a:p>
            <a:pPr lvl="1"/>
            <a:r>
              <a:rPr lang="en-TT" dirty="0" smtClean="0"/>
              <a:t>Assets – USD$9.3 billion</a:t>
            </a:r>
          </a:p>
          <a:p>
            <a:pPr lvl="1"/>
            <a:r>
              <a:rPr lang="en-TT" dirty="0" smtClean="0"/>
              <a:t>Deposits - USD$7.8 billion</a:t>
            </a:r>
          </a:p>
          <a:p>
            <a:pPr lvl="1"/>
            <a:r>
              <a:rPr lang="en-TT" dirty="0" smtClean="0"/>
              <a:t>Loans – USD$5.4 billion</a:t>
            </a:r>
          </a:p>
          <a:p>
            <a:pPr lvl="1"/>
            <a:endParaRPr lang="en-TT" dirty="0"/>
          </a:p>
          <a:p>
            <a:pPr lvl="1"/>
            <a:r>
              <a:rPr lang="en-TT" dirty="0" smtClean="0"/>
              <a:t>Market Penetration – 68.58% (world average 12.69%)</a:t>
            </a:r>
            <a:endParaRPr lang="en-TT" dirty="0"/>
          </a:p>
        </p:txBody>
      </p:sp>
    </p:spTree>
    <p:extLst>
      <p:ext uri="{BB962C8B-B14F-4D97-AF65-F5344CB8AC3E}">
        <p14:creationId xmlns:p14="http://schemas.microsoft.com/office/powerpoint/2010/main" val="2983975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4900" b="1" dirty="0">
                <a:effectLst>
                  <a:outerShdw blurRad="38100" dist="38100" dir="2700000" algn="tl">
                    <a:srgbClr val="000000">
                      <a:alpha val="43137"/>
                    </a:srgbClr>
                  </a:outerShdw>
                </a:effectLst>
                <a:latin typeface="Arial Black" panose="020B0A04020102020204" pitchFamily="34" charset="0"/>
              </a:rPr>
              <a:t>Circles/</a:t>
            </a:r>
            <a:r>
              <a:rPr lang="en-TT" sz="4900" b="1" dirty="0" err="1">
                <a:effectLst>
                  <a:outerShdw blurRad="38100" dist="38100" dir="2700000" algn="tl">
                    <a:srgbClr val="000000">
                      <a:alpha val="43137"/>
                    </a:srgbClr>
                  </a:outerShdw>
                </a:effectLst>
                <a:latin typeface="Arial Black" panose="020B0A04020102020204" pitchFamily="34" charset="0"/>
              </a:rPr>
              <a:t>Sou</a:t>
            </a:r>
            <a:r>
              <a:rPr lang="en-TT" sz="4900" b="1" dirty="0">
                <a:effectLst>
                  <a:outerShdw blurRad="38100" dist="38100" dir="2700000" algn="tl">
                    <a:srgbClr val="000000">
                      <a:alpha val="43137"/>
                    </a:srgbClr>
                  </a:outerShdw>
                </a:effectLst>
                <a:latin typeface="Arial Black" panose="020B0A04020102020204" pitchFamily="34" charset="0"/>
              </a:rPr>
              <a:t> </a:t>
            </a:r>
            <a:r>
              <a:rPr lang="en-TT" sz="4900" b="1" dirty="0" err="1" smtClean="0">
                <a:effectLst>
                  <a:outerShdw blurRad="38100" dist="38100" dir="2700000" algn="tl">
                    <a:srgbClr val="000000">
                      <a:alpha val="43137"/>
                    </a:srgbClr>
                  </a:outerShdw>
                </a:effectLst>
                <a:latin typeface="Arial Black" panose="020B0A04020102020204" pitchFamily="34" charset="0"/>
              </a:rPr>
              <a:t>Sou</a:t>
            </a:r>
            <a:r>
              <a:rPr lang="en-TT" sz="4900" b="1" dirty="0" smtClean="0">
                <a:effectLst>
                  <a:outerShdw blurRad="38100" dist="38100" dir="2700000" algn="tl">
                    <a:srgbClr val="000000">
                      <a:alpha val="43137"/>
                    </a:srgbClr>
                  </a:outerShdw>
                </a:effectLst>
                <a:latin typeface="Arial Black" panose="020B0A04020102020204" pitchFamily="34" charset="0"/>
              </a:rPr>
              <a:t>/Box/Box Hand</a:t>
            </a:r>
            <a:endParaRPr lang="en-TT" sz="4900" b="1"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lstStyle/>
          <a:p>
            <a:pPr algn="just"/>
            <a:r>
              <a:rPr lang="en-US" dirty="0"/>
              <a:t>A properly run </a:t>
            </a:r>
            <a:r>
              <a:rPr lang="en-US" dirty="0" err="1"/>
              <a:t>sou-sou</a:t>
            </a:r>
            <a:r>
              <a:rPr lang="en-US" dirty="0"/>
              <a:t> is a traditional African-derived plan of savings and pooling with a fixed set of participants in a revolving payment of collective deposits. It has been used successfully for over 150 years </a:t>
            </a:r>
            <a:r>
              <a:rPr lang="en-US" dirty="0" smtClean="0"/>
              <a:t>here (Caribbean).</a:t>
            </a:r>
          </a:p>
          <a:p>
            <a:pPr algn="just"/>
            <a:endParaRPr lang="en-US" dirty="0" smtClean="0"/>
          </a:p>
          <a:p>
            <a:pPr algn="just"/>
            <a:r>
              <a:rPr lang="en-US" dirty="0"/>
              <a:t>A </a:t>
            </a:r>
            <a:r>
              <a:rPr lang="en-US" dirty="0" err="1"/>
              <a:t>sou-sou</a:t>
            </a:r>
            <a:r>
              <a:rPr lang="en-US" dirty="0"/>
              <a:t> is structured where one person will be in charge of collecting monies from a group of people. All the monies collected will be given to one person in the group, on selected dates, and it rotates that way until each person has received what they call, a ‘hand.’</a:t>
            </a:r>
            <a:endParaRPr lang="en-TT" dirty="0"/>
          </a:p>
        </p:txBody>
      </p:sp>
    </p:spTree>
    <p:extLst>
      <p:ext uri="{BB962C8B-B14F-4D97-AF65-F5344CB8AC3E}">
        <p14:creationId xmlns:p14="http://schemas.microsoft.com/office/powerpoint/2010/main" val="677412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TT" sz="4900" b="1" dirty="0">
                <a:effectLst>
                  <a:outerShdw blurRad="38100" dist="38100" dir="2700000" algn="tl">
                    <a:srgbClr val="000000">
                      <a:alpha val="43137"/>
                    </a:srgbClr>
                  </a:outerShdw>
                </a:effectLst>
                <a:latin typeface="Arial Black" panose="020B0A04020102020204" pitchFamily="34" charset="0"/>
              </a:rPr>
              <a:t>Circles/</a:t>
            </a:r>
            <a:r>
              <a:rPr lang="en-TT" sz="4900" b="1" dirty="0" err="1">
                <a:effectLst>
                  <a:outerShdw blurRad="38100" dist="38100" dir="2700000" algn="tl">
                    <a:srgbClr val="000000">
                      <a:alpha val="43137"/>
                    </a:srgbClr>
                  </a:outerShdw>
                </a:effectLst>
                <a:latin typeface="Arial Black" panose="020B0A04020102020204" pitchFamily="34" charset="0"/>
              </a:rPr>
              <a:t>Sou</a:t>
            </a:r>
            <a:r>
              <a:rPr lang="en-TT" sz="4900" b="1" dirty="0">
                <a:effectLst>
                  <a:outerShdw blurRad="38100" dist="38100" dir="2700000" algn="tl">
                    <a:srgbClr val="000000">
                      <a:alpha val="43137"/>
                    </a:srgbClr>
                  </a:outerShdw>
                </a:effectLst>
                <a:latin typeface="Arial Black" panose="020B0A04020102020204" pitchFamily="34" charset="0"/>
              </a:rPr>
              <a:t> </a:t>
            </a:r>
            <a:r>
              <a:rPr lang="en-TT" sz="4900" b="1" dirty="0" err="1" smtClean="0">
                <a:effectLst>
                  <a:outerShdw blurRad="38100" dist="38100" dir="2700000" algn="tl">
                    <a:srgbClr val="000000">
                      <a:alpha val="43137"/>
                    </a:srgbClr>
                  </a:outerShdw>
                </a:effectLst>
                <a:latin typeface="Arial Black" panose="020B0A04020102020204" pitchFamily="34" charset="0"/>
              </a:rPr>
              <a:t>Sou</a:t>
            </a:r>
            <a:r>
              <a:rPr lang="en-TT" sz="4900" b="1" dirty="0" smtClean="0">
                <a:effectLst>
                  <a:outerShdw blurRad="38100" dist="38100" dir="2700000" algn="tl">
                    <a:srgbClr val="000000">
                      <a:alpha val="43137"/>
                    </a:srgbClr>
                  </a:outerShdw>
                </a:effectLst>
                <a:latin typeface="Arial Black" panose="020B0A04020102020204" pitchFamily="34" charset="0"/>
              </a:rPr>
              <a:t>/Box/Box Hand</a:t>
            </a:r>
            <a:endParaRPr lang="en-TT" sz="4900" b="1"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a:t>Interestingly, the historical response to this was a culture of self-reliance and self-development. It saw the creation of institutions […] to provide financial access, and the </a:t>
            </a:r>
            <a:r>
              <a:rPr lang="en-US" dirty="0" err="1" smtClean="0"/>
              <a:t>utilisation</a:t>
            </a:r>
            <a:r>
              <a:rPr lang="en-US" dirty="0" smtClean="0"/>
              <a:t> </a:t>
            </a:r>
            <a:r>
              <a:rPr lang="en-US" dirty="0"/>
              <a:t>of traditional West African norms like the </a:t>
            </a:r>
            <a:r>
              <a:rPr lang="en-US" i="1" dirty="0" err="1"/>
              <a:t>gayap</a:t>
            </a:r>
            <a:r>
              <a:rPr lang="en-US" dirty="0"/>
              <a:t> [from the Indigenous word </a:t>
            </a:r>
            <a:r>
              <a:rPr lang="en-US" dirty="0" err="1">
                <a:hlinkClick r:id="rId2"/>
              </a:rPr>
              <a:t>kayapa</a:t>
            </a:r>
            <a:r>
              <a:rPr lang="en-US" dirty="0"/>
              <a:t>, describing how people </a:t>
            </a:r>
            <a:r>
              <a:rPr lang="en-US" dirty="0">
                <a:hlinkClick r:id="rId3"/>
              </a:rPr>
              <a:t>come together</a:t>
            </a:r>
            <a:r>
              <a:rPr lang="en-US" dirty="0"/>
              <a:t> to complete an otherwise daunting task] to physically build houses and communities. And of course, the </a:t>
            </a:r>
            <a:r>
              <a:rPr lang="en-US" dirty="0" err="1"/>
              <a:t>sou-sou</a:t>
            </a:r>
            <a:r>
              <a:rPr lang="en-US" dirty="0"/>
              <a:t> to help recreate a </a:t>
            </a:r>
            <a:r>
              <a:rPr lang="en-US" b="1" i="1" dirty="0"/>
              <a:t>CULTURE of savings and to provide the capital needed to invest in their own activities</a:t>
            </a:r>
            <a:r>
              <a:rPr lang="en-US" dirty="0"/>
              <a:t>.</a:t>
            </a:r>
            <a:endParaRPr lang="en-TT" dirty="0"/>
          </a:p>
        </p:txBody>
      </p:sp>
    </p:spTree>
    <p:extLst>
      <p:ext uri="{BB962C8B-B14F-4D97-AF65-F5344CB8AC3E}">
        <p14:creationId xmlns:p14="http://schemas.microsoft.com/office/powerpoint/2010/main" val="2259895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550</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Malgun Gothic</vt:lpstr>
      <vt:lpstr>Arial</vt:lpstr>
      <vt:lpstr>Arial Black</vt:lpstr>
      <vt:lpstr>Calibri</vt:lpstr>
      <vt:lpstr>Calibri Light</vt:lpstr>
      <vt:lpstr>Office Theme</vt:lpstr>
      <vt:lpstr>Education and Enterprise: Black Agency and Achievements -</vt:lpstr>
      <vt:lpstr>PowerPoint Presentation</vt:lpstr>
      <vt:lpstr>Co-operative Empowerment</vt:lpstr>
      <vt:lpstr>PowerPoint Presentation</vt:lpstr>
      <vt:lpstr>Co-operative Empowerment</vt:lpstr>
      <vt:lpstr>Credit Unions &amp; SACCOs</vt:lpstr>
      <vt:lpstr>Credit Unions &amp; SACCOs</vt:lpstr>
      <vt:lpstr>Circles/Sou Sou/Box/Box Hand</vt:lpstr>
      <vt:lpstr>Circles/Sou Sou/Box/Box Hand</vt:lpstr>
      <vt:lpstr>Co-operatives, Credit Unions, Circles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CB. Bartholomew</dc:creator>
  <cp:lastModifiedBy>Colin CB. Bartholomew</cp:lastModifiedBy>
  <cp:revision>7</cp:revision>
  <dcterms:created xsi:type="dcterms:W3CDTF">2023-05-03T11:39:53Z</dcterms:created>
  <dcterms:modified xsi:type="dcterms:W3CDTF">2023-05-03T12:29:57Z</dcterms:modified>
</cp:coreProperties>
</file>