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61" r:id="rId4"/>
    <p:sldId id="262" r:id="rId5"/>
    <p:sldId id="268" r:id="rId6"/>
    <p:sldId id="270" r:id="rId7"/>
    <p:sldId id="264" r:id="rId8"/>
    <p:sldId id="266" r:id="rId9"/>
    <p:sldId id="269" r:id="rId10"/>
    <p:sldId id="260" r:id="rId11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0AA5D-D1A0-48F7-9462-23E403E8695F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A8043-DF2B-4962-B3C3-F8043D854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805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65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121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58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5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984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71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42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90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72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480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25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3D630-DC23-495E-880C-B7703A26FF50}" type="datetimeFigureOut">
              <a:rPr lang="fr-FR" smtClean="0"/>
              <a:t>01/05/2023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9DD63-9374-415C-9B35-E6C963B2DA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652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DISMANTLING BLACK DEBT: « FROM RETHORIC TO REALITY</a:t>
            </a:r>
            <a:r>
              <a:rPr lang="fr-FR" dirty="0" smtClean="0"/>
              <a:t> »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/>
              <a:t>HISTOIRE ET TRAJECTOIRE DU FARDEAU DE LA « DETTE » ET SON IMPACT SUR LA SOCIETE HAITIENNE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7013987" y="5658522"/>
            <a:ext cx="6019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/>
              <a:t>Josette </a:t>
            </a:r>
            <a:r>
              <a:rPr lang="fr-FR" sz="2400" b="1" i="1" dirty="0" err="1" smtClean="0"/>
              <a:t>Bruffaerts</a:t>
            </a:r>
            <a:r>
              <a:rPr lang="fr-FR" sz="2400" b="1" i="1" dirty="0" smtClean="0"/>
              <a:t>-Thomas</a:t>
            </a:r>
          </a:p>
          <a:p>
            <a:r>
              <a:rPr lang="fr-FR" sz="2400" b="1" i="1" dirty="0" smtClean="0"/>
              <a:t>Présidente </a:t>
            </a:r>
            <a:r>
              <a:rPr lang="fr-FR" sz="2400" b="1" i="1" dirty="0" err="1" smtClean="0"/>
              <a:t>Haiti</a:t>
            </a:r>
            <a:r>
              <a:rPr lang="fr-FR" sz="2400" b="1" i="1" dirty="0" smtClean="0"/>
              <a:t> Futur et </a:t>
            </a:r>
            <a:r>
              <a:rPr lang="fr-FR" sz="2400" b="1" i="1" dirty="0" err="1" smtClean="0"/>
              <a:t>Haiti</a:t>
            </a:r>
            <a:r>
              <a:rPr lang="fr-FR" sz="2400" b="1" i="1" dirty="0" smtClean="0"/>
              <a:t> Patrimoine</a:t>
            </a:r>
            <a:endParaRPr lang="fr-FR" sz="2400" b="1" i="1" dirty="0"/>
          </a:p>
        </p:txBody>
      </p:sp>
      <p:sp>
        <p:nvSpPr>
          <p:cNvPr id="6" name="ZoneTexte 5"/>
          <p:cNvSpPr txBox="1"/>
          <p:nvPr/>
        </p:nvSpPr>
        <p:spPr>
          <a:xfrm>
            <a:off x="1635162" y="5819887"/>
            <a:ext cx="1755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i="1" dirty="0" smtClean="0"/>
              <a:t>May 2, 2023</a:t>
            </a:r>
            <a:endParaRPr lang="fr-FR" sz="2400" b="1" i="1" dirty="0"/>
          </a:p>
        </p:txBody>
      </p:sp>
    </p:spTree>
    <p:extLst>
      <p:ext uri="{BB962C8B-B14F-4D97-AF65-F5344CB8AC3E}">
        <p14:creationId xmlns:p14="http://schemas.microsoft.com/office/powerpoint/2010/main" val="375936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REFERENCES BIBLIOGRAPHIQUES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Haiti</a:t>
            </a:r>
            <a:r>
              <a:rPr lang="fr-FR" dirty="0" smtClean="0"/>
              <a:t>-France. Les chaînes de la dette, le rapport Mackau (1825). Marcel </a:t>
            </a:r>
            <a:r>
              <a:rPr lang="fr-FR" dirty="0" err="1" smtClean="0"/>
              <a:t>Dorigny</a:t>
            </a:r>
            <a:r>
              <a:rPr lang="fr-FR" dirty="0" smtClean="0"/>
              <a:t>, Jean Marie Théodat, </a:t>
            </a:r>
            <a:r>
              <a:rPr lang="fr-FR" dirty="0" err="1" smtClean="0"/>
              <a:t>Gusti-Klara</a:t>
            </a:r>
            <a:r>
              <a:rPr lang="fr-FR" dirty="0" smtClean="0"/>
              <a:t> Gaillard et Jean Claude </a:t>
            </a:r>
            <a:r>
              <a:rPr lang="fr-FR" dirty="0" err="1" smtClean="0"/>
              <a:t>Bruffaerts</a:t>
            </a:r>
            <a:r>
              <a:rPr lang="fr-FR" dirty="0" smtClean="0"/>
              <a:t>. Préface de Thomas Piketty et introduction de Fritz Jean. Editions Hémisphères, 2021</a:t>
            </a:r>
          </a:p>
          <a:p>
            <a:r>
              <a:rPr lang="fr-FR" dirty="0" smtClean="0"/>
              <a:t>Un siècle de relations financières entre </a:t>
            </a:r>
            <a:r>
              <a:rPr lang="fr-FR" dirty="0" err="1" smtClean="0"/>
              <a:t>Haiti</a:t>
            </a:r>
            <a:r>
              <a:rPr lang="fr-FR" dirty="0" smtClean="0"/>
              <a:t> et la France(1825-1922). François </a:t>
            </a:r>
            <a:r>
              <a:rPr lang="fr-FR" dirty="0" err="1" smtClean="0"/>
              <a:t>Blancpain</a:t>
            </a:r>
            <a:r>
              <a:rPr lang="fr-FR" dirty="0" smtClean="0"/>
              <a:t>. Editions l’Harmattan, 2011;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738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HISTOIRE DE LA DETTE HAITIENNE ET SES CAUSES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 smtClean="0"/>
              <a:t>QUELQUES DATES CLEF SUR LA NAISSANCE D’HAITI</a:t>
            </a:r>
          </a:p>
          <a:p>
            <a:pPr marL="0" indent="0">
              <a:buNone/>
            </a:pPr>
            <a:r>
              <a:rPr lang="fr-FR" dirty="0" smtClean="0"/>
              <a:t>1791: les esclaves de St-Domingue (actuelle </a:t>
            </a:r>
            <a:r>
              <a:rPr lang="fr-FR" dirty="0" err="1" smtClean="0"/>
              <a:t>Haiti</a:t>
            </a:r>
            <a:r>
              <a:rPr lang="fr-FR" dirty="0" smtClean="0"/>
              <a:t>), colonie française, se soulèvent pour abolir l’esclavage.</a:t>
            </a:r>
          </a:p>
          <a:p>
            <a:pPr marL="0" indent="0">
              <a:buNone/>
            </a:pPr>
            <a:r>
              <a:rPr lang="fr-FR" dirty="0" smtClean="0"/>
              <a:t>1793: abolition de l’esclavage à St-Domingue, décrétée par </a:t>
            </a:r>
            <a:r>
              <a:rPr lang="fr-FR" dirty="0" err="1" smtClean="0"/>
              <a:t>Sonthonax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1794: abolition de l’esclavage par la France dans ses colonies.</a:t>
            </a:r>
          </a:p>
          <a:p>
            <a:pPr marL="0" indent="0">
              <a:buNone/>
            </a:pPr>
            <a:r>
              <a:rPr lang="fr-FR" dirty="0" smtClean="0"/>
              <a:t>1802: Napoléon envoie une armée de 40 000 hommes pour reprendre le contrôle de « sa colonie ».</a:t>
            </a:r>
          </a:p>
          <a:p>
            <a:pPr marL="0" indent="0">
              <a:buNone/>
            </a:pPr>
            <a:r>
              <a:rPr lang="fr-FR" dirty="0" smtClean="0"/>
              <a:t>1803: Guerre de libération aboutissant à une victoire de l’armée indigène sur l’armée française, le 18 novembre à la « bataille de </a:t>
            </a:r>
            <a:r>
              <a:rPr lang="fr-FR" dirty="0" err="1" smtClean="0"/>
              <a:t>Vertières</a:t>
            </a:r>
            <a:r>
              <a:rPr lang="fr-FR" dirty="0" smtClean="0"/>
              <a:t> ». </a:t>
            </a:r>
          </a:p>
          <a:p>
            <a:pPr marL="0" indent="0">
              <a:buNone/>
            </a:pPr>
            <a:r>
              <a:rPr lang="fr-FR" dirty="0" smtClean="0"/>
              <a:t>1804: Proclamation de l’Indépendance d’Haïti, le 1</a:t>
            </a:r>
            <a:r>
              <a:rPr lang="fr-FR" baseline="30000" dirty="0" smtClean="0"/>
              <a:t>er</a:t>
            </a:r>
            <a:r>
              <a:rPr lang="fr-FR" dirty="0" smtClean="0"/>
              <a:t> janvier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27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89822"/>
            <a:ext cx="10515600" cy="1325563"/>
          </a:xfrm>
        </p:spPr>
        <p:txBody>
          <a:bodyPr/>
          <a:lstStyle/>
          <a:p>
            <a:r>
              <a:rPr lang="fr-FR" b="1" dirty="0" smtClean="0"/>
              <a:t>HISTOIRE DE LA « DETTE » ET SES CAUSES(2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17 AVRIL 1825: </a:t>
            </a:r>
            <a:r>
              <a:rPr lang="fr-FR" dirty="0"/>
              <a:t>O</a:t>
            </a:r>
            <a:r>
              <a:rPr lang="fr-FR" dirty="0" smtClean="0"/>
              <a:t>rdonnance du roi français, Charles X, </a:t>
            </a:r>
            <a:r>
              <a:rPr lang="fr-FR" dirty="0" smtClean="0"/>
              <a:t>en vue de négocier la reconnaissance de l’Indépendance d’</a:t>
            </a:r>
            <a:r>
              <a:rPr lang="fr-FR" dirty="0" err="1" smtClean="0"/>
              <a:t>Haiti</a:t>
            </a:r>
            <a:r>
              <a:rPr lang="fr-FR" dirty="0" smtClean="0"/>
              <a:t>, 21 ans après la victoire de l’armée indigène et la proclamation de la République.</a:t>
            </a:r>
          </a:p>
          <a:p>
            <a:pPr marL="0" indent="0">
              <a:buNone/>
            </a:pPr>
            <a:r>
              <a:rPr lang="fr-FR" dirty="0" smtClean="0"/>
              <a:t>Le Baron de Mackau arrive dans la rade de Port-au-Prince, la capitale, avec une escadre de 14 navires et 528 canons</a:t>
            </a:r>
          </a:p>
          <a:p>
            <a:pPr marL="0" indent="0">
              <a:buNone/>
            </a:pPr>
            <a:r>
              <a:rPr lang="fr-FR" dirty="0" smtClean="0"/>
              <a:t>CONDITIONS IMPOSEES:</a:t>
            </a:r>
          </a:p>
          <a:p>
            <a:pPr>
              <a:buFontTx/>
              <a:buChar char="-"/>
            </a:pPr>
            <a:r>
              <a:rPr lang="fr-FR" dirty="0" smtClean="0"/>
              <a:t>Paiement d’une indemnité « rançon » de 150 millions de </a:t>
            </a:r>
            <a:r>
              <a:rPr lang="fr-FR" dirty="0" err="1" smtClean="0"/>
              <a:t>francs-or</a:t>
            </a:r>
            <a:r>
              <a:rPr lang="fr-FR" dirty="0" smtClean="0"/>
              <a:t>(10 fois le budget annuel d’</a:t>
            </a:r>
            <a:r>
              <a:rPr lang="fr-FR" dirty="0" err="1" smtClean="0"/>
              <a:t>Haiti</a:t>
            </a:r>
            <a:r>
              <a:rPr lang="fr-FR" dirty="0" smtClean="0"/>
              <a:t>) en 5 versements annuels de 30 millions de francs, pour dédommager les anciens colons, propriétaires d’esclaves.</a:t>
            </a:r>
          </a:p>
          <a:p>
            <a:pPr>
              <a:buFontTx/>
              <a:buChar char="-"/>
            </a:pPr>
            <a:r>
              <a:rPr lang="fr-FR" dirty="0" smtClean="0"/>
              <a:t>Abattement </a:t>
            </a:r>
            <a:r>
              <a:rPr lang="fr-FR" dirty="0" smtClean="0"/>
              <a:t>de 50% </a:t>
            </a:r>
            <a:r>
              <a:rPr lang="fr-FR" dirty="0" smtClean="0"/>
              <a:t>des droits de douane au bénéfice de la France</a:t>
            </a:r>
          </a:p>
          <a:p>
            <a:pPr>
              <a:buFontTx/>
              <a:buChar char="-"/>
            </a:pPr>
            <a:r>
              <a:rPr lang="fr-FR" dirty="0" smtClean="0"/>
              <a:t>Obligation d’emprunter auprès des banques françaises</a:t>
            </a:r>
          </a:p>
          <a:p>
            <a:pPr>
              <a:buFontTx/>
              <a:buChar char="-"/>
            </a:pPr>
            <a:r>
              <a:rPr lang="fr-FR" dirty="0" smtClean="0"/>
              <a:t>Obligation pour les navires haïtiens de ne pas s’approcher des côtes des autres colonies de la France.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59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9259" y="623309"/>
            <a:ext cx="10515600" cy="1325563"/>
          </a:xfrm>
        </p:spPr>
        <p:txBody>
          <a:bodyPr/>
          <a:lstStyle/>
          <a:p>
            <a:r>
              <a:rPr lang="fr-FR" b="1" dirty="0" smtClean="0"/>
              <a:t>HISTOIRE DE LA DETTE ET SES CAUSES (3)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81374"/>
            <a:ext cx="10515600" cy="4595589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« Sous un tel régime, Haïti deviendrait indubitablement une province de la France rapportant beaucoup et ne coûtant rien »Baron de Mackau (</a:t>
            </a:r>
            <a:r>
              <a:rPr lang="fr-FR" dirty="0" err="1" smtClean="0"/>
              <a:t>cf</a:t>
            </a:r>
            <a:r>
              <a:rPr lang="fr-FR" dirty="0" smtClean="0"/>
              <a:t>: Rapport Mackau).</a:t>
            </a:r>
          </a:p>
          <a:p>
            <a:pPr>
              <a:buFontTx/>
              <a:buChar char="-"/>
            </a:pPr>
            <a:r>
              <a:rPr lang="fr-FR" dirty="0" smtClean="0"/>
              <a:t>1838: après le remboursement de la première annuité, réduction du montant à 90 millions de </a:t>
            </a:r>
            <a:r>
              <a:rPr lang="fr-FR" dirty="0" err="1" smtClean="0"/>
              <a:t>francs-or</a:t>
            </a:r>
            <a:r>
              <a:rPr lang="fr-FR" dirty="0" smtClean="0"/>
              <a:t>.</a:t>
            </a:r>
          </a:p>
          <a:p>
            <a:pPr>
              <a:buFontTx/>
              <a:buChar char="-"/>
            </a:pPr>
            <a:r>
              <a:rPr lang="fr-FR" dirty="0" smtClean="0"/>
              <a:t>1888: fin du paiement de la « dette »</a:t>
            </a:r>
          </a:p>
          <a:p>
            <a:pPr>
              <a:buFontTx/>
              <a:buChar char="-"/>
            </a:pPr>
            <a:r>
              <a:rPr lang="fr-FR" dirty="0" smtClean="0"/>
              <a:t>1950: fin du paiement des intérêts de la « dette »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973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COUTS CACHES DE LA DETTE HAITIENNE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28600" lvl="1">
              <a:spcBef>
                <a:spcPts val="1000"/>
              </a:spcBef>
              <a:buFontTx/>
              <a:buChar char="-"/>
            </a:pPr>
            <a:r>
              <a:rPr lang="fr-FR" sz="2800" dirty="0"/>
              <a:t>Coûts financiers pour l’emprunt de 30 millions de francs en règlement de la première échéance: </a:t>
            </a:r>
          </a:p>
          <a:p>
            <a:pPr marL="228600" lvl="2">
              <a:spcBef>
                <a:spcPts val="1000"/>
              </a:spcBef>
              <a:buFontTx/>
              <a:buChar char="-"/>
            </a:pPr>
            <a:r>
              <a:rPr lang="fr-FR" sz="2800" dirty="0"/>
              <a:t>Prêt sur 25 ans</a:t>
            </a:r>
          </a:p>
          <a:p>
            <a:pPr marL="228600" lvl="1">
              <a:spcBef>
                <a:spcPts val="1000"/>
              </a:spcBef>
              <a:buFontTx/>
              <a:buChar char="-"/>
            </a:pPr>
            <a:r>
              <a:rPr lang="fr-FR" sz="2800" dirty="0"/>
              <a:t>Commission de 6 millions de francs (montant reçu par l’Etat </a:t>
            </a:r>
            <a:r>
              <a:rPr lang="fr-FR" sz="2800" dirty="0" err="1"/>
              <a:t>haitien</a:t>
            </a:r>
            <a:r>
              <a:rPr lang="fr-FR" sz="2800" dirty="0"/>
              <a:t>: 24 millions)</a:t>
            </a:r>
          </a:p>
          <a:p>
            <a:pPr marL="228600" lvl="1">
              <a:spcBef>
                <a:spcPts val="1000"/>
              </a:spcBef>
              <a:buFontTx/>
              <a:buChar char="-"/>
            </a:pPr>
            <a:r>
              <a:rPr lang="fr-FR" sz="2800" dirty="0"/>
              <a:t>Intérêts de l’emprunt: 28 millions</a:t>
            </a:r>
          </a:p>
          <a:p>
            <a:pPr marL="228600" lvl="1">
              <a:spcBef>
                <a:spcPts val="1000"/>
              </a:spcBef>
              <a:buFontTx/>
              <a:buChar char="-"/>
            </a:pPr>
            <a:r>
              <a:rPr lang="fr-FR" sz="2800" dirty="0"/>
              <a:t>Coûts total de l’emprunt pour l’Etat haïtien: 58 millions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Dépenses 100 fois plus élevées pour l’armée que pour l’enseignement public (</a:t>
            </a:r>
            <a:r>
              <a:rPr lang="fr-FR" dirty="0"/>
              <a:t>V</a:t>
            </a:r>
            <a:r>
              <a:rPr lang="fr-FR" dirty="0" smtClean="0"/>
              <a:t>ictor </a:t>
            </a:r>
            <a:r>
              <a:rPr lang="fr-FR" dirty="0" err="1" smtClean="0"/>
              <a:t>Schoelcher</a:t>
            </a:r>
            <a:r>
              <a:rPr lang="fr-FR" dirty="0" smtClean="0"/>
              <a:t>, 1843) d’où la rareté de ressources humaines</a:t>
            </a:r>
            <a:r>
              <a:rPr lang="fr-FR" smtClean="0"/>
              <a:t>, l’analphabétisme </a:t>
            </a:r>
            <a:r>
              <a:rPr lang="fr-FR" dirty="0" smtClean="0"/>
              <a:t>chronique…</a:t>
            </a:r>
          </a:p>
          <a:p>
            <a:pPr>
              <a:buFontTx/>
              <a:buChar char="-"/>
            </a:pPr>
            <a:r>
              <a:rPr lang="fr-FR" dirty="0" smtClean="0"/>
              <a:t>Gouvernance désorientée </a:t>
            </a:r>
          </a:p>
          <a:p>
            <a:pPr>
              <a:buFontTx/>
              <a:buChar char="-"/>
            </a:pPr>
            <a:r>
              <a:rPr lang="fr-FR" dirty="0" err="1" smtClean="0"/>
              <a:t>Destructuration</a:t>
            </a:r>
            <a:r>
              <a:rPr lang="fr-FR" dirty="0" smtClean="0"/>
              <a:t> de la société haïtienne qui amènera à d’autres occupations</a:t>
            </a:r>
          </a:p>
          <a:p>
            <a:pPr>
              <a:buFontTx/>
              <a:buChar char="-"/>
            </a:pPr>
            <a:r>
              <a:rPr lang="fr-FR" dirty="0" smtClean="0"/>
              <a:t>Racisme et préjugés dont seront victimes les </a:t>
            </a:r>
            <a:r>
              <a:rPr lang="fr-FR" dirty="0" err="1" smtClean="0"/>
              <a:t>Haitiens</a:t>
            </a: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124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POIDS DE LA DETTE ET INCAPACITE D’Y FAIRE FACE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dirty="0" smtClean="0"/>
              <a:t>Brutale chute des cours du café, principale ressource d’exportation d’Haïti: cours divisé par 2 dès 1828 et par 4 en 1843</a:t>
            </a:r>
          </a:p>
          <a:p>
            <a:pPr>
              <a:buFontTx/>
              <a:buChar char="-"/>
            </a:pPr>
            <a:r>
              <a:rPr lang="fr-FR" dirty="0" smtClean="0"/>
              <a:t>Baisse drastique des ressources fiscales</a:t>
            </a:r>
          </a:p>
          <a:p>
            <a:pPr>
              <a:buFontTx/>
              <a:buChar char="-"/>
            </a:pPr>
            <a:r>
              <a:rPr lang="fr-FR" dirty="0" smtClean="0"/>
              <a:t>Corruption chronique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37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DETTE HAITIENNE ET SES CONSEQUENCES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fr-FR" dirty="0" smtClean="0"/>
              <a:t>Lourds impôts(20%) sur la paysannerie qui cultive le café</a:t>
            </a:r>
          </a:p>
          <a:p>
            <a:pPr>
              <a:buFontTx/>
              <a:buChar char="-"/>
            </a:pPr>
            <a:r>
              <a:rPr lang="fr-FR" dirty="0" smtClean="0"/>
              <a:t>Asséchement des finances publiques d’</a:t>
            </a:r>
            <a:r>
              <a:rPr lang="fr-FR" dirty="0" err="1" smtClean="0"/>
              <a:t>Haiti</a:t>
            </a:r>
            <a:r>
              <a:rPr lang="fr-FR" dirty="0" smtClean="0"/>
              <a:t> qui investit dans des forteresses et équipements militaires pour faire face à la menace d’une éventuelle invasion française, militarisation du pays y compris celle de la sphère politique.</a:t>
            </a:r>
          </a:p>
          <a:p>
            <a:pPr>
              <a:buFontTx/>
              <a:buChar char="-"/>
            </a:pPr>
            <a:r>
              <a:rPr lang="fr-FR" dirty="0" smtClean="0"/>
              <a:t>Incapacité  d’investir dans le développement des infrastructures vitales: éducation, santé, logement, eau potable, agriculture, industries, routes,...</a:t>
            </a:r>
          </a:p>
          <a:p>
            <a:pPr>
              <a:buFontTx/>
              <a:buChar char="-"/>
            </a:pPr>
            <a:r>
              <a:rPr lang="fr-FR" dirty="0" smtClean="0"/>
              <a:t>Embargo pendant plusieurs décennies par les puissances coloniales.</a:t>
            </a:r>
          </a:p>
          <a:p>
            <a:pPr>
              <a:buFontTx/>
              <a:buChar char="-"/>
            </a:pPr>
            <a:r>
              <a:rPr lang="fr-FR" dirty="0" smtClean="0"/>
              <a:t>Destruction de l’ environnement- coupe des arbres pour le commerce de bois précieux.</a:t>
            </a:r>
          </a:p>
          <a:p>
            <a:pPr>
              <a:buFontTx/>
              <a:buChar char="-"/>
            </a:pPr>
            <a:r>
              <a:rPr lang="fr-FR" dirty="0" smtClean="0"/>
              <a:t>Corruption des intermédiaires haïtiens et européens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26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QUELLES REPARATIONS?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dirty="0" smtClean="0"/>
              <a:t>Education: Investissement massif et réfléchi dans les infrastructures physiques et pédagogiques, dans la formation des enseignants en quantité et qualité; un enseignement de qualité à tous les niveaux, au bénéfice de toute la population haïtienne. </a:t>
            </a:r>
          </a:p>
          <a:p>
            <a:pPr>
              <a:buFontTx/>
              <a:buChar char="-"/>
            </a:pPr>
            <a:r>
              <a:rPr lang="fr-FR" dirty="0" smtClean="0"/>
              <a:t>Santé: investissement dans les infrastructures et la formation du personnel de santé.</a:t>
            </a:r>
          </a:p>
          <a:p>
            <a:pPr>
              <a:buFontTx/>
              <a:buChar char="-"/>
            </a:pPr>
            <a:r>
              <a:rPr lang="fr-FR" dirty="0" smtClean="0"/>
              <a:t>Développement économique: entreprenariat et création d’emplois, énergie, réseaux de transport, laboratoires de recherche et développement, transfert de technologies...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0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QUELLES REPARATIONS?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Enseignement de l’histoire d’</a:t>
            </a:r>
            <a:r>
              <a:rPr lang="fr-FR" dirty="0" err="1" smtClean="0"/>
              <a:t>Haiti</a:t>
            </a:r>
            <a:r>
              <a:rPr lang="fr-FR" dirty="0" smtClean="0"/>
              <a:t> dans les écoles et les universités françaises.</a:t>
            </a:r>
          </a:p>
          <a:p>
            <a:endParaRPr lang="fr-FR" dirty="0" smtClean="0"/>
          </a:p>
          <a:p>
            <a:r>
              <a:rPr lang="fr-FR" dirty="0" smtClean="0"/>
              <a:t>Reconnaissance et intégration de l’histoire d’</a:t>
            </a:r>
            <a:r>
              <a:rPr lang="fr-FR" dirty="0" err="1" smtClean="0"/>
              <a:t>Haiti</a:t>
            </a:r>
            <a:r>
              <a:rPr lang="fr-FR" dirty="0" smtClean="0"/>
              <a:t> dans les documents officiels et dans la mémoire collective.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063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540</Words>
  <Application>Microsoft Office PowerPoint</Application>
  <PresentationFormat>Grand écran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DISMANTLING BLACK DEBT: « FROM RETHORIC TO REALITY »</vt:lpstr>
      <vt:lpstr>HISTOIRE DE LA DETTE HAITIENNE ET SES CAUSES</vt:lpstr>
      <vt:lpstr>HISTOIRE DE LA « DETTE » ET SES CAUSES(2)</vt:lpstr>
      <vt:lpstr>HISTOIRE DE LA DETTE ET SES CAUSES (3)</vt:lpstr>
      <vt:lpstr>COUTS CACHES DE LA DETTE HAITIENNE</vt:lpstr>
      <vt:lpstr>POIDS DE LA DETTE ET INCAPACITE D’Y FAIRE FACE</vt:lpstr>
      <vt:lpstr>LA DETTE HAITIENNE ET SES CONSEQUENCES</vt:lpstr>
      <vt:lpstr>QUELLES REPARATIONS?</vt:lpstr>
      <vt:lpstr>QUELLES REPARATIONS?</vt:lpstr>
      <vt:lpstr>REFERENCES BIBLIOGRAPHIQUES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DISMANTLING BLACK DEBT: « FROM RETHORIC REALITY »</dc:title>
  <dc:creator>HP</dc:creator>
  <cp:lastModifiedBy>HP</cp:lastModifiedBy>
  <cp:revision>35</cp:revision>
  <cp:lastPrinted>2023-05-01T20:10:28Z</cp:lastPrinted>
  <dcterms:created xsi:type="dcterms:W3CDTF">2023-05-01T15:07:18Z</dcterms:created>
  <dcterms:modified xsi:type="dcterms:W3CDTF">2023-05-01T20:15:16Z</dcterms:modified>
</cp:coreProperties>
</file>