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8" r:id="rId2"/>
    <p:sldId id="272" r:id="rId3"/>
    <p:sldId id="271" r:id="rId4"/>
    <p:sldId id="259" r:id="rId5"/>
    <p:sldId id="260" r:id="rId6"/>
    <p:sldId id="261" r:id="rId7"/>
    <p:sldId id="278" r:id="rId8"/>
    <p:sldId id="256" r:id="rId9"/>
    <p:sldId id="263" r:id="rId10"/>
    <p:sldId id="264" r:id="rId11"/>
    <p:sldId id="257" r:id="rId12"/>
    <p:sldId id="265" r:id="rId13"/>
    <p:sldId id="267" r:id="rId14"/>
    <p:sldId id="277" r:id="rId15"/>
    <p:sldId id="275" r:id="rId16"/>
    <p:sldId id="268" r:id="rId17"/>
    <p:sldId id="269" r:id="rId18"/>
    <p:sldId id="270" r:id="rId19"/>
    <p:sldId id="276" r:id="rId20"/>
  </p:sldIdLst>
  <p:sldSz cx="12192000" cy="6858000"/>
  <p:notesSz cx="6858000" cy="9144000"/>
  <p:defaultTex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7182"/>
  </p:normalViewPr>
  <p:slideViewPr>
    <p:cSldViewPr snapToGrid="0">
      <p:cViewPr varScale="1">
        <p:scale>
          <a:sx n="104" d="100"/>
          <a:sy n="104" d="100"/>
        </p:scale>
        <p:origin x="232" y="1328"/>
      </p:cViewPr>
      <p:guideLst/>
    </p:cSldViewPr>
  </p:slideViewPr>
  <p:outlineViewPr>
    <p:cViewPr>
      <p:scale>
        <a:sx n="33" d="100"/>
        <a:sy n="33" d="100"/>
      </p:scale>
      <p:origin x="0" y="-10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9F0FD-5AA4-9042-9120-CDC3D67CA882}"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GB"/>
        </a:p>
      </dgm:t>
    </dgm:pt>
    <dgm:pt modelId="{0B0324A0-847A-8447-BD59-6B36D68AC4B8}">
      <dgm:prSet phldrT="[Text]"/>
      <dgm:spPr/>
      <dgm:t>
        <a:bodyPr/>
        <a:lstStyle/>
        <a:p>
          <a:r>
            <a:rPr lang="en-GB"/>
            <a:t>Debt</a:t>
          </a:r>
          <a:endParaRPr lang="en-GB" dirty="0"/>
        </a:p>
      </dgm:t>
    </dgm:pt>
    <dgm:pt modelId="{03900F70-AE2A-514D-B966-C2995EFA3F57}" type="parTrans" cxnId="{665626ED-F76F-D94B-A621-14C80A0CC27F}">
      <dgm:prSet/>
      <dgm:spPr/>
      <dgm:t>
        <a:bodyPr/>
        <a:lstStyle/>
        <a:p>
          <a:endParaRPr lang="en-GB"/>
        </a:p>
      </dgm:t>
    </dgm:pt>
    <dgm:pt modelId="{BE4A534F-7403-7E49-BA4E-6CEF5F55F933}" type="sibTrans" cxnId="{665626ED-F76F-D94B-A621-14C80A0CC27F}">
      <dgm:prSet/>
      <dgm:spPr/>
      <dgm:t>
        <a:bodyPr/>
        <a:lstStyle/>
        <a:p>
          <a:endParaRPr lang="en-GB"/>
        </a:p>
      </dgm:t>
    </dgm:pt>
    <dgm:pt modelId="{FA83FBF8-73B7-124D-B60C-DD31434AC488}">
      <dgm:prSet phldrT="[Text]"/>
      <dgm:spPr/>
      <dgm:t>
        <a:bodyPr/>
        <a:lstStyle/>
        <a:p>
          <a:pPr>
            <a:buNone/>
          </a:pPr>
          <a:r>
            <a:rPr lang="en-US" b="1">
              <a:latin typeface="+mn-lt"/>
              <a:ea typeface="+mn-ea"/>
              <a:cs typeface="+mn-cs"/>
            </a:rPr>
            <a:t>Short Term Liquidity </a:t>
          </a:r>
          <a:endParaRPr lang="en-GB"/>
        </a:p>
      </dgm:t>
    </dgm:pt>
    <dgm:pt modelId="{EAB50CFE-407C-3147-893D-27BD3487FF9F}" type="parTrans" cxnId="{96ABE186-4E50-0A42-B13B-5ACB2D0CA1F4}">
      <dgm:prSet/>
      <dgm:spPr/>
      <dgm:t>
        <a:bodyPr/>
        <a:lstStyle/>
        <a:p>
          <a:endParaRPr lang="en-GB"/>
        </a:p>
      </dgm:t>
    </dgm:pt>
    <dgm:pt modelId="{B3085E89-4A2C-A94D-8307-4C4DCE587C97}" type="sibTrans" cxnId="{96ABE186-4E50-0A42-B13B-5ACB2D0CA1F4}">
      <dgm:prSet/>
      <dgm:spPr/>
      <dgm:t>
        <a:bodyPr/>
        <a:lstStyle/>
        <a:p>
          <a:endParaRPr lang="en-GB"/>
        </a:p>
      </dgm:t>
    </dgm:pt>
    <dgm:pt modelId="{76C8C2DC-E2A3-CD4E-9C36-A8222C36D784}">
      <dgm:prSet phldrT="[Text]"/>
      <dgm:spPr/>
      <dgm:t>
        <a:bodyPr/>
        <a:lstStyle/>
        <a:p>
          <a:pPr>
            <a:buFont typeface="Arial" panose="020B0604020202020204" pitchFamily="34" charset="0"/>
            <a:buChar char="•"/>
          </a:pPr>
          <a:r>
            <a:rPr lang="en-US">
              <a:latin typeface="+mn-lt"/>
              <a:ea typeface="+mn-ea"/>
              <a:cs typeface="+mn-cs"/>
            </a:rPr>
            <a:t>Bilateral</a:t>
          </a:r>
          <a:endParaRPr lang="en-GB"/>
        </a:p>
      </dgm:t>
    </dgm:pt>
    <dgm:pt modelId="{B8DCB219-0158-8147-9988-942CA90D86D5}" type="parTrans" cxnId="{B4FE3D01-1863-CB4A-9696-4F0150E58561}">
      <dgm:prSet/>
      <dgm:spPr/>
      <dgm:t>
        <a:bodyPr/>
        <a:lstStyle/>
        <a:p>
          <a:endParaRPr lang="en-GB"/>
        </a:p>
      </dgm:t>
    </dgm:pt>
    <dgm:pt modelId="{2B64745B-0501-6C4C-BD0B-528ED8C002F7}" type="sibTrans" cxnId="{B4FE3D01-1863-CB4A-9696-4F0150E58561}">
      <dgm:prSet/>
      <dgm:spPr/>
      <dgm:t>
        <a:bodyPr/>
        <a:lstStyle/>
        <a:p>
          <a:endParaRPr lang="en-GB"/>
        </a:p>
      </dgm:t>
    </dgm:pt>
    <dgm:pt modelId="{3E30ECA2-2CB6-E24F-9417-4E4ECF9402F9}">
      <dgm:prSet phldrT="[Text]"/>
      <dgm:spPr/>
      <dgm:t>
        <a:bodyPr/>
        <a:lstStyle/>
        <a:p>
          <a:r>
            <a:rPr lang="en-GB"/>
            <a:t>Domestic Revenue </a:t>
          </a:r>
          <a:endParaRPr lang="en-GB" dirty="0"/>
        </a:p>
      </dgm:t>
    </dgm:pt>
    <dgm:pt modelId="{228622AD-C76E-824D-AE9D-8F60BAFDA2CD}" type="parTrans" cxnId="{4CBABC4D-3D69-DC4E-8BC0-D3995F8BF5B9}">
      <dgm:prSet/>
      <dgm:spPr/>
      <dgm:t>
        <a:bodyPr/>
        <a:lstStyle/>
        <a:p>
          <a:endParaRPr lang="en-GB"/>
        </a:p>
      </dgm:t>
    </dgm:pt>
    <dgm:pt modelId="{47551EB5-EB3D-CC43-AE2D-6AFCC77EAE30}" type="sibTrans" cxnId="{4CBABC4D-3D69-DC4E-8BC0-D3995F8BF5B9}">
      <dgm:prSet/>
      <dgm:spPr/>
      <dgm:t>
        <a:bodyPr/>
        <a:lstStyle/>
        <a:p>
          <a:endParaRPr lang="en-GB"/>
        </a:p>
      </dgm:t>
    </dgm:pt>
    <dgm:pt modelId="{F277D480-B8C8-6845-841A-2579A968E7D2}">
      <dgm:prSet phldrT="[Text]"/>
      <dgm:spPr/>
      <dgm:t>
        <a:bodyPr/>
        <a:lstStyle/>
        <a:p>
          <a:pPr>
            <a:lnSpc>
              <a:spcPct val="100000"/>
            </a:lnSpc>
          </a:pPr>
          <a:r>
            <a:rPr lang="en-US" b="1" dirty="0"/>
            <a:t>Global Taxation Laws </a:t>
          </a:r>
          <a:endParaRPr lang="en-GB" dirty="0"/>
        </a:p>
      </dgm:t>
    </dgm:pt>
    <dgm:pt modelId="{49A40240-83D1-C344-8305-E73B3CE77191}" type="parTrans" cxnId="{65CF14D7-7125-2846-8506-8E549E72351E}">
      <dgm:prSet/>
      <dgm:spPr/>
      <dgm:t>
        <a:bodyPr/>
        <a:lstStyle/>
        <a:p>
          <a:endParaRPr lang="en-GB"/>
        </a:p>
      </dgm:t>
    </dgm:pt>
    <dgm:pt modelId="{19F427CF-1170-D246-B94D-DD7BC81CD9A0}" type="sibTrans" cxnId="{65CF14D7-7125-2846-8506-8E549E72351E}">
      <dgm:prSet/>
      <dgm:spPr/>
      <dgm:t>
        <a:bodyPr/>
        <a:lstStyle/>
        <a:p>
          <a:endParaRPr lang="en-GB"/>
        </a:p>
      </dgm:t>
    </dgm:pt>
    <dgm:pt modelId="{55D92C6B-CFA5-604D-9777-58246A0CE019}">
      <dgm:prSet/>
      <dgm:spPr/>
      <dgm:t>
        <a:bodyPr/>
        <a:lstStyle/>
        <a:p>
          <a:r>
            <a:rPr lang="en-US">
              <a:latin typeface="+mn-lt"/>
              <a:ea typeface="+mn-ea"/>
              <a:cs typeface="+mn-cs"/>
            </a:rPr>
            <a:t>Special Drawing Rights</a:t>
          </a:r>
        </a:p>
      </dgm:t>
    </dgm:pt>
    <dgm:pt modelId="{554A803E-DA34-F748-BB5B-CA64B0A48532}" type="parTrans" cxnId="{12556348-9A0C-A849-B501-C8C12E450063}">
      <dgm:prSet/>
      <dgm:spPr/>
      <dgm:t>
        <a:bodyPr/>
        <a:lstStyle/>
        <a:p>
          <a:endParaRPr lang="en-GB"/>
        </a:p>
      </dgm:t>
    </dgm:pt>
    <dgm:pt modelId="{3F25E7F2-EA46-EF40-9723-277FBDFBCBEC}" type="sibTrans" cxnId="{12556348-9A0C-A849-B501-C8C12E450063}">
      <dgm:prSet/>
      <dgm:spPr/>
      <dgm:t>
        <a:bodyPr/>
        <a:lstStyle/>
        <a:p>
          <a:endParaRPr lang="en-GB"/>
        </a:p>
      </dgm:t>
    </dgm:pt>
    <dgm:pt modelId="{25B7EB37-E22A-0140-9391-B9DABEDF4421}">
      <dgm:prSet/>
      <dgm:spPr/>
      <dgm:t>
        <a:bodyPr/>
        <a:lstStyle/>
        <a:p>
          <a:r>
            <a:rPr lang="en-US">
              <a:latin typeface="+mn-lt"/>
              <a:ea typeface="+mn-ea"/>
              <a:cs typeface="+mn-cs"/>
            </a:rPr>
            <a:t>Debt Suspension Initiative</a:t>
          </a:r>
        </a:p>
      </dgm:t>
    </dgm:pt>
    <dgm:pt modelId="{E8657526-154A-3144-8BB7-0E951AAE0CE2}" type="parTrans" cxnId="{E1DE8D7C-8362-7943-B863-3D9E668C73A9}">
      <dgm:prSet/>
      <dgm:spPr/>
      <dgm:t>
        <a:bodyPr/>
        <a:lstStyle/>
        <a:p>
          <a:endParaRPr lang="en-GB"/>
        </a:p>
      </dgm:t>
    </dgm:pt>
    <dgm:pt modelId="{0ADA1F4A-917C-FF4F-8D00-CFABA5590603}" type="sibTrans" cxnId="{E1DE8D7C-8362-7943-B863-3D9E668C73A9}">
      <dgm:prSet/>
      <dgm:spPr/>
      <dgm:t>
        <a:bodyPr/>
        <a:lstStyle/>
        <a:p>
          <a:endParaRPr lang="en-GB"/>
        </a:p>
      </dgm:t>
    </dgm:pt>
    <dgm:pt modelId="{0AA4DC78-F072-7140-B310-361B6ADCA909}">
      <dgm:prSet/>
      <dgm:spPr/>
      <dgm:t>
        <a:bodyPr/>
        <a:lstStyle/>
        <a:p>
          <a:endParaRPr lang="en-US" b="1">
            <a:latin typeface="+mn-lt"/>
            <a:ea typeface="+mn-ea"/>
            <a:cs typeface="+mn-cs"/>
          </a:endParaRPr>
        </a:p>
      </dgm:t>
    </dgm:pt>
    <dgm:pt modelId="{83AD925B-3473-B044-AD4F-95A7386445C8}" type="parTrans" cxnId="{4D7A8200-2EAE-ED4B-8524-94105A6204F7}">
      <dgm:prSet/>
      <dgm:spPr/>
      <dgm:t>
        <a:bodyPr/>
        <a:lstStyle/>
        <a:p>
          <a:endParaRPr lang="en-GB"/>
        </a:p>
      </dgm:t>
    </dgm:pt>
    <dgm:pt modelId="{36B00E61-2D7E-274D-B4BC-A9FDA2F6F8FC}" type="sibTrans" cxnId="{4D7A8200-2EAE-ED4B-8524-94105A6204F7}">
      <dgm:prSet/>
      <dgm:spPr/>
      <dgm:t>
        <a:bodyPr/>
        <a:lstStyle/>
        <a:p>
          <a:endParaRPr lang="en-GB"/>
        </a:p>
      </dgm:t>
    </dgm:pt>
    <dgm:pt modelId="{B59D6697-A31C-1044-9FCC-01348EB70515}">
      <dgm:prSet/>
      <dgm:spPr/>
      <dgm:t>
        <a:bodyPr/>
        <a:lstStyle/>
        <a:p>
          <a:pPr>
            <a:lnSpc>
              <a:spcPct val="100000"/>
            </a:lnSpc>
          </a:pPr>
          <a:endParaRPr lang="en-US" b="1" dirty="0"/>
        </a:p>
      </dgm:t>
    </dgm:pt>
    <dgm:pt modelId="{F62611A7-8C44-A441-ACB3-C639A52F4F32}" type="parTrans" cxnId="{DE4FCE63-F73F-4C46-BAB3-A4EC52552D67}">
      <dgm:prSet/>
      <dgm:spPr/>
      <dgm:t>
        <a:bodyPr/>
        <a:lstStyle/>
        <a:p>
          <a:endParaRPr lang="en-GB"/>
        </a:p>
      </dgm:t>
    </dgm:pt>
    <dgm:pt modelId="{ED7EBAC7-F7F9-DA46-8C13-A6ED22A02263}" type="sibTrans" cxnId="{DE4FCE63-F73F-4C46-BAB3-A4EC52552D67}">
      <dgm:prSet/>
      <dgm:spPr/>
      <dgm:t>
        <a:bodyPr/>
        <a:lstStyle/>
        <a:p>
          <a:endParaRPr lang="en-GB"/>
        </a:p>
      </dgm:t>
    </dgm:pt>
    <dgm:pt modelId="{15EE9BD5-D868-364D-97CA-72DA70CDFE7C}">
      <dgm:prSet/>
      <dgm:spPr/>
      <dgm:t>
        <a:bodyPr/>
        <a:lstStyle/>
        <a:p>
          <a:pPr>
            <a:buNone/>
          </a:pPr>
          <a:r>
            <a:rPr lang="en-US" b="1">
              <a:latin typeface="+mn-lt"/>
              <a:ea typeface="+mn-ea"/>
              <a:cs typeface="+mn-cs"/>
            </a:rPr>
            <a:t>Debt (Concessional and non-concessional)</a:t>
          </a:r>
        </a:p>
      </dgm:t>
    </dgm:pt>
    <dgm:pt modelId="{DB01190E-9136-D349-95D3-BA415003E327}" type="parTrans" cxnId="{86B702F3-D0E1-EB44-9F9E-FA75C4F79AA6}">
      <dgm:prSet/>
      <dgm:spPr/>
      <dgm:t>
        <a:bodyPr/>
        <a:lstStyle/>
        <a:p>
          <a:endParaRPr lang="en-GB"/>
        </a:p>
      </dgm:t>
    </dgm:pt>
    <dgm:pt modelId="{37755C98-FE11-8A49-9963-3068077FDC52}" type="sibTrans" cxnId="{86B702F3-D0E1-EB44-9F9E-FA75C4F79AA6}">
      <dgm:prSet/>
      <dgm:spPr/>
      <dgm:t>
        <a:bodyPr/>
        <a:lstStyle/>
        <a:p>
          <a:endParaRPr lang="en-GB"/>
        </a:p>
      </dgm:t>
    </dgm:pt>
    <dgm:pt modelId="{D908EE90-360A-EA42-AA28-C8824CA0FB0A}">
      <dgm:prSet/>
      <dgm:spPr/>
      <dgm:t>
        <a:bodyPr/>
        <a:lstStyle/>
        <a:p>
          <a:r>
            <a:rPr lang="en-US">
              <a:latin typeface="+mn-lt"/>
              <a:ea typeface="+mn-ea"/>
              <a:cs typeface="+mn-cs"/>
            </a:rPr>
            <a:t>Multilateral </a:t>
          </a:r>
        </a:p>
      </dgm:t>
    </dgm:pt>
    <dgm:pt modelId="{025E9902-4E1E-234A-A760-FCC7FD5A7F6A}" type="parTrans" cxnId="{77E36D97-F63F-A546-A21C-58D4E0908B90}">
      <dgm:prSet/>
      <dgm:spPr/>
      <dgm:t>
        <a:bodyPr/>
        <a:lstStyle/>
        <a:p>
          <a:endParaRPr lang="en-GB"/>
        </a:p>
      </dgm:t>
    </dgm:pt>
    <dgm:pt modelId="{2D793DB2-239D-864F-8897-21484DE9DAA8}" type="sibTrans" cxnId="{77E36D97-F63F-A546-A21C-58D4E0908B90}">
      <dgm:prSet/>
      <dgm:spPr/>
      <dgm:t>
        <a:bodyPr/>
        <a:lstStyle/>
        <a:p>
          <a:endParaRPr lang="en-GB"/>
        </a:p>
      </dgm:t>
    </dgm:pt>
    <dgm:pt modelId="{8421D409-4438-A74F-9D43-4233FA5207EF}">
      <dgm:prSet/>
      <dgm:spPr/>
      <dgm:t>
        <a:bodyPr/>
        <a:lstStyle/>
        <a:p>
          <a:r>
            <a:rPr lang="en-US">
              <a:latin typeface="+mn-lt"/>
              <a:ea typeface="+mn-ea"/>
              <a:cs typeface="+mn-cs"/>
            </a:rPr>
            <a:t>Bilateral </a:t>
          </a:r>
        </a:p>
      </dgm:t>
    </dgm:pt>
    <dgm:pt modelId="{55AC62A8-3727-6F4A-AC43-D08A99AA0949}" type="parTrans" cxnId="{7A384FFB-848A-714E-8D48-C0DECAAB1724}">
      <dgm:prSet/>
      <dgm:spPr/>
      <dgm:t>
        <a:bodyPr/>
        <a:lstStyle/>
        <a:p>
          <a:endParaRPr lang="en-GB"/>
        </a:p>
      </dgm:t>
    </dgm:pt>
    <dgm:pt modelId="{C6FAEA36-614E-E74D-91E2-C899F5A32BA4}" type="sibTrans" cxnId="{7A384FFB-848A-714E-8D48-C0DECAAB1724}">
      <dgm:prSet/>
      <dgm:spPr/>
      <dgm:t>
        <a:bodyPr/>
        <a:lstStyle/>
        <a:p>
          <a:endParaRPr lang="en-GB"/>
        </a:p>
      </dgm:t>
    </dgm:pt>
    <dgm:pt modelId="{000274D6-D1B8-C24E-83DE-B48542991241}">
      <dgm:prSet/>
      <dgm:spPr/>
      <dgm:t>
        <a:bodyPr/>
        <a:lstStyle/>
        <a:p>
          <a:r>
            <a:rPr lang="en-US">
              <a:latin typeface="+mn-lt"/>
              <a:ea typeface="+mn-ea"/>
              <a:cs typeface="+mn-cs"/>
            </a:rPr>
            <a:t>Bondholders – domestic &amp; international</a:t>
          </a:r>
        </a:p>
      </dgm:t>
    </dgm:pt>
    <dgm:pt modelId="{809F5D6A-A03F-2645-8BB6-08B1C521E3DE}" type="parTrans" cxnId="{9B4B09E7-CE85-A743-8EA6-C68490A36C94}">
      <dgm:prSet/>
      <dgm:spPr/>
      <dgm:t>
        <a:bodyPr/>
        <a:lstStyle/>
        <a:p>
          <a:endParaRPr lang="en-GB"/>
        </a:p>
      </dgm:t>
    </dgm:pt>
    <dgm:pt modelId="{853EDDBB-446B-864F-B26D-698C9BC4F862}" type="sibTrans" cxnId="{9B4B09E7-CE85-A743-8EA6-C68490A36C94}">
      <dgm:prSet/>
      <dgm:spPr/>
      <dgm:t>
        <a:bodyPr/>
        <a:lstStyle/>
        <a:p>
          <a:endParaRPr lang="en-GB"/>
        </a:p>
      </dgm:t>
    </dgm:pt>
    <dgm:pt modelId="{43227E36-66E0-3D47-8F7C-56FCCC80CAC3}">
      <dgm:prSet/>
      <dgm:spPr/>
      <dgm:t>
        <a:bodyPr/>
        <a:lstStyle/>
        <a:p>
          <a:r>
            <a:rPr lang="en-US">
              <a:latin typeface="+mn-lt"/>
              <a:ea typeface="+mn-ea"/>
              <a:cs typeface="+mn-cs"/>
            </a:rPr>
            <a:t>Other </a:t>
          </a:r>
        </a:p>
      </dgm:t>
    </dgm:pt>
    <dgm:pt modelId="{B67F29C4-41C0-9D4F-A0A3-383B512F2CEC}" type="parTrans" cxnId="{DC269018-6C40-AE44-B932-D644F415C002}">
      <dgm:prSet/>
      <dgm:spPr/>
      <dgm:t>
        <a:bodyPr/>
        <a:lstStyle/>
        <a:p>
          <a:endParaRPr lang="en-GB"/>
        </a:p>
      </dgm:t>
    </dgm:pt>
    <dgm:pt modelId="{52AAF601-60F1-E844-B13E-0441E02FE727}" type="sibTrans" cxnId="{DC269018-6C40-AE44-B932-D644F415C002}">
      <dgm:prSet/>
      <dgm:spPr/>
      <dgm:t>
        <a:bodyPr/>
        <a:lstStyle/>
        <a:p>
          <a:endParaRPr lang="en-GB"/>
        </a:p>
      </dgm:t>
    </dgm:pt>
    <dgm:pt modelId="{EDD6ADE3-A63B-154F-AD8B-C93ADBB95950}">
      <dgm:prSet/>
      <dgm:spPr/>
      <dgm:t>
        <a:bodyPr/>
        <a:lstStyle/>
        <a:p>
          <a:r>
            <a:rPr lang="en-US">
              <a:latin typeface="+mn-lt"/>
              <a:ea typeface="+mn-ea"/>
              <a:cs typeface="+mn-cs"/>
            </a:rPr>
            <a:t>Short-term – internal &amp; external </a:t>
          </a:r>
        </a:p>
      </dgm:t>
    </dgm:pt>
    <dgm:pt modelId="{7CF2B6E0-6C25-2149-B91A-D5F7E468D00E}" type="parTrans" cxnId="{F42F108D-8DAF-C945-9401-921A8B2B0D3B}">
      <dgm:prSet/>
      <dgm:spPr/>
      <dgm:t>
        <a:bodyPr/>
        <a:lstStyle/>
        <a:p>
          <a:endParaRPr lang="en-GB"/>
        </a:p>
      </dgm:t>
    </dgm:pt>
    <dgm:pt modelId="{4CC4FDBF-285F-1F44-836C-ACF7580102A7}" type="sibTrans" cxnId="{F42F108D-8DAF-C945-9401-921A8B2B0D3B}">
      <dgm:prSet/>
      <dgm:spPr/>
      <dgm:t>
        <a:bodyPr/>
        <a:lstStyle/>
        <a:p>
          <a:endParaRPr lang="en-GB"/>
        </a:p>
      </dgm:t>
    </dgm:pt>
    <dgm:pt modelId="{C960122D-9741-3540-85C4-1B0BECBB2A84}">
      <dgm:prSet/>
      <dgm:spPr/>
      <dgm:t>
        <a:bodyPr/>
        <a:lstStyle/>
        <a:p>
          <a:endParaRPr lang="en-US" b="1">
            <a:latin typeface="+mn-lt"/>
            <a:ea typeface="+mn-ea"/>
            <a:cs typeface="+mn-cs"/>
          </a:endParaRPr>
        </a:p>
      </dgm:t>
    </dgm:pt>
    <dgm:pt modelId="{50D115CF-E6C1-7C4F-B1ED-75C98877D061}" type="parTrans" cxnId="{C3550643-4628-524B-A289-52467ABAC713}">
      <dgm:prSet/>
      <dgm:spPr/>
      <dgm:t>
        <a:bodyPr/>
        <a:lstStyle/>
        <a:p>
          <a:endParaRPr lang="en-GB"/>
        </a:p>
      </dgm:t>
    </dgm:pt>
    <dgm:pt modelId="{8F88A90E-F4D4-4141-A56A-C7B4A4241140}" type="sibTrans" cxnId="{C3550643-4628-524B-A289-52467ABAC713}">
      <dgm:prSet/>
      <dgm:spPr/>
      <dgm:t>
        <a:bodyPr/>
        <a:lstStyle/>
        <a:p>
          <a:endParaRPr lang="en-GB"/>
        </a:p>
      </dgm:t>
    </dgm:pt>
    <dgm:pt modelId="{C96BA54E-584E-5D46-8A70-131D24062088}">
      <dgm:prSet/>
      <dgm:spPr/>
      <dgm:t>
        <a:bodyPr/>
        <a:lstStyle/>
        <a:p>
          <a:pPr>
            <a:buNone/>
          </a:pPr>
          <a:r>
            <a:rPr lang="en-US" b="1">
              <a:latin typeface="+mn-lt"/>
              <a:ea typeface="+mn-ea"/>
              <a:cs typeface="+mn-cs"/>
            </a:rPr>
            <a:t>Foreign Direct Investment</a:t>
          </a:r>
          <a:endParaRPr lang="en-US">
            <a:latin typeface="+mn-lt"/>
            <a:ea typeface="+mn-ea"/>
            <a:cs typeface="+mn-cs"/>
          </a:endParaRPr>
        </a:p>
      </dgm:t>
    </dgm:pt>
    <dgm:pt modelId="{1E3C45A3-3B88-1E47-B567-3A682CDF76FA}" type="parTrans" cxnId="{A905FFD8-BEB4-3045-B4A0-AF5CD6CDC6C8}">
      <dgm:prSet/>
      <dgm:spPr/>
      <dgm:t>
        <a:bodyPr/>
        <a:lstStyle/>
        <a:p>
          <a:endParaRPr lang="en-GB"/>
        </a:p>
      </dgm:t>
    </dgm:pt>
    <dgm:pt modelId="{CACEDC86-901B-8C45-95F5-01B557C58CB2}" type="sibTrans" cxnId="{A905FFD8-BEB4-3045-B4A0-AF5CD6CDC6C8}">
      <dgm:prSet/>
      <dgm:spPr/>
      <dgm:t>
        <a:bodyPr/>
        <a:lstStyle/>
        <a:p>
          <a:endParaRPr lang="en-GB"/>
        </a:p>
      </dgm:t>
    </dgm:pt>
    <dgm:pt modelId="{7469E938-5811-9C45-B89B-9E8B789C9C77}">
      <dgm:prSet/>
      <dgm:spPr/>
      <dgm:t>
        <a:bodyPr/>
        <a:lstStyle/>
        <a:p>
          <a:endParaRPr lang="en-US" b="1">
            <a:latin typeface="Calibri" panose="020F0502020204030204" pitchFamily="34" charset="0"/>
            <a:ea typeface="+mn-ea"/>
            <a:cs typeface="Calibri" panose="020F0502020204030204" pitchFamily="34" charset="0"/>
          </a:endParaRPr>
        </a:p>
      </dgm:t>
    </dgm:pt>
    <dgm:pt modelId="{A33700CC-32F0-F642-8B3B-2E68EE134CA2}" type="parTrans" cxnId="{1B6DAA6A-02C0-394E-9CC2-87EA704532FE}">
      <dgm:prSet/>
      <dgm:spPr/>
      <dgm:t>
        <a:bodyPr/>
        <a:lstStyle/>
        <a:p>
          <a:endParaRPr lang="en-GB"/>
        </a:p>
      </dgm:t>
    </dgm:pt>
    <dgm:pt modelId="{600E4C03-818D-1A4C-99B8-CF4CCCA5898A}" type="sibTrans" cxnId="{1B6DAA6A-02C0-394E-9CC2-87EA704532FE}">
      <dgm:prSet/>
      <dgm:spPr/>
      <dgm:t>
        <a:bodyPr/>
        <a:lstStyle/>
        <a:p>
          <a:endParaRPr lang="en-GB"/>
        </a:p>
      </dgm:t>
    </dgm:pt>
    <dgm:pt modelId="{C6A7AAB0-8A70-2F40-A905-743974EA98BD}">
      <dgm:prSet/>
      <dgm:spPr/>
      <dgm:t>
        <a:bodyPr/>
        <a:lstStyle/>
        <a:p>
          <a:pPr>
            <a:buNone/>
          </a:pPr>
          <a:r>
            <a:rPr lang="en-US" b="1">
              <a:latin typeface="Calibri" panose="020F0502020204030204" pitchFamily="34" charset="0"/>
              <a:cs typeface="Calibri" panose="020F0502020204030204" pitchFamily="34" charset="0"/>
            </a:rPr>
            <a:t>Climate Finance</a:t>
          </a:r>
          <a:endParaRPr lang="en-US" b="1" dirty="0">
            <a:latin typeface="Calibri" panose="020F0502020204030204" pitchFamily="34" charset="0"/>
            <a:cs typeface="Calibri" panose="020F0502020204030204" pitchFamily="34" charset="0"/>
          </a:endParaRPr>
        </a:p>
      </dgm:t>
    </dgm:pt>
    <dgm:pt modelId="{9238784C-D4A7-6C45-B5D8-46DA93BC9CC1}" type="parTrans" cxnId="{B165906A-055E-7143-BB1B-8E3906F59A34}">
      <dgm:prSet/>
      <dgm:spPr/>
      <dgm:t>
        <a:bodyPr/>
        <a:lstStyle/>
        <a:p>
          <a:endParaRPr lang="en-GB"/>
        </a:p>
      </dgm:t>
    </dgm:pt>
    <dgm:pt modelId="{94E49EE9-BA8A-7745-B07D-20BCE2346DD9}" type="sibTrans" cxnId="{B165906A-055E-7143-BB1B-8E3906F59A34}">
      <dgm:prSet/>
      <dgm:spPr/>
      <dgm:t>
        <a:bodyPr/>
        <a:lstStyle/>
        <a:p>
          <a:endParaRPr lang="en-GB"/>
        </a:p>
      </dgm:t>
    </dgm:pt>
    <dgm:pt modelId="{8EBFEE0D-84C1-9943-A445-A0CB24961A7D}">
      <dgm:prSet phldrT="[Text]"/>
      <dgm:spPr/>
      <dgm:t>
        <a:bodyPr/>
        <a:lstStyle/>
        <a:p>
          <a:r>
            <a:rPr lang="en-GB"/>
            <a:t>Grants &amp; Investments </a:t>
          </a:r>
          <a:endParaRPr lang="en-GB" dirty="0"/>
        </a:p>
      </dgm:t>
    </dgm:pt>
    <dgm:pt modelId="{C8B9CC9B-AD5B-A148-8441-44CC333BCAFC}" type="sibTrans" cxnId="{E7962952-F1C6-3440-9B2E-3F98FA158DBA}">
      <dgm:prSet/>
      <dgm:spPr/>
      <dgm:t>
        <a:bodyPr/>
        <a:lstStyle/>
        <a:p>
          <a:endParaRPr lang="en-GB"/>
        </a:p>
      </dgm:t>
    </dgm:pt>
    <dgm:pt modelId="{35F1B27F-F293-514E-96E7-18DED31BC77C}" type="parTrans" cxnId="{E7962952-F1C6-3440-9B2E-3F98FA158DBA}">
      <dgm:prSet/>
      <dgm:spPr/>
      <dgm:t>
        <a:bodyPr/>
        <a:lstStyle/>
        <a:p>
          <a:endParaRPr lang="en-GB"/>
        </a:p>
      </dgm:t>
    </dgm:pt>
    <dgm:pt modelId="{C72B6188-EFCC-E84C-86E3-F609EF0DB963}">
      <dgm:prSet/>
      <dgm:spPr/>
      <dgm:t>
        <a:bodyPr/>
        <a:lstStyle/>
        <a:p>
          <a:endParaRPr lang="en-US" b="1">
            <a:latin typeface="Calibri" panose="020F0502020204030204" pitchFamily="34" charset="0"/>
            <a:ea typeface="+mn-ea"/>
            <a:cs typeface="Calibri" panose="020F0502020204030204" pitchFamily="34" charset="0"/>
          </a:endParaRPr>
        </a:p>
      </dgm:t>
    </dgm:pt>
    <dgm:pt modelId="{959E7807-94B0-584A-B6C5-77C6B62E5BD8}" type="parTrans" cxnId="{15AA492C-2C0E-DD46-8705-B4C37D963187}">
      <dgm:prSet/>
      <dgm:spPr/>
      <dgm:t>
        <a:bodyPr/>
        <a:lstStyle/>
        <a:p>
          <a:endParaRPr lang="en-GB"/>
        </a:p>
      </dgm:t>
    </dgm:pt>
    <dgm:pt modelId="{CBBD02B4-165C-644E-BBFA-205ECEED482A}" type="sibTrans" cxnId="{15AA492C-2C0E-DD46-8705-B4C37D963187}">
      <dgm:prSet/>
      <dgm:spPr/>
      <dgm:t>
        <a:bodyPr/>
        <a:lstStyle/>
        <a:p>
          <a:endParaRPr lang="en-GB"/>
        </a:p>
      </dgm:t>
    </dgm:pt>
    <dgm:pt modelId="{BD2D983D-179F-164E-8A50-59467A94E642}">
      <dgm:prSet/>
      <dgm:spPr/>
      <dgm:t>
        <a:bodyPr/>
        <a:lstStyle/>
        <a:p>
          <a:pPr>
            <a:lnSpc>
              <a:spcPct val="100000"/>
            </a:lnSpc>
          </a:pPr>
          <a:endParaRPr lang="en-US" b="1" dirty="0">
            <a:latin typeface="Calibri" panose="020F0502020204030204" pitchFamily="34" charset="0"/>
            <a:cs typeface="Calibri" panose="020F0502020204030204" pitchFamily="34" charset="0"/>
          </a:endParaRPr>
        </a:p>
      </dgm:t>
    </dgm:pt>
    <dgm:pt modelId="{A21A4A47-24F6-904C-B6DD-D5874B41070D}" type="parTrans" cxnId="{A875EB8C-F7C1-1B4E-83DD-8623B6CC9581}">
      <dgm:prSet/>
      <dgm:spPr/>
      <dgm:t>
        <a:bodyPr/>
        <a:lstStyle/>
        <a:p>
          <a:endParaRPr lang="en-GB"/>
        </a:p>
      </dgm:t>
    </dgm:pt>
    <dgm:pt modelId="{C066B55F-C1DE-7C43-A59F-74ABF41F7EC2}" type="sibTrans" cxnId="{A875EB8C-F7C1-1B4E-83DD-8623B6CC9581}">
      <dgm:prSet/>
      <dgm:spPr/>
      <dgm:t>
        <a:bodyPr/>
        <a:lstStyle/>
        <a:p>
          <a:endParaRPr lang="en-GB"/>
        </a:p>
      </dgm:t>
    </dgm:pt>
    <dgm:pt modelId="{B6C1625A-86CF-DE45-AED7-6403F4965E7C}">
      <dgm:prSet/>
      <dgm:spPr/>
      <dgm:t>
        <a:bodyPr/>
        <a:lstStyle/>
        <a:p>
          <a:endParaRPr lang="en-US" b="1">
            <a:latin typeface="Calibri" panose="020F0502020204030204" pitchFamily="34" charset="0"/>
            <a:ea typeface="+mn-ea"/>
            <a:cs typeface="Calibri" panose="020F0502020204030204" pitchFamily="34" charset="0"/>
          </a:endParaRPr>
        </a:p>
      </dgm:t>
    </dgm:pt>
    <dgm:pt modelId="{EB94AFC9-C834-214C-9C74-9E55B9F60238}" type="parTrans" cxnId="{3CEE056A-EF3C-064C-A22D-0D22949B2440}">
      <dgm:prSet/>
      <dgm:spPr/>
      <dgm:t>
        <a:bodyPr/>
        <a:lstStyle/>
        <a:p>
          <a:endParaRPr lang="en-GB"/>
        </a:p>
      </dgm:t>
    </dgm:pt>
    <dgm:pt modelId="{6C5AF6EF-1216-B449-84BD-FE6899E71897}" type="sibTrans" cxnId="{3CEE056A-EF3C-064C-A22D-0D22949B2440}">
      <dgm:prSet/>
      <dgm:spPr/>
      <dgm:t>
        <a:bodyPr/>
        <a:lstStyle/>
        <a:p>
          <a:endParaRPr lang="en-GB"/>
        </a:p>
      </dgm:t>
    </dgm:pt>
    <dgm:pt modelId="{F77D395A-3233-5B48-90DE-6AE9D6098BB5}">
      <dgm:prSet/>
      <dgm:spPr/>
      <dgm:t>
        <a:bodyPr/>
        <a:lstStyle/>
        <a:p>
          <a:pPr>
            <a:lnSpc>
              <a:spcPct val="100000"/>
            </a:lnSpc>
          </a:pPr>
          <a:r>
            <a:rPr lang="en-US" b="1">
              <a:latin typeface="Calibri" panose="020F0502020204030204" pitchFamily="34" charset="0"/>
              <a:cs typeface="Calibri" panose="020F0502020204030204" pitchFamily="34" charset="0"/>
            </a:rPr>
            <a:t>Capital Flight </a:t>
          </a:r>
          <a:endParaRPr lang="en-US" b="1" dirty="0">
            <a:latin typeface="Calibri" panose="020F0502020204030204" pitchFamily="34" charset="0"/>
            <a:cs typeface="Calibri" panose="020F0502020204030204" pitchFamily="34" charset="0"/>
          </a:endParaRPr>
        </a:p>
      </dgm:t>
    </dgm:pt>
    <dgm:pt modelId="{25EB4C7D-3E02-E240-98EC-C8E695FE920A}" type="parTrans" cxnId="{A4A9B7EB-2EAB-1A48-A367-36AA2CF6E934}">
      <dgm:prSet/>
      <dgm:spPr/>
      <dgm:t>
        <a:bodyPr/>
        <a:lstStyle/>
        <a:p>
          <a:endParaRPr lang="en-GB"/>
        </a:p>
      </dgm:t>
    </dgm:pt>
    <dgm:pt modelId="{DDE85500-8726-A54A-B508-0111A1EBF2D1}" type="sibTrans" cxnId="{A4A9B7EB-2EAB-1A48-A367-36AA2CF6E934}">
      <dgm:prSet/>
      <dgm:spPr/>
      <dgm:t>
        <a:bodyPr/>
        <a:lstStyle/>
        <a:p>
          <a:endParaRPr lang="en-GB"/>
        </a:p>
      </dgm:t>
    </dgm:pt>
    <dgm:pt modelId="{DE1C0B84-143D-404F-AE8C-872BDFB53EA3}">
      <dgm:prSet/>
      <dgm:spPr/>
      <dgm:t>
        <a:bodyPr/>
        <a:lstStyle/>
        <a:p>
          <a:endParaRPr lang="en-US" b="1">
            <a:latin typeface="Calibri" panose="020F0502020204030204" pitchFamily="34" charset="0"/>
            <a:ea typeface="+mn-ea"/>
            <a:cs typeface="Calibri" panose="020F0502020204030204" pitchFamily="34" charset="0"/>
          </a:endParaRPr>
        </a:p>
      </dgm:t>
    </dgm:pt>
    <dgm:pt modelId="{1EA44856-8753-B84B-9ACA-203250748A32}" type="parTrans" cxnId="{8D2E0E9C-B267-A541-A100-AB7E6412E022}">
      <dgm:prSet/>
      <dgm:spPr/>
      <dgm:t>
        <a:bodyPr/>
        <a:lstStyle/>
        <a:p>
          <a:endParaRPr lang="en-GB"/>
        </a:p>
      </dgm:t>
    </dgm:pt>
    <dgm:pt modelId="{8E2DCDD7-D92D-6B4E-AA1B-F59A0BB6F41E}" type="sibTrans" cxnId="{8D2E0E9C-B267-A541-A100-AB7E6412E022}">
      <dgm:prSet/>
      <dgm:spPr/>
      <dgm:t>
        <a:bodyPr/>
        <a:lstStyle/>
        <a:p>
          <a:endParaRPr lang="en-GB"/>
        </a:p>
      </dgm:t>
    </dgm:pt>
    <dgm:pt modelId="{CB9DD10C-7E23-1F4E-9636-31CD4FBC3AB5}">
      <dgm:prSet/>
      <dgm:spPr/>
      <dgm:t>
        <a:bodyPr/>
        <a:lstStyle/>
        <a:p>
          <a:pPr>
            <a:lnSpc>
              <a:spcPct val="100000"/>
            </a:lnSpc>
          </a:pPr>
          <a:endParaRPr lang="en-US" b="1" dirty="0">
            <a:latin typeface="Calibri" panose="020F0502020204030204" pitchFamily="34" charset="0"/>
            <a:cs typeface="Calibri" panose="020F0502020204030204" pitchFamily="34" charset="0"/>
          </a:endParaRPr>
        </a:p>
      </dgm:t>
    </dgm:pt>
    <dgm:pt modelId="{0A4BD67F-9525-4845-AEF4-27BAFA6D0073}" type="parTrans" cxnId="{8CFA2478-F9C5-2145-B0C9-6EB6A95C13CB}">
      <dgm:prSet/>
      <dgm:spPr/>
      <dgm:t>
        <a:bodyPr/>
        <a:lstStyle/>
        <a:p>
          <a:endParaRPr lang="en-GB"/>
        </a:p>
      </dgm:t>
    </dgm:pt>
    <dgm:pt modelId="{BFBDF050-DA14-694B-82D4-AE9EA6E56A57}" type="sibTrans" cxnId="{8CFA2478-F9C5-2145-B0C9-6EB6A95C13CB}">
      <dgm:prSet/>
      <dgm:spPr/>
      <dgm:t>
        <a:bodyPr/>
        <a:lstStyle/>
        <a:p>
          <a:endParaRPr lang="en-GB"/>
        </a:p>
      </dgm:t>
    </dgm:pt>
    <dgm:pt modelId="{0B9793F6-B6C3-3741-91F9-74B36696DD6B}">
      <dgm:prSet/>
      <dgm:spPr/>
      <dgm:t>
        <a:bodyPr/>
        <a:lstStyle/>
        <a:p>
          <a:endParaRPr lang="en-US" b="1">
            <a:latin typeface="Calibri" panose="020F0502020204030204" pitchFamily="34" charset="0"/>
            <a:ea typeface="+mn-ea"/>
            <a:cs typeface="Calibri" panose="020F0502020204030204" pitchFamily="34" charset="0"/>
          </a:endParaRPr>
        </a:p>
      </dgm:t>
    </dgm:pt>
    <dgm:pt modelId="{5ADCF123-DE7C-F947-AA78-018B8F020F14}" type="parTrans" cxnId="{237803EB-BA31-8649-9B9B-6396293669AF}">
      <dgm:prSet/>
      <dgm:spPr/>
      <dgm:t>
        <a:bodyPr/>
        <a:lstStyle/>
        <a:p>
          <a:endParaRPr lang="en-GB"/>
        </a:p>
      </dgm:t>
    </dgm:pt>
    <dgm:pt modelId="{AC5D5784-9543-D048-AF60-14439848E45F}" type="sibTrans" cxnId="{237803EB-BA31-8649-9B9B-6396293669AF}">
      <dgm:prSet/>
      <dgm:spPr/>
      <dgm:t>
        <a:bodyPr/>
        <a:lstStyle/>
        <a:p>
          <a:endParaRPr lang="en-GB"/>
        </a:p>
      </dgm:t>
    </dgm:pt>
    <dgm:pt modelId="{F6148C2B-EF54-B740-8680-9C19323AA99D}">
      <dgm:prSet/>
      <dgm:spPr/>
      <dgm:t>
        <a:bodyPr/>
        <a:lstStyle/>
        <a:p>
          <a:r>
            <a:rPr lang="en-US" b="1">
              <a:latin typeface="Calibri" panose="020F0502020204030204" pitchFamily="34" charset="0"/>
              <a:ea typeface="+mn-ea"/>
              <a:cs typeface="Calibri" panose="020F0502020204030204" pitchFamily="34" charset="0"/>
            </a:rPr>
            <a:t>Global financial conditions</a:t>
          </a:r>
          <a:r>
            <a:rPr lang="en-US">
              <a:latin typeface="Calibri" panose="020F0502020204030204" pitchFamily="34" charset="0"/>
              <a:ea typeface="+mn-ea"/>
              <a:cs typeface="Calibri" panose="020F0502020204030204" pitchFamily="34" charset="0"/>
            </a:rPr>
            <a:t>, led by the US Federal Reserve </a:t>
          </a:r>
        </a:p>
      </dgm:t>
    </dgm:pt>
    <dgm:pt modelId="{A636B432-34FE-1841-9FCD-924410722F75}" type="parTrans" cxnId="{F2DEEAF0-2FCA-7448-8B26-592DD2E89A95}">
      <dgm:prSet/>
      <dgm:spPr/>
      <dgm:t>
        <a:bodyPr/>
        <a:lstStyle/>
        <a:p>
          <a:endParaRPr lang="en-GB"/>
        </a:p>
      </dgm:t>
    </dgm:pt>
    <dgm:pt modelId="{0115C782-082E-364E-A6F7-840A6514D93B}" type="sibTrans" cxnId="{F2DEEAF0-2FCA-7448-8B26-592DD2E89A95}">
      <dgm:prSet/>
      <dgm:spPr/>
      <dgm:t>
        <a:bodyPr/>
        <a:lstStyle/>
        <a:p>
          <a:endParaRPr lang="en-GB"/>
        </a:p>
      </dgm:t>
    </dgm:pt>
    <dgm:pt modelId="{EB60E62B-3081-C946-ABC8-1843F77BE3D1}">
      <dgm:prSet/>
      <dgm:spPr/>
      <dgm:t>
        <a:bodyPr/>
        <a:lstStyle/>
        <a:p>
          <a:endParaRPr lang="en-US" b="1">
            <a:latin typeface="Calibri" panose="020F0502020204030204" pitchFamily="34" charset="0"/>
            <a:ea typeface="+mn-ea"/>
            <a:cs typeface="Calibri" panose="020F0502020204030204" pitchFamily="34" charset="0"/>
          </a:endParaRPr>
        </a:p>
      </dgm:t>
    </dgm:pt>
    <dgm:pt modelId="{7A4EF942-A566-044D-B76D-0D7D96685A92}" type="parTrans" cxnId="{084FCB33-3BBD-D54D-94C1-77C2FB358EF1}">
      <dgm:prSet/>
      <dgm:spPr/>
      <dgm:t>
        <a:bodyPr/>
        <a:lstStyle/>
        <a:p>
          <a:endParaRPr lang="en-GB"/>
        </a:p>
      </dgm:t>
    </dgm:pt>
    <dgm:pt modelId="{93E260CB-177F-7F46-98D5-44092F261904}" type="sibTrans" cxnId="{084FCB33-3BBD-D54D-94C1-77C2FB358EF1}">
      <dgm:prSet/>
      <dgm:spPr/>
      <dgm:t>
        <a:bodyPr/>
        <a:lstStyle/>
        <a:p>
          <a:endParaRPr lang="en-GB"/>
        </a:p>
      </dgm:t>
    </dgm:pt>
    <dgm:pt modelId="{05BB5150-4A60-4247-A584-B7AFAD35DE42}">
      <dgm:prSet/>
      <dgm:spPr/>
      <dgm:t>
        <a:bodyPr/>
        <a:lstStyle/>
        <a:p>
          <a:pPr>
            <a:lnSpc>
              <a:spcPct val="100000"/>
            </a:lnSpc>
          </a:pPr>
          <a:endParaRPr lang="en-US" b="1" dirty="0">
            <a:latin typeface="Calibri" panose="020F0502020204030204" pitchFamily="34" charset="0"/>
            <a:cs typeface="Calibri" panose="020F0502020204030204" pitchFamily="34" charset="0"/>
          </a:endParaRPr>
        </a:p>
      </dgm:t>
    </dgm:pt>
    <dgm:pt modelId="{DDB34935-F249-E445-A3CD-0A9511BEDDE2}" type="parTrans" cxnId="{9F026A8D-96B8-8C40-A317-D939CC3D3882}">
      <dgm:prSet/>
      <dgm:spPr/>
      <dgm:t>
        <a:bodyPr/>
        <a:lstStyle/>
        <a:p>
          <a:endParaRPr lang="en-GB"/>
        </a:p>
      </dgm:t>
    </dgm:pt>
    <dgm:pt modelId="{585D7135-3705-1342-9D08-A28FC98F0342}" type="sibTrans" cxnId="{9F026A8D-96B8-8C40-A317-D939CC3D3882}">
      <dgm:prSet/>
      <dgm:spPr/>
      <dgm:t>
        <a:bodyPr/>
        <a:lstStyle/>
        <a:p>
          <a:endParaRPr lang="en-GB"/>
        </a:p>
      </dgm:t>
    </dgm:pt>
    <dgm:pt modelId="{BC03ECCE-A026-1943-90E4-D5DFD3D321A0}">
      <dgm:prSet/>
      <dgm:spPr/>
      <dgm:t>
        <a:bodyPr/>
        <a:lstStyle/>
        <a:p>
          <a:endParaRPr lang="en-US" b="1">
            <a:latin typeface="Calibri" panose="020F0502020204030204" pitchFamily="34" charset="0"/>
            <a:ea typeface="+mn-ea"/>
            <a:cs typeface="Calibri" panose="020F0502020204030204" pitchFamily="34" charset="0"/>
          </a:endParaRPr>
        </a:p>
      </dgm:t>
    </dgm:pt>
    <dgm:pt modelId="{2872CA6C-8F76-AF47-81B1-4068B0DE7225}" type="parTrans" cxnId="{8621D67B-F260-C341-A0E1-207CF59BC8AD}">
      <dgm:prSet/>
      <dgm:spPr/>
      <dgm:t>
        <a:bodyPr/>
        <a:lstStyle/>
        <a:p>
          <a:endParaRPr lang="en-GB"/>
        </a:p>
      </dgm:t>
    </dgm:pt>
    <dgm:pt modelId="{13386292-A15E-0E45-BF84-71F5FA14E7B4}" type="sibTrans" cxnId="{8621D67B-F260-C341-A0E1-207CF59BC8AD}">
      <dgm:prSet/>
      <dgm:spPr/>
      <dgm:t>
        <a:bodyPr/>
        <a:lstStyle/>
        <a:p>
          <a:endParaRPr lang="en-GB"/>
        </a:p>
      </dgm:t>
    </dgm:pt>
    <dgm:pt modelId="{FC1FFF36-FADB-7E44-AE62-DB64D98779AD}">
      <dgm:prSet/>
      <dgm:spPr/>
      <dgm:t>
        <a:bodyPr/>
        <a:lstStyle/>
        <a:p>
          <a:pPr>
            <a:lnSpc>
              <a:spcPct val="100000"/>
            </a:lnSpc>
          </a:pPr>
          <a:r>
            <a:rPr lang="en-US" b="1" dirty="0">
              <a:latin typeface="Calibri" panose="020F0502020204030204" pitchFamily="34" charset="0"/>
              <a:cs typeface="Calibri" panose="020F0502020204030204" pitchFamily="34" charset="0"/>
            </a:rPr>
            <a:t>Inequality &amp; Race</a:t>
          </a:r>
        </a:p>
      </dgm:t>
    </dgm:pt>
    <dgm:pt modelId="{ABB49198-A587-4A44-AADF-682F039CD0DB}" type="parTrans" cxnId="{B8A8A405-8D13-AF41-85FC-B220D39693F8}">
      <dgm:prSet/>
      <dgm:spPr/>
      <dgm:t>
        <a:bodyPr/>
        <a:lstStyle/>
        <a:p>
          <a:endParaRPr lang="en-GB"/>
        </a:p>
      </dgm:t>
    </dgm:pt>
    <dgm:pt modelId="{8A471ECA-E401-374C-B36B-F7453A519650}" type="sibTrans" cxnId="{B8A8A405-8D13-AF41-85FC-B220D39693F8}">
      <dgm:prSet/>
      <dgm:spPr/>
      <dgm:t>
        <a:bodyPr/>
        <a:lstStyle/>
        <a:p>
          <a:endParaRPr lang="en-GB"/>
        </a:p>
      </dgm:t>
    </dgm:pt>
    <dgm:pt modelId="{17C85A79-5065-A64B-94F0-FD1F08FA0E2D}">
      <dgm:prSet phldrT="[Text]"/>
      <dgm:spPr/>
      <dgm:t>
        <a:bodyPr/>
        <a:lstStyle/>
        <a:p>
          <a:pPr>
            <a:buFontTx/>
            <a:buNone/>
          </a:pPr>
          <a:r>
            <a:rPr lang="en-GB" b="1"/>
            <a:t>Grant Finance </a:t>
          </a:r>
          <a:endParaRPr lang="en-GB" b="1" dirty="0"/>
        </a:p>
      </dgm:t>
    </dgm:pt>
    <dgm:pt modelId="{EB776404-BCB3-DF45-84B9-E0DC87E755C1}" type="parTrans" cxnId="{70289EBB-C893-5B43-A4D6-D2C935B78395}">
      <dgm:prSet/>
      <dgm:spPr/>
      <dgm:t>
        <a:bodyPr/>
        <a:lstStyle/>
        <a:p>
          <a:endParaRPr lang="en-GB"/>
        </a:p>
      </dgm:t>
    </dgm:pt>
    <dgm:pt modelId="{74B2CE3E-8378-2A42-88EB-63915925CA21}" type="sibTrans" cxnId="{70289EBB-C893-5B43-A4D6-D2C935B78395}">
      <dgm:prSet/>
      <dgm:spPr/>
      <dgm:t>
        <a:bodyPr/>
        <a:lstStyle/>
        <a:p>
          <a:endParaRPr lang="en-GB"/>
        </a:p>
      </dgm:t>
    </dgm:pt>
    <dgm:pt modelId="{495B9B81-A1B3-E14B-8759-984D5659E575}">
      <dgm:prSet/>
      <dgm:spPr/>
      <dgm:t>
        <a:bodyPr/>
        <a:lstStyle/>
        <a:p>
          <a:pPr>
            <a:buFont typeface="Arial" panose="020B0604020202020204" pitchFamily="34" charset="0"/>
            <a:buChar char="•"/>
          </a:pPr>
          <a:r>
            <a:rPr lang="en-US">
              <a:latin typeface="+mn-lt"/>
              <a:ea typeface="+mn-ea"/>
              <a:cs typeface="+mn-cs"/>
            </a:rPr>
            <a:t>Development Finance Institutions</a:t>
          </a:r>
        </a:p>
      </dgm:t>
    </dgm:pt>
    <dgm:pt modelId="{617212E3-5993-1A4D-BBC7-8DFF3D4E54B8}" type="parTrans" cxnId="{CA57EAE7-EC51-0C4A-9AFC-931558AEAC60}">
      <dgm:prSet/>
      <dgm:spPr/>
      <dgm:t>
        <a:bodyPr/>
        <a:lstStyle/>
        <a:p>
          <a:endParaRPr lang="en-GB"/>
        </a:p>
      </dgm:t>
    </dgm:pt>
    <dgm:pt modelId="{9DF2D833-3F66-D949-8BE9-4BE447EB0A29}" type="sibTrans" cxnId="{CA57EAE7-EC51-0C4A-9AFC-931558AEAC60}">
      <dgm:prSet/>
      <dgm:spPr/>
      <dgm:t>
        <a:bodyPr/>
        <a:lstStyle/>
        <a:p>
          <a:endParaRPr lang="en-GB"/>
        </a:p>
      </dgm:t>
    </dgm:pt>
    <dgm:pt modelId="{E0D29AE4-C977-C549-83E4-1A06F3386EB1}">
      <dgm:prSet/>
      <dgm:spPr/>
      <dgm:t>
        <a:bodyPr/>
        <a:lstStyle/>
        <a:p>
          <a:pPr>
            <a:buFont typeface="Arial" panose="020B0604020202020204" pitchFamily="34" charset="0"/>
            <a:buChar char="•"/>
          </a:pPr>
          <a:r>
            <a:rPr lang="en-US">
              <a:latin typeface="+mn-lt"/>
              <a:ea typeface="+mn-ea"/>
              <a:cs typeface="+mn-cs"/>
            </a:rPr>
            <a:t>Corporate Investors</a:t>
          </a:r>
        </a:p>
      </dgm:t>
    </dgm:pt>
    <dgm:pt modelId="{EF0A73F8-34B7-4642-B4EF-1B09B54F2968}" type="parTrans" cxnId="{51984708-1DAD-AA49-BEE2-C53FE6499391}">
      <dgm:prSet/>
      <dgm:spPr/>
      <dgm:t>
        <a:bodyPr/>
        <a:lstStyle/>
        <a:p>
          <a:endParaRPr lang="en-GB"/>
        </a:p>
      </dgm:t>
    </dgm:pt>
    <dgm:pt modelId="{997B9455-64DB-9744-8621-D41F893F9099}" type="sibTrans" cxnId="{51984708-1DAD-AA49-BEE2-C53FE6499391}">
      <dgm:prSet/>
      <dgm:spPr/>
      <dgm:t>
        <a:bodyPr/>
        <a:lstStyle/>
        <a:p>
          <a:endParaRPr lang="en-GB"/>
        </a:p>
      </dgm:t>
    </dgm:pt>
    <dgm:pt modelId="{45B388A3-3F8C-B646-BABA-13950C6E5963}">
      <dgm:prSet/>
      <dgm:spPr/>
      <dgm:t>
        <a:bodyPr/>
        <a:lstStyle/>
        <a:p>
          <a:pPr>
            <a:buFont typeface="Arial" panose="020B0604020202020204" pitchFamily="34" charset="0"/>
            <a:buChar char="•"/>
          </a:pPr>
          <a:r>
            <a:rPr lang="en-US">
              <a:latin typeface="+mn-lt"/>
              <a:ea typeface="+mn-ea"/>
              <a:cs typeface="+mn-cs"/>
            </a:rPr>
            <a:t>Private Investors </a:t>
          </a:r>
        </a:p>
      </dgm:t>
    </dgm:pt>
    <dgm:pt modelId="{5D72D037-8A25-E44A-B677-67BB2BD9A344}" type="parTrans" cxnId="{92D2CC28-A779-1646-89B3-6B244A4AC2D7}">
      <dgm:prSet/>
      <dgm:spPr/>
      <dgm:t>
        <a:bodyPr/>
        <a:lstStyle/>
        <a:p>
          <a:endParaRPr lang="en-GB"/>
        </a:p>
      </dgm:t>
    </dgm:pt>
    <dgm:pt modelId="{46F3AA48-7FF6-A74A-8E3A-2FD096A42ED0}" type="sibTrans" cxnId="{92D2CC28-A779-1646-89B3-6B244A4AC2D7}">
      <dgm:prSet/>
      <dgm:spPr/>
      <dgm:t>
        <a:bodyPr/>
        <a:lstStyle/>
        <a:p>
          <a:endParaRPr lang="en-GB"/>
        </a:p>
      </dgm:t>
    </dgm:pt>
    <dgm:pt modelId="{1B5D5096-864A-2147-88D6-472457CCC56F}">
      <dgm:prSet/>
      <dgm:spPr/>
      <dgm:t>
        <a:bodyPr/>
        <a:lstStyle/>
        <a:p>
          <a:r>
            <a:rPr lang="en-US">
              <a:latin typeface="Calibri" panose="020F0502020204030204" pitchFamily="34" charset="0"/>
              <a:ea typeface="+mn-ea"/>
              <a:cs typeface="Calibri" panose="020F0502020204030204" pitchFamily="34" charset="0"/>
            </a:rPr>
            <a:t>Grants</a:t>
          </a:r>
          <a:endParaRPr lang="en-US" b="1">
            <a:latin typeface="Calibri" panose="020F0502020204030204" pitchFamily="34" charset="0"/>
            <a:cs typeface="Calibri" panose="020F0502020204030204" pitchFamily="34" charset="0"/>
          </a:endParaRPr>
        </a:p>
      </dgm:t>
    </dgm:pt>
    <dgm:pt modelId="{DFAA9D13-D37E-664D-8C59-6E2B8B00E287}" type="parTrans" cxnId="{832AB2CB-1FAC-D241-8780-F1428936E551}">
      <dgm:prSet/>
      <dgm:spPr/>
      <dgm:t>
        <a:bodyPr/>
        <a:lstStyle/>
        <a:p>
          <a:endParaRPr lang="en-GB"/>
        </a:p>
      </dgm:t>
    </dgm:pt>
    <dgm:pt modelId="{E2961FBB-5ECC-8549-8ED8-E700B48E2FBB}" type="sibTrans" cxnId="{832AB2CB-1FAC-D241-8780-F1428936E551}">
      <dgm:prSet/>
      <dgm:spPr/>
      <dgm:t>
        <a:bodyPr/>
        <a:lstStyle/>
        <a:p>
          <a:endParaRPr lang="en-GB"/>
        </a:p>
      </dgm:t>
    </dgm:pt>
    <dgm:pt modelId="{BC4374E4-E08B-AC44-8532-209F7859D026}">
      <dgm:prSet/>
      <dgm:spPr/>
      <dgm:t>
        <a:bodyPr/>
        <a:lstStyle/>
        <a:p>
          <a:r>
            <a:rPr lang="en-US">
              <a:latin typeface="Calibri" panose="020F0502020204030204" pitchFamily="34" charset="0"/>
              <a:ea typeface="+mn-ea"/>
              <a:cs typeface="Calibri" panose="020F0502020204030204" pitchFamily="34" charset="0"/>
            </a:rPr>
            <a:t>Equity</a:t>
          </a:r>
          <a:endParaRPr lang="en-US" b="1">
            <a:latin typeface="Calibri" panose="020F0502020204030204" pitchFamily="34" charset="0"/>
            <a:cs typeface="Calibri" panose="020F0502020204030204" pitchFamily="34" charset="0"/>
          </a:endParaRPr>
        </a:p>
      </dgm:t>
    </dgm:pt>
    <dgm:pt modelId="{B1C7CCE9-2545-8C44-A33F-04C76FBC9ABA}" type="parTrans" cxnId="{BA84ABBE-60ED-CE4C-AC00-968FE9815490}">
      <dgm:prSet/>
      <dgm:spPr/>
      <dgm:t>
        <a:bodyPr/>
        <a:lstStyle/>
        <a:p>
          <a:endParaRPr lang="en-GB"/>
        </a:p>
      </dgm:t>
    </dgm:pt>
    <dgm:pt modelId="{A98957EB-CEE2-4F47-976A-CD1B9F724101}" type="sibTrans" cxnId="{BA84ABBE-60ED-CE4C-AC00-968FE9815490}">
      <dgm:prSet/>
      <dgm:spPr/>
      <dgm:t>
        <a:bodyPr/>
        <a:lstStyle/>
        <a:p>
          <a:endParaRPr lang="en-GB"/>
        </a:p>
      </dgm:t>
    </dgm:pt>
    <dgm:pt modelId="{4ADD3983-3033-5D45-844A-125F919FE389}">
      <dgm:prSet/>
      <dgm:spPr/>
      <dgm:t>
        <a:bodyPr/>
        <a:lstStyle/>
        <a:p>
          <a:r>
            <a:rPr lang="en-US">
              <a:latin typeface="Calibri" panose="020F0502020204030204" pitchFamily="34" charset="0"/>
              <a:ea typeface="+mn-ea"/>
              <a:cs typeface="Calibri" panose="020F0502020204030204" pitchFamily="34" charset="0"/>
            </a:rPr>
            <a:t>Investments </a:t>
          </a:r>
          <a:endParaRPr lang="en-US" b="1">
            <a:latin typeface="Calibri" panose="020F0502020204030204" pitchFamily="34" charset="0"/>
            <a:cs typeface="Calibri" panose="020F0502020204030204" pitchFamily="34" charset="0"/>
          </a:endParaRPr>
        </a:p>
      </dgm:t>
    </dgm:pt>
    <dgm:pt modelId="{BB99E359-A51D-DC45-A4D5-7C1FF4C6A3D5}" type="parTrans" cxnId="{00F3AE01-C113-7345-B6EB-84AA5DE0A868}">
      <dgm:prSet/>
      <dgm:spPr/>
      <dgm:t>
        <a:bodyPr/>
        <a:lstStyle/>
        <a:p>
          <a:endParaRPr lang="en-GB"/>
        </a:p>
      </dgm:t>
    </dgm:pt>
    <dgm:pt modelId="{2DCEC53F-29A9-464C-826C-5C754BAFFED7}" type="sibTrans" cxnId="{00F3AE01-C113-7345-B6EB-84AA5DE0A868}">
      <dgm:prSet/>
      <dgm:spPr/>
      <dgm:t>
        <a:bodyPr/>
        <a:lstStyle/>
        <a:p>
          <a:endParaRPr lang="en-GB"/>
        </a:p>
      </dgm:t>
    </dgm:pt>
    <dgm:pt modelId="{802DC606-D239-BF46-8583-A8DE963CD0FF}">
      <dgm:prSet phldrT="[Text]"/>
      <dgm:spPr/>
      <dgm:t>
        <a:bodyPr/>
        <a:lstStyle/>
        <a:p>
          <a:pPr>
            <a:buFont typeface="Arial" panose="020B0604020202020204" pitchFamily="34" charset="0"/>
            <a:buChar char="•"/>
          </a:pPr>
          <a:r>
            <a:rPr lang="en-US">
              <a:latin typeface="+mn-lt"/>
              <a:ea typeface="+mn-ea"/>
              <a:cs typeface="+mn-cs"/>
            </a:rPr>
            <a:t>Foundations</a:t>
          </a:r>
          <a:endParaRPr lang="en-GB"/>
        </a:p>
      </dgm:t>
    </dgm:pt>
    <dgm:pt modelId="{6F54EBAF-D636-5542-A851-534EE6895F2E}" type="parTrans" cxnId="{02138A75-4C0D-794C-9B97-79D8A488F406}">
      <dgm:prSet/>
      <dgm:spPr/>
      <dgm:t>
        <a:bodyPr/>
        <a:lstStyle/>
        <a:p>
          <a:endParaRPr lang="en-GB"/>
        </a:p>
      </dgm:t>
    </dgm:pt>
    <dgm:pt modelId="{4FFCB404-0C2D-5542-8FFC-CB45C70980D5}" type="sibTrans" cxnId="{02138A75-4C0D-794C-9B97-79D8A488F406}">
      <dgm:prSet/>
      <dgm:spPr/>
      <dgm:t>
        <a:bodyPr/>
        <a:lstStyle/>
        <a:p>
          <a:endParaRPr lang="en-GB"/>
        </a:p>
      </dgm:t>
    </dgm:pt>
    <dgm:pt modelId="{DD4960C7-9CA3-CD46-A85F-18C966F0C725}">
      <dgm:prSet phldrT="[Text]"/>
      <dgm:spPr/>
      <dgm:t>
        <a:bodyPr/>
        <a:lstStyle/>
        <a:p>
          <a:pPr>
            <a:buFont typeface="Arial" panose="020B0604020202020204" pitchFamily="34" charset="0"/>
            <a:buChar char="•"/>
          </a:pPr>
          <a:r>
            <a:rPr lang="en-US">
              <a:latin typeface="+mn-lt"/>
              <a:ea typeface="+mn-ea"/>
              <a:cs typeface="+mn-cs"/>
            </a:rPr>
            <a:t>Business </a:t>
          </a:r>
          <a:endParaRPr lang="en-GB"/>
        </a:p>
      </dgm:t>
    </dgm:pt>
    <dgm:pt modelId="{2C3BEB97-7D49-AC46-84DE-5686443A0747}" type="parTrans" cxnId="{5B474F37-C16A-0740-8ACD-3C0438505B74}">
      <dgm:prSet/>
      <dgm:spPr/>
      <dgm:t>
        <a:bodyPr/>
        <a:lstStyle/>
        <a:p>
          <a:endParaRPr lang="en-GB"/>
        </a:p>
      </dgm:t>
    </dgm:pt>
    <dgm:pt modelId="{AADBF49D-ED84-904F-8979-0BFBF505CD67}" type="sibTrans" cxnId="{5B474F37-C16A-0740-8ACD-3C0438505B74}">
      <dgm:prSet/>
      <dgm:spPr/>
      <dgm:t>
        <a:bodyPr/>
        <a:lstStyle/>
        <a:p>
          <a:endParaRPr lang="en-GB"/>
        </a:p>
      </dgm:t>
    </dgm:pt>
    <dgm:pt modelId="{3191C211-3580-AD43-8FB8-554C0D8FCA3C}" type="pres">
      <dgm:prSet presAssocID="{5829F0FD-5AA4-9042-9120-CDC3D67CA882}" presName="Name0" presStyleCnt="0">
        <dgm:presLayoutVars>
          <dgm:dir/>
          <dgm:animLvl val="lvl"/>
          <dgm:resizeHandles val="exact"/>
        </dgm:presLayoutVars>
      </dgm:prSet>
      <dgm:spPr/>
    </dgm:pt>
    <dgm:pt modelId="{62E6EB44-9E12-8E44-A1EB-27C812F20D05}" type="pres">
      <dgm:prSet presAssocID="{0B0324A0-847A-8447-BD59-6B36D68AC4B8}" presName="composite" presStyleCnt="0"/>
      <dgm:spPr/>
    </dgm:pt>
    <dgm:pt modelId="{F8BBBE16-12BE-064F-8304-2B57BF2C1ECA}" type="pres">
      <dgm:prSet presAssocID="{0B0324A0-847A-8447-BD59-6B36D68AC4B8}" presName="parTx" presStyleLbl="alignNode1" presStyleIdx="0" presStyleCnt="3">
        <dgm:presLayoutVars>
          <dgm:chMax val="0"/>
          <dgm:chPref val="0"/>
          <dgm:bulletEnabled val="1"/>
        </dgm:presLayoutVars>
      </dgm:prSet>
      <dgm:spPr/>
    </dgm:pt>
    <dgm:pt modelId="{5717E44F-E99A-DA4B-B18D-5D1FB6515E48}" type="pres">
      <dgm:prSet presAssocID="{0B0324A0-847A-8447-BD59-6B36D68AC4B8}" presName="desTx" presStyleLbl="alignAccFollowNode1" presStyleIdx="0" presStyleCnt="3">
        <dgm:presLayoutVars>
          <dgm:bulletEnabled val="1"/>
        </dgm:presLayoutVars>
      </dgm:prSet>
      <dgm:spPr/>
    </dgm:pt>
    <dgm:pt modelId="{D72D154A-3FC0-8D40-BCAD-ABDDEC8B483A}" type="pres">
      <dgm:prSet presAssocID="{BE4A534F-7403-7E49-BA4E-6CEF5F55F933}" presName="space" presStyleCnt="0"/>
      <dgm:spPr/>
    </dgm:pt>
    <dgm:pt modelId="{C9F57888-F20E-6847-A8B9-EDB193D09008}" type="pres">
      <dgm:prSet presAssocID="{8EBFEE0D-84C1-9943-A445-A0CB24961A7D}" presName="composite" presStyleCnt="0"/>
      <dgm:spPr/>
    </dgm:pt>
    <dgm:pt modelId="{15D3189D-E250-E748-BA1A-CA44E5B1C003}" type="pres">
      <dgm:prSet presAssocID="{8EBFEE0D-84C1-9943-A445-A0CB24961A7D}" presName="parTx" presStyleLbl="alignNode1" presStyleIdx="1" presStyleCnt="3">
        <dgm:presLayoutVars>
          <dgm:chMax val="0"/>
          <dgm:chPref val="0"/>
          <dgm:bulletEnabled val="1"/>
        </dgm:presLayoutVars>
      </dgm:prSet>
      <dgm:spPr/>
    </dgm:pt>
    <dgm:pt modelId="{99FD3114-85B2-B54F-8C3E-CE17612A83FD}" type="pres">
      <dgm:prSet presAssocID="{8EBFEE0D-84C1-9943-A445-A0CB24961A7D}" presName="desTx" presStyleLbl="alignAccFollowNode1" presStyleIdx="1" presStyleCnt="3">
        <dgm:presLayoutVars>
          <dgm:bulletEnabled val="1"/>
        </dgm:presLayoutVars>
      </dgm:prSet>
      <dgm:spPr/>
    </dgm:pt>
    <dgm:pt modelId="{9979758D-F2D3-3942-AEE2-432114876529}" type="pres">
      <dgm:prSet presAssocID="{C8B9CC9B-AD5B-A148-8441-44CC333BCAFC}" presName="space" presStyleCnt="0"/>
      <dgm:spPr/>
    </dgm:pt>
    <dgm:pt modelId="{50E4D4C7-F902-FE43-BEAF-243F3EFA34F0}" type="pres">
      <dgm:prSet presAssocID="{3E30ECA2-2CB6-E24F-9417-4E4ECF9402F9}" presName="composite" presStyleCnt="0"/>
      <dgm:spPr/>
    </dgm:pt>
    <dgm:pt modelId="{49F8EB7A-03EA-BE4C-8E5C-6A27D65BA464}" type="pres">
      <dgm:prSet presAssocID="{3E30ECA2-2CB6-E24F-9417-4E4ECF9402F9}" presName="parTx" presStyleLbl="alignNode1" presStyleIdx="2" presStyleCnt="3">
        <dgm:presLayoutVars>
          <dgm:chMax val="0"/>
          <dgm:chPref val="0"/>
          <dgm:bulletEnabled val="1"/>
        </dgm:presLayoutVars>
      </dgm:prSet>
      <dgm:spPr/>
    </dgm:pt>
    <dgm:pt modelId="{FB0A38AB-C5BD-5E47-89AD-3AF99273FF67}" type="pres">
      <dgm:prSet presAssocID="{3E30ECA2-2CB6-E24F-9417-4E4ECF9402F9}" presName="desTx" presStyleLbl="alignAccFollowNode1" presStyleIdx="2" presStyleCnt="3">
        <dgm:presLayoutVars>
          <dgm:bulletEnabled val="1"/>
        </dgm:presLayoutVars>
      </dgm:prSet>
      <dgm:spPr/>
    </dgm:pt>
  </dgm:ptLst>
  <dgm:cxnLst>
    <dgm:cxn modelId="{4D7A8200-2EAE-ED4B-8524-94105A6204F7}" srcId="{0B0324A0-847A-8447-BD59-6B36D68AC4B8}" destId="{0AA4DC78-F072-7140-B310-361B6ADCA909}" srcOrd="1" destOrd="0" parTransId="{83AD925B-3473-B044-AD4F-95A7386445C8}" sibTransId="{36B00E61-2D7E-274D-B4BC-A9FDA2F6F8FC}"/>
    <dgm:cxn modelId="{B4FE3D01-1863-CB4A-9696-4F0150E58561}" srcId="{8EBFEE0D-84C1-9943-A445-A0CB24961A7D}" destId="{76C8C2DC-E2A3-CD4E-9C36-A8222C36D784}" srcOrd="1" destOrd="0" parTransId="{B8DCB219-0158-8147-9988-942CA90D86D5}" sibTransId="{2B64745B-0501-6C4C-BD0B-528ED8C002F7}"/>
    <dgm:cxn modelId="{00F3AE01-C113-7345-B6EB-84AA5DE0A868}" srcId="{8EBFEE0D-84C1-9943-A445-A0CB24961A7D}" destId="{4ADD3983-3033-5D45-844A-125F919FE389}" srcOrd="13" destOrd="0" parTransId="{BB99E359-A51D-DC45-A4D5-7C1FF4C6A3D5}" sibTransId="{2DCEC53F-29A9-464C-826C-5C754BAFFED7}"/>
    <dgm:cxn modelId="{B8A8A405-8D13-AF41-85FC-B220D39693F8}" srcId="{3E30ECA2-2CB6-E24F-9417-4E4ECF9402F9}" destId="{FC1FFF36-FADB-7E44-AE62-DB64D98779AD}" srcOrd="12" destOrd="0" parTransId="{ABB49198-A587-4A44-AADF-682F039CD0DB}" sibTransId="{8A471ECA-E401-374C-B36B-F7453A519650}"/>
    <dgm:cxn modelId="{51984708-1DAD-AA49-BEE2-C53FE6499391}" srcId="{8EBFEE0D-84C1-9943-A445-A0CB24961A7D}" destId="{E0D29AE4-C977-C549-83E4-1A06F3386EB1}" srcOrd="7" destOrd="0" parTransId="{EF0A73F8-34B7-4642-B4EF-1B09B54F2968}" sibTransId="{997B9455-64DB-9744-8621-D41F893F9099}"/>
    <dgm:cxn modelId="{6E114314-B0FB-1D49-87CD-85235E394A91}" type="presOf" srcId="{7469E938-5811-9C45-B89B-9E8B789C9C77}" destId="{99FD3114-85B2-B54F-8C3E-CE17612A83FD}" srcOrd="0" destOrd="9" presId="urn:microsoft.com/office/officeart/2005/8/layout/hList1"/>
    <dgm:cxn modelId="{51C17218-02D9-EB4E-BCA6-BD7578F225CA}" type="presOf" srcId="{17C85A79-5065-A64B-94F0-FD1F08FA0E2D}" destId="{99FD3114-85B2-B54F-8C3E-CE17612A83FD}" srcOrd="0" destOrd="0" presId="urn:microsoft.com/office/officeart/2005/8/layout/hList1"/>
    <dgm:cxn modelId="{DC269018-6C40-AE44-B932-D644F415C002}" srcId="{15EE9BD5-D868-364D-97CA-72DA70CDFE7C}" destId="{43227E36-66E0-3D47-8F7C-56FCCC80CAC3}" srcOrd="3" destOrd="0" parTransId="{B67F29C4-41C0-9D4F-A0A3-383B512F2CEC}" sibTransId="{52AAF601-60F1-E844-B13E-0441E02FE727}"/>
    <dgm:cxn modelId="{2201D71D-2CC3-6449-A634-66D9E5434943}" type="presOf" srcId="{3E30ECA2-2CB6-E24F-9417-4E4ECF9402F9}" destId="{49F8EB7A-03EA-BE4C-8E5C-6A27D65BA464}" srcOrd="0" destOrd="0" presId="urn:microsoft.com/office/officeart/2005/8/layout/hList1"/>
    <dgm:cxn modelId="{9504B91F-4E75-1240-9E04-17058331E0DB}" type="presOf" srcId="{CB9DD10C-7E23-1F4E-9636-31CD4FBC3AB5}" destId="{FB0A38AB-C5BD-5E47-89AD-3AF99273FF67}" srcOrd="0" destOrd="6" presId="urn:microsoft.com/office/officeart/2005/8/layout/hList1"/>
    <dgm:cxn modelId="{62896E25-60E2-2B48-A3D4-C3F3FE08335D}" type="presOf" srcId="{FC1FFF36-FADB-7E44-AE62-DB64D98779AD}" destId="{FB0A38AB-C5BD-5E47-89AD-3AF99273FF67}" srcOrd="0" destOrd="12" presId="urn:microsoft.com/office/officeart/2005/8/layout/hList1"/>
    <dgm:cxn modelId="{92D2CC28-A779-1646-89B3-6B244A4AC2D7}" srcId="{8EBFEE0D-84C1-9943-A445-A0CB24961A7D}" destId="{45B388A3-3F8C-B646-BABA-13950C6E5963}" srcOrd="8" destOrd="0" parTransId="{5D72D037-8A25-E44A-B677-67BB2BD9A344}" sibTransId="{46F3AA48-7FF6-A74A-8E3A-2FD096A42ED0}"/>
    <dgm:cxn modelId="{15AA492C-2C0E-DD46-8705-B4C37D963187}" srcId="{3E30ECA2-2CB6-E24F-9417-4E4ECF9402F9}" destId="{C72B6188-EFCC-E84C-86E3-F609EF0DB963}" srcOrd="1" destOrd="0" parTransId="{959E7807-94B0-584A-B6C5-77C6B62E5BD8}" sibTransId="{CBBD02B4-165C-644E-BBFA-205ECEED482A}"/>
    <dgm:cxn modelId="{86C72A30-AAD4-E34E-BFD3-0BA71B6A7473}" type="presOf" srcId="{C96BA54E-584E-5D46-8A70-131D24062088}" destId="{99FD3114-85B2-B54F-8C3E-CE17612A83FD}" srcOrd="0" destOrd="5" presId="urn:microsoft.com/office/officeart/2005/8/layout/hList1"/>
    <dgm:cxn modelId="{084FCB33-3BBD-D54D-94C1-77C2FB358EF1}" srcId="{3E30ECA2-2CB6-E24F-9417-4E4ECF9402F9}" destId="{EB60E62B-3081-C946-ABC8-1843F77BE3D1}" srcOrd="9" destOrd="0" parTransId="{7A4EF942-A566-044D-B76D-0D7D96685A92}" sibTransId="{93E260CB-177F-7F46-98D5-44092F261904}"/>
    <dgm:cxn modelId="{5B474F37-C16A-0740-8ACD-3C0438505B74}" srcId="{8EBFEE0D-84C1-9943-A445-A0CB24961A7D}" destId="{DD4960C7-9CA3-CD46-A85F-18C966F0C725}" srcOrd="3" destOrd="0" parTransId="{2C3BEB97-7D49-AC46-84DE-5686443A0747}" sibTransId="{AADBF49D-ED84-904F-8979-0BFBF505CD67}"/>
    <dgm:cxn modelId="{B5A3263A-26AA-A44E-8D4B-16DEAABED914}" type="presOf" srcId="{0B9793F6-B6C3-3741-91F9-74B36696DD6B}" destId="{FB0A38AB-C5BD-5E47-89AD-3AF99273FF67}" srcOrd="0" destOrd="7" presId="urn:microsoft.com/office/officeart/2005/8/layout/hList1"/>
    <dgm:cxn modelId="{63E8603B-F1A9-9A42-89A6-D362E3F9DB3F}" type="presOf" srcId="{0AA4DC78-F072-7140-B310-361B6ADCA909}" destId="{5717E44F-E99A-DA4B-B18D-5D1FB6515E48}" srcOrd="0" destOrd="3" presId="urn:microsoft.com/office/officeart/2005/8/layout/hList1"/>
    <dgm:cxn modelId="{5D7BDF3D-0ED4-5147-BDD5-5E7DCC8BD176}" type="presOf" srcId="{DE1C0B84-143D-404F-AE8C-872BDFB53EA3}" destId="{FB0A38AB-C5BD-5E47-89AD-3AF99273FF67}" srcOrd="0" destOrd="5" presId="urn:microsoft.com/office/officeart/2005/8/layout/hList1"/>
    <dgm:cxn modelId="{C3550643-4628-524B-A289-52467ABAC713}" srcId="{8EBFEE0D-84C1-9943-A445-A0CB24961A7D}" destId="{C960122D-9741-3540-85C4-1B0BECBB2A84}" srcOrd="4" destOrd="0" parTransId="{50D115CF-E6C1-7C4F-B1ED-75C98877D061}" sibTransId="{8F88A90E-F4D4-4141-A56A-C7B4A4241140}"/>
    <dgm:cxn modelId="{12556348-9A0C-A849-B501-C8C12E450063}" srcId="{FA83FBF8-73B7-124D-B60C-DD31434AC488}" destId="{55D92C6B-CFA5-604D-9777-58246A0CE019}" srcOrd="0" destOrd="0" parTransId="{554A803E-DA34-F748-BB5B-CA64B0A48532}" sibTransId="{3F25E7F2-EA46-EF40-9723-277FBDFBCBEC}"/>
    <dgm:cxn modelId="{3BF5E248-7E9E-454E-99F1-22E51F22F151}" type="presOf" srcId="{C960122D-9741-3540-85C4-1B0BECBB2A84}" destId="{99FD3114-85B2-B54F-8C3E-CE17612A83FD}" srcOrd="0" destOrd="4" presId="urn:microsoft.com/office/officeart/2005/8/layout/hList1"/>
    <dgm:cxn modelId="{1762B249-A56B-0349-99C9-79D0118583E3}" type="presOf" srcId="{802DC606-D239-BF46-8583-A8DE963CD0FF}" destId="{99FD3114-85B2-B54F-8C3E-CE17612A83FD}" srcOrd="0" destOrd="2" presId="urn:microsoft.com/office/officeart/2005/8/layout/hList1"/>
    <dgm:cxn modelId="{0024BF49-38DD-8F4C-8CAB-AD676D9DF39D}" type="presOf" srcId="{D908EE90-360A-EA42-AA28-C8824CA0FB0A}" destId="{5717E44F-E99A-DA4B-B18D-5D1FB6515E48}" srcOrd="0" destOrd="6" presId="urn:microsoft.com/office/officeart/2005/8/layout/hList1"/>
    <dgm:cxn modelId="{4CBABC4D-3D69-DC4E-8BC0-D3995F8BF5B9}" srcId="{5829F0FD-5AA4-9042-9120-CDC3D67CA882}" destId="{3E30ECA2-2CB6-E24F-9417-4E4ECF9402F9}" srcOrd="2" destOrd="0" parTransId="{228622AD-C76E-824D-AE9D-8F60BAFDA2CD}" sibTransId="{47551EB5-EB3D-CC43-AE2D-6AFCC77EAE30}"/>
    <dgm:cxn modelId="{E7962952-F1C6-3440-9B2E-3F98FA158DBA}" srcId="{5829F0FD-5AA4-9042-9120-CDC3D67CA882}" destId="{8EBFEE0D-84C1-9943-A445-A0CB24961A7D}" srcOrd="1" destOrd="0" parTransId="{35F1B27F-F293-514E-96E7-18DED31BC77C}" sibTransId="{C8B9CC9B-AD5B-A148-8441-44CC333BCAFC}"/>
    <dgm:cxn modelId="{D5E19D52-AF50-1549-8273-3B3A912F22F6}" type="presOf" srcId="{4ADD3983-3033-5D45-844A-125F919FE389}" destId="{99FD3114-85B2-B54F-8C3E-CE17612A83FD}" srcOrd="0" destOrd="13" presId="urn:microsoft.com/office/officeart/2005/8/layout/hList1"/>
    <dgm:cxn modelId="{DED6D25D-67A5-4A48-A3EC-C38870A4F2EC}" type="presOf" srcId="{B6C1625A-86CF-DE45-AED7-6403F4965E7C}" destId="{FB0A38AB-C5BD-5E47-89AD-3AF99273FF67}" srcOrd="0" destOrd="3" presId="urn:microsoft.com/office/officeart/2005/8/layout/hList1"/>
    <dgm:cxn modelId="{DA2FE25D-5455-ED4D-9CF7-9A9486973BF7}" type="presOf" srcId="{55D92C6B-CFA5-604D-9777-58246A0CE019}" destId="{5717E44F-E99A-DA4B-B18D-5D1FB6515E48}" srcOrd="0" destOrd="1" presId="urn:microsoft.com/office/officeart/2005/8/layout/hList1"/>
    <dgm:cxn modelId="{843E195E-C38C-274C-A8E3-0DBA059044C1}" type="presOf" srcId="{5829F0FD-5AA4-9042-9120-CDC3D67CA882}" destId="{3191C211-3580-AD43-8FB8-554C0D8FCA3C}" srcOrd="0" destOrd="0" presId="urn:microsoft.com/office/officeart/2005/8/layout/hList1"/>
    <dgm:cxn modelId="{AE29355F-4F5E-9A47-A715-DCFDFCB5BF1E}" type="presOf" srcId="{1B5D5096-864A-2147-88D6-472457CCC56F}" destId="{99FD3114-85B2-B54F-8C3E-CE17612A83FD}" srcOrd="0" destOrd="11" presId="urn:microsoft.com/office/officeart/2005/8/layout/hList1"/>
    <dgm:cxn modelId="{BFC8E660-0DF4-F642-890C-15CCF6738EB1}" type="presOf" srcId="{76C8C2DC-E2A3-CD4E-9C36-A8222C36D784}" destId="{99FD3114-85B2-B54F-8C3E-CE17612A83FD}" srcOrd="0" destOrd="1" presId="urn:microsoft.com/office/officeart/2005/8/layout/hList1"/>
    <dgm:cxn modelId="{DE4FCE63-F73F-4C46-BAB3-A4EC52552D67}" srcId="{0B0324A0-847A-8447-BD59-6B36D68AC4B8}" destId="{B59D6697-A31C-1044-9FCC-01348EB70515}" srcOrd="2" destOrd="0" parTransId="{F62611A7-8C44-A441-ACB3-C639A52F4F32}" sibTransId="{ED7EBAC7-F7F9-DA46-8C13-A6ED22A02263}"/>
    <dgm:cxn modelId="{3CEE056A-EF3C-064C-A22D-0D22949B2440}" srcId="{3E30ECA2-2CB6-E24F-9417-4E4ECF9402F9}" destId="{B6C1625A-86CF-DE45-AED7-6403F4965E7C}" srcOrd="3" destOrd="0" parTransId="{EB94AFC9-C834-214C-9C74-9E55B9F60238}" sibTransId="{6C5AF6EF-1216-B449-84BD-FE6899E71897}"/>
    <dgm:cxn modelId="{48B4276A-89AF-8B47-8536-91B38CDF0924}" type="presOf" srcId="{B59D6697-A31C-1044-9FCC-01348EB70515}" destId="{5717E44F-E99A-DA4B-B18D-5D1FB6515E48}" srcOrd="0" destOrd="4" presId="urn:microsoft.com/office/officeart/2005/8/layout/hList1"/>
    <dgm:cxn modelId="{B165906A-055E-7143-BB1B-8E3906F59A34}" srcId="{8EBFEE0D-84C1-9943-A445-A0CB24961A7D}" destId="{C6A7AAB0-8A70-2F40-A905-743974EA98BD}" srcOrd="10" destOrd="0" parTransId="{9238784C-D4A7-6C45-B5D8-46DA93BC9CC1}" sibTransId="{94E49EE9-BA8A-7745-B07D-20BCE2346DD9}"/>
    <dgm:cxn modelId="{1B6DAA6A-02C0-394E-9CC2-87EA704532FE}" srcId="{8EBFEE0D-84C1-9943-A445-A0CB24961A7D}" destId="{7469E938-5811-9C45-B89B-9E8B789C9C77}" srcOrd="9" destOrd="0" parTransId="{A33700CC-32F0-F642-8B3B-2E68EE134CA2}" sibTransId="{600E4C03-818D-1A4C-99B8-CF4CCCA5898A}"/>
    <dgm:cxn modelId="{2517EE6D-4939-C940-8ECB-ABBD155B1DC6}" type="presOf" srcId="{25B7EB37-E22A-0140-9391-B9DABEDF4421}" destId="{5717E44F-E99A-DA4B-B18D-5D1FB6515E48}" srcOrd="0" destOrd="2" presId="urn:microsoft.com/office/officeart/2005/8/layout/hList1"/>
    <dgm:cxn modelId="{FACBF272-1351-934A-8385-D6A64F06BB24}" type="presOf" srcId="{8EBFEE0D-84C1-9943-A445-A0CB24961A7D}" destId="{15D3189D-E250-E748-BA1A-CA44E5B1C003}" srcOrd="0" destOrd="0" presId="urn:microsoft.com/office/officeart/2005/8/layout/hList1"/>
    <dgm:cxn modelId="{02138A75-4C0D-794C-9B97-79D8A488F406}" srcId="{8EBFEE0D-84C1-9943-A445-A0CB24961A7D}" destId="{802DC606-D239-BF46-8583-A8DE963CD0FF}" srcOrd="2" destOrd="0" parTransId="{6F54EBAF-D636-5542-A851-534EE6895F2E}" sibTransId="{4FFCB404-0C2D-5542-8FFC-CB45C70980D5}"/>
    <dgm:cxn modelId="{8CFA2478-F9C5-2145-B0C9-6EB6A95C13CB}" srcId="{3E30ECA2-2CB6-E24F-9417-4E4ECF9402F9}" destId="{CB9DD10C-7E23-1F4E-9636-31CD4FBC3AB5}" srcOrd="6" destOrd="0" parTransId="{0A4BD67F-9525-4845-AEF4-27BAFA6D0073}" sibTransId="{BFBDF050-DA14-694B-82D4-AE9EA6E56A57}"/>
    <dgm:cxn modelId="{8621D67B-F260-C341-A0E1-207CF59BC8AD}" srcId="{3E30ECA2-2CB6-E24F-9417-4E4ECF9402F9}" destId="{BC03ECCE-A026-1943-90E4-D5DFD3D321A0}" srcOrd="11" destOrd="0" parTransId="{2872CA6C-8F76-AF47-81B1-4068B0DE7225}" sibTransId="{13386292-A15E-0E45-BF84-71F5FA14E7B4}"/>
    <dgm:cxn modelId="{E1DE8D7C-8362-7943-B863-3D9E668C73A9}" srcId="{FA83FBF8-73B7-124D-B60C-DD31434AC488}" destId="{25B7EB37-E22A-0140-9391-B9DABEDF4421}" srcOrd="1" destOrd="0" parTransId="{E8657526-154A-3144-8BB7-0E951AAE0CE2}" sibTransId="{0ADA1F4A-917C-FF4F-8D00-CFABA5590603}"/>
    <dgm:cxn modelId="{2B712281-0561-D64E-8B2B-2C0633CD97D0}" type="presOf" srcId="{C6A7AAB0-8A70-2F40-A905-743974EA98BD}" destId="{99FD3114-85B2-B54F-8C3E-CE17612A83FD}" srcOrd="0" destOrd="10" presId="urn:microsoft.com/office/officeart/2005/8/layout/hList1"/>
    <dgm:cxn modelId="{BD51D981-4177-3048-B750-F0EDC48CE3FB}" type="presOf" srcId="{45B388A3-3F8C-B646-BABA-13950C6E5963}" destId="{99FD3114-85B2-B54F-8C3E-CE17612A83FD}" srcOrd="0" destOrd="8" presId="urn:microsoft.com/office/officeart/2005/8/layout/hList1"/>
    <dgm:cxn modelId="{13EE9E86-AD4A-9247-9C2E-8A7B93E97E2F}" type="presOf" srcId="{43227E36-66E0-3D47-8F7C-56FCCC80CAC3}" destId="{5717E44F-E99A-DA4B-B18D-5D1FB6515E48}" srcOrd="0" destOrd="9" presId="urn:microsoft.com/office/officeart/2005/8/layout/hList1"/>
    <dgm:cxn modelId="{96ABE186-4E50-0A42-B13B-5ACB2D0CA1F4}" srcId="{0B0324A0-847A-8447-BD59-6B36D68AC4B8}" destId="{FA83FBF8-73B7-124D-B60C-DD31434AC488}" srcOrd="0" destOrd="0" parTransId="{EAB50CFE-407C-3147-893D-27BD3487FF9F}" sibTransId="{B3085E89-4A2C-A94D-8307-4C4DCE587C97}"/>
    <dgm:cxn modelId="{27FDBD88-410A-E745-9F0A-79A1AFF8A967}" type="presOf" srcId="{F277D480-B8C8-6845-841A-2579A968E7D2}" destId="{FB0A38AB-C5BD-5E47-89AD-3AF99273FF67}" srcOrd="0" destOrd="0" presId="urn:microsoft.com/office/officeart/2005/8/layout/hList1"/>
    <dgm:cxn modelId="{A875EB8C-F7C1-1B4E-83DD-8623B6CC9581}" srcId="{3E30ECA2-2CB6-E24F-9417-4E4ECF9402F9}" destId="{BD2D983D-179F-164E-8A50-59467A94E642}" srcOrd="2" destOrd="0" parTransId="{A21A4A47-24F6-904C-B6DD-D5874B41070D}" sibTransId="{C066B55F-C1DE-7C43-A59F-74ABF41F7EC2}"/>
    <dgm:cxn modelId="{F42F108D-8DAF-C945-9401-921A8B2B0D3B}" srcId="{15EE9BD5-D868-364D-97CA-72DA70CDFE7C}" destId="{EDD6ADE3-A63B-154F-AD8B-C93ADBB95950}" srcOrd="4" destOrd="0" parTransId="{7CF2B6E0-6C25-2149-B91A-D5F7E468D00E}" sibTransId="{4CC4FDBF-285F-1F44-836C-ACF7580102A7}"/>
    <dgm:cxn modelId="{9F026A8D-96B8-8C40-A317-D939CC3D3882}" srcId="{3E30ECA2-2CB6-E24F-9417-4E4ECF9402F9}" destId="{05BB5150-4A60-4247-A584-B7AFAD35DE42}" srcOrd="10" destOrd="0" parTransId="{DDB34935-F249-E445-A3CD-0A9511BEDDE2}" sibTransId="{585D7135-3705-1342-9D08-A28FC98F0342}"/>
    <dgm:cxn modelId="{00A2078E-2C6E-674D-8AEE-1AE90D84F469}" type="presOf" srcId="{DD4960C7-9CA3-CD46-A85F-18C966F0C725}" destId="{99FD3114-85B2-B54F-8C3E-CE17612A83FD}" srcOrd="0" destOrd="3" presId="urn:microsoft.com/office/officeart/2005/8/layout/hList1"/>
    <dgm:cxn modelId="{77E36D97-F63F-A546-A21C-58D4E0908B90}" srcId="{15EE9BD5-D868-364D-97CA-72DA70CDFE7C}" destId="{D908EE90-360A-EA42-AA28-C8824CA0FB0A}" srcOrd="0" destOrd="0" parTransId="{025E9902-4E1E-234A-A760-FCC7FD5A7F6A}" sibTransId="{2D793DB2-239D-864F-8897-21484DE9DAA8}"/>
    <dgm:cxn modelId="{8D2E0E9C-B267-A541-A100-AB7E6412E022}" srcId="{3E30ECA2-2CB6-E24F-9417-4E4ECF9402F9}" destId="{DE1C0B84-143D-404F-AE8C-872BDFB53EA3}" srcOrd="5" destOrd="0" parTransId="{1EA44856-8753-B84B-9ACA-203250748A32}" sibTransId="{8E2DCDD7-D92D-6B4E-AA1B-F59A0BB6F41E}"/>
    <dgm:cxn modelId="{626EA89C-112B-2341-9A3A-1A39E10DDF65}" type="presOf" srcId="{EDD6ADE3-A63B-154F-AD8B-C93ADBB95950}" destId="{5717E44F-E99A-DA4B-B18D-5D1FB6515E48}" srcOrd="0" destOrd="10" presId="urn:microsoft.com/office/officeart/2005/8/layout/hList1"/>
    <dgm:cxn modelId="{2462789E-6D7F-E448-B3DA-6E0320D22C44}" type="presOf" srcId="{EB60E62B-3081-C946-ABC8-1843F77BE3D1}" destId="{FB0A38AB-C5BD-5E47-89AD-3AF99273FF67}" srcOrd="0" destOrd="9" presId="urn:microsoft.com/office/officeart/2005/8/layout/hList1"/>
    <dgm:cxn modelId="{68012BB9-863E-604A-B65F-CAC73651A1B0}" type="presOf" srcId="{15EE9BD5-D868-364D-97CA-72DA70CDFE7C}" destId="{5717E44F-E99A-DA4B-B18D-5D1FB6515E48}" srcOrd="0" destOrd="5" presId="urn:microsoft.com/office/officeart/2005/8/layout/hList1"/>
    <dgm:cxn modelId="{70289EBB-C893-5B43-A4D6-D2C935B78395}" srcId="{8EBFEE0D-84C1-9943-A445-A0CB24961A7D}" destId="{17C85A79-5065-A64B-94F0-FD1F08FA0E2D}" srcOrd="0" destOrd="0" parTransId="{EB776404-BCB3-DF45-84B9-E0DC87E755C1}" sibTransId="{74B2CE3E-8378-2A42-88EB-63915925CA21}"/>
    <dgm:cxn modelId="{69550FBD-42D4-B94D-9574-6EAF295648B5}" type="presOf" srcId="{BC03ECCE-A026-1943-90E4-D5DFD3D321A0}" destId="{FB0A38AB-C5BD-5E47-89AD-3AF99273FF67}" srcOrd="0" destOrd="11" presId="urn:microsoft.com/office/officeart/2005/8/layout/hList1"/>
    <dgm:cxn modelId="{BA84ABBE-60ED-CE4C-AC00-968FE9815490}" srcId="{8EBFEE0D-84C1-9943-A445-A0CB24961A7D}" destId="{BC4374E4-E08B-AC44-8532-209F7859D026}" srcOrd="12" destOrd="0" parTransId="{B1C7CCE9-2545-8C44-A33F-04C76FBC9ABA}" sibTransId="{A98957EB-CEE2-4F47-976A-CD1B9F724101}"/>
    <dgm:cxn modelId="{07D6B8C9-F5FF-EB49-8849-26E8F99B22E7}" type="presOf" srcId="{E0D29AE4-C977-C549-83E4-1A06F3386EB1}" destId="{99FD3114-85B2-B54F-8C3E-CE17612A83FD}" srcOrd="0" destOrd="7" presId="urn:microsoft.com/office/officeart/2005/8/layout/hList1"/>
    <dgm:cxn modelId="{A60982CB-CC09-8444-BF86-FEA8DD94588B}" type="presOf" srcId="{F77D395A-3233-5B48-90DE-6AE9D6098BB5}" destId="{FB0A38AB-C5BD-5E47-89AD-3AF99273FF67}" srcOrd="0" destOrd="4" presId="urn:microsoft.com/office/officeart/2005/8/layout/hList1"/>
    <dgm:cxn modelId="{832AB2CB-1FAC-D241-8780-F1428936E551}" srcId="{8EBFEE0D-84C1-9943-A445-A0CB24961A7D}" destId="{1B5D5096-864A-2147-88D6-472457CCC56F}" srcOrd="11" destOrd="0" parTransId="{DFAA9D13-D37E-664D-8C59-6E2B8B00E287}" sibTransId="{E2961FBB-5ECC-8549-8ED8-E700B48E2FBB}"/>
    <dgm:cxn modelId="{E05D09CC-2115-5842-A651-1BF8B81E3F47}" type="presOf" srcId="{05BB5150-4A60-4247-A584-B7AFAD35DE42}" destId="{FB0A38AB-C5BD-5E47-89AD-3AF99273FF67}" srcOrd="0" destOrd="10" presId="urn:microsoft.com/office/officeart/2005/8/layout/hList1"/>
    <dgm:cxn modelId="{E40638CE-1E48-BF42-BFDD-7D1AC5FD9BF1}" type="presOf" srcId="{F6148C2B-EF54-B740-8680-9C19323AA99D}" destId="{FB0A38AB-C5BD-5E47-89AD-3AF99273FF67}" srcOrd="0" destOrd="8" presId="urn:microsoft.com/office/officeart/2005/8/layout/hList1"/>
    <dgm:cxn modelId="{C879B4D6-042C-6D47-B709-FAEA4551109F}" type="presOf" srcId="{BC4374E4-E08B-AC44-8532-209F7859D026}" destId="{99FD3114-85B2-B54F-8C3E-CE17612A83FD}" srcOrd="0" destOrd="12" presId="urn:microsoft.com/office/officeart/2005/8/layout/hList1"/>
    <dgm:cxn modelId="{65CF14D7-7125-2846-8506-8E549E72351E}" srcId="{3E30ECA2-2CB6-E24F-9417-4E4ECF9402F9}" destId="{F277D480-B8C8-6845-841A-2579A968E7D2}" srcOrd="0" destOrd="0" parTransId="{49A40240-83D1-C344-8305-E73B3CE77191}" sibTransId="{19F427CF-1170-D246-B94D-DD7BC81CD9A0}"/>
    <dgm:cxn modelId="{2173B6D8-A701-CF45-BFC1-0226FFCF24E0}" type="presOf" srcId="{0B0324A0-847A-8447-BD59-6B36D68AC4B8}" destId="{F8BBBE16-12BE-064F-8304-2B57BF2C1ECA}" srcOrd="0" destOrd="0" presId="urn:microsoft.com/office/officeart/2005/8/layout/hList1"/>
    <dgm:cxn modelId="{A905FFD8-BEB4-3045-B4A0-AF5CD6CDC6C8}" srcId="{8EBFEE0D-84C1-9943-A445-A0CB24961A7D}" destId="{C96BA54E-584E-5D46-8A70-131D24062088}" srcOrd="5" destOrd="0" parTransId="{1E3C45A3-3B88-1E47-B567-3A682CDF76FA}" sibTransId="{CACEDC86-901B-8C45-95F5-01B557C58CB2}"/>
    <dgm:cxn modelId="{2E9E68DD-6EBA-1543-967D-BDC798F9B2B5}" type="presOf" srcId="{FA83FBF8-73B7-124D-B60C-DD31434AC488}" destId="{5717E44F-E99A-DA4B-B18D-5D1FB6515E48}" srcOrd="0" destOrd="0" presId="urn:microsoft.com/office/officeart/2005/8/layout/hList1"/>
    <dgm:cxn modelId="{89334AE5-E41D-C04B-89D5-1C43BE9879CB}" type="presOf" srcId="{000274D6-D1B8-C24E-83DE-B48542991241}" destId="{5717E44F-E99A-DA4B-B18D-5D1FB6515E48}" srcOrd="0" destOrd="8" presId="urn:microsoft.com/office/officeart/2005/8/layout/hList1"/>
    <dgm:cxn modelId="{9B4B09E7-CE85-A743-8EA6-C68490A36C94}" srcId="{15EE9BD5-D868-364D-97CA-72DA70CDFE7C}" destId="{000274D6-D1B8-C24E-83DE-B48542991241}" srcOrd="2" destOrd="0" parTransId="{809F5D6A-A03F-2645-8BB6-08B1C521E3DE}" sibTransId="{853EDDBB-446B-864F-B26D-698C9BC4F862}"/>
    <dgm:cxn modelId="{CA57EAE7-EC51-0C4A-9AFC-931558AEAC60}" srcId="{8EBFEE0D-84C1-9943-A445-A0CB24961A7D}" destId="{495B9B81-A1B3-E14B-8759-984D5659E575}" srcOrd="6" destOrd="0" parTransId="{617212E3-5993-1A4D-BBC7-8DFF3D4E54B8}" sibTransId="{9DF2D833-3F66-D949-8BE9-4BE447EB0A29}"/>
    <dgm:cxn modelId="{1D79D1E8-7F27-6D4A-855C-E6A7BE3D89E6}" type="presOf" srcId="{495B9B81-A1B3-E14B-8759-984D5659E575}" destId="{99FD3114-85B2-B54F-8C3E-CE17612A83FD}" srcOrd="0" destOrd="6" presId="urn:microsoft.com/office/officeart/2005/8/layout/hList1"/>
    <dgm:cxn modelId="{237803EB-BA31-8649-9B9B-6396293669AF}" srcId="{3E30ECA2-2CB6-E24F-9417-4E4ECF9402F9}" destId="{0B9793F6-B6C3-3741-91F9-74B36696DD6B}" srcOrd="7" destOrd="0" parTransId="{5ADCF123-DE7C-F947-AA78-018B8F020F14}" sibTransId="{AC5D5784-9543-D048-AF60-14439848E45F}"/>
    <dgm:cxn modelId="{A4A9B7EB-2EAB-1A48-A367-36AA2CF6E934}" srcId="{3E30ECA2-2CB6-E24F-9417-4E4ECF9402F9}" destId="{F77D395A-3233-5B48-90DE-6AE9D6098BB5}" srcOrd="4" destOrd="0" parTransId="{25EB4C7D-3E02-E240-98EC-C8E695FE920A}" sibTransId="{DDE85500-8726-A54A-B508-0111A1EBF2D1}"/>
    <dgm:cxn modelId="{665626ED-F76F-D94B-A621-14C80A0CC27F}" srcId="{5829F0FD-5AA4-9042-9120-CDC3D67CA882}" destId="{0B0324A0-847A-8447-BD59-6B36D68AC4B8}" srcOrd="0" destOrd="0" parTransId="{03900F70-AE2A-514D-B966-C2995EFA3F57}" sibTransId="{BE4A534F-7403-7E49-BA4E-6CEF5F55F933}"/>
    <dgm:cxn modelId="{54FF33ED-8BA3-2C46-BD17-235798D95AA8}" type="presOf" srcId="{C72B6188-EFCC-E84C-86E3-F609EF0DB963}" destId="{FB0A38AB-C5BD-5E47-89AD-3AF99273FF67}" srcOrd="0" destOrd="1" presId="urn:microsoft.com/office/officeart/2005/8/layout/hList1"/>
    <dgm:cxn modelId="{B1A730F0-A887-B846-8B6A-9264C4F53219}" type="presOf" srcId="{BD2D983D-179F-164E-8A50-59467A94E642}" destId="{FB0A38AB-C5BD-5E47-89AD-3AF99273FF67}" srcOrd="0" destOrd="2" presId="urn:microsoft.com/office/officeart/2005/8/layout/hList1"/>
    <dgm:cxn modelId="{F2DEEAF0-2FCA-7448-8B26-592DD2E89A95}" srcId="{3E30ECA2-2CB6-E24F-9417-4E4ECF9402F9}" destId="{F6148C2B-EF54-B740-8680-9C19323AA99D}" srcOrd="8" destOrd="0" parTransId="{A636B432-34FE-1841-9FCD-924410722F75}" sibTransId="{0115C782-082E-364E-A6F7-840A6514D93B}"/>
    <dgm:cxn modelId="{86B702F3-D0E1-EB44-9F9E-FA75C4F79AA6}" srcId="{0B0324A0-847A-8447-BD59-6B36D68AC4B8}" destId="{15EE9BD5-D868-364D-97CA-72DA70CDFE7C}" srcOrd="3" destOrd="0" parTransId="{DB01190E-9136-D349-95D3-BA415003E327}" sibTransId="{37755C98-FE11-8A49-9963-3068077FDC52}"/>
    <dgm:cxn modelId="{E27E83FA-DAC0-6D45-827E-932758C13024}" type="presOf" srcId="{8421D409-4438-A74F-9D43-4233FA5207EF}" destId="{5717E44F-E99A-DA4B-B18D-5D1FB6515E48}" srcOrd="0" destOrd="7" presId="urn:microsoft.com/office/officeart/2005/8/layout/hList1"/>
    <dgm:cxn modelId="{7A384FFB-848A-714E-8D48-C0DECAAB1724}" srcId="{15EE9BD5-D868-364D-97CA-72DA70CDFE7C}" destId="{8421D409-4438-A74F-9D43-4233FA5207EF}" srcOrd="1" destOrd="0" parTransId="{55AC62A8-3727-6F4A-AC43-D08A99AA0949}" sibTransId="{C6FAEA36-614E-E74D-91E2-C899F5A32BA4}"/>
    <dgm:cxn modelId="{32DC0E63-74E7-8548-BC6B-B1E3C02D053A}" type="presParOf" srcId="{3191C211-3580-AD43-8FB8-554C0D8FCA3C}" destId="{62E6EB44-9E12-8E44-A1EB-27C812F20D05}" srcOrd="0" destOrd="0" presId="urn:microsoft.com/office/officeart/2005/8/layout/hList1"/>
    <dgm:cxn modelId="{119AB4E4-0B91-094B-8DC7-56310A8282D8}" type="presParOf" srcId="{62E6EB44-9E12-8E44-A1EB-27C812F20D05}" destId="{F8BBBE16-12BE-064F-8304-2B57BF2C1ECA}" srcOrd="0" destOrd="0" presId="urn:microsoft.com/office/officeart/2005/8/layout/hList1"/>
    <dgm:cxn modelId="{CF40EFBA-3E9E-1142-8586-4B7CA2EDB6F6}" type="presParOf" srcId="{62E6EB44-9E12-8E44-A1EB-27C812F20D05}" destId="{5717E44F-E99A-DA4B-B18D-5D1FB6515E48}" srcOrd="1" destOrd="0" presId="urn:microsoft.com/office/officeart/2005/8/layout/hList1"/>
    <dgm:cxn modelId="{46ADDB4E-8837-C64A-B3C6-5729AFCD641C}" type="presParOf" srcId="{3191C211-3580-AD43-8FB8-554C0D8FCA3C}" destId="{D72D154A-3FC0-8D40-BCAD-ABDDEC8B483A}" srcOrd="1" destOrd="0" presId="urn:microsoft.com/office/officeart/2005/8/layout/hList1"/>
    <dgm:cxn modelId="{047AB37F-92EE-FF44-BC94-ADFE2204DA39}" type="presParOf" srcId="{3191C211-3580-AD43-8FB8-554C0D8FCA3C}" destId="{C9F57888-F20E-6847-A8B9-EDB193D09008}" srcOrd="2" destOrd="0" presId="urn:microsoft.com/office/officeart/2005/8/layout/hList1"/>
    <dgm:cxn modelId="{B97D05B3-36CF-8E43-9EAF-2092D8CAAD75}" type="presParOf" srcId="{C9F57888-F20E-6847-A8B9-EDB193D09008}" destId="{15D3189D-E250-E748-BA1A-CA44E5B1C003}" srcOrd="0" destOrd="0" presId="urn:microsoft.com/office/officeart/2005/8/layout/hList1"/>
    <dgm:cxn modelId="{A7FCE972-2AD2-7948-871D-DEE01C51184A}" type="presParOf" srcId="{C9F57888-F20E-6847-A8B9-EDB193D09008}" destId="{99FD3114-85B2-B54F-8C3E-CE17612A83FD}" srcOrd="1" destOrd="0" presId="urn:microsoft.com/office/officeart/2005/8/layout/hList1"/>
    <dgm:cxn modelId="{421D61EE-E52D-314F-9319-04A09C8C937E}" type="presParOf" srcId="{3191C211-3580-AD43-8FB8-554C0D8FCA3C}" destId="{9979758D-F2D3-3942-AEE2-432114876529}" srcOrd="3" destOrd="0" presId="urn:microsoft.com/office/officeart/2005/8/layout/hList1"/>
    <dgm:cxn modelId="{E407BAF6-5286-6546-8B24-67C8CD7AF398}" type="presParOf" srcId="{3191C211-3580-AD43-8FB8-554C0D8FCA3C}" destId="{50E4D4C7-F902-FE43-BEAF-243F3EFA34F0}" srcOrd="4" destOrd="0" presId="urn:microsoft.com/office/officeart/2005/8/layout/hList1"/>
    <dgm:cxn modelId="{AC03EC33-AA5C-B54F-AC68-72946C2973AF}" type="presParOf" srcId="{50E4D4C7-F902-FE43-BEAF-243F3EFA34F0}" destId="{49F8EB7A-03EA-BE4C-8E5C-6A27D65BA464}" srcOrd="0" destOrd="0" presId="urn:microsoft.com/office/officeart/2005/8/layout/hList1"/>
    <dgm:cxn modelId="{A19CBBB5-F509-9F47-80CD-EBA0C5F1CBF4}" type="presParOf" srcId="{50E4D4C7-F902-FE43-BEAF-243F3EFA34F0}" destId="{FB0A38AB-C5BD-5E47-89AD-3AF99273FF6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9AC77-6567-439D-A7B3-D4F9D35A9C9A}" type="doc">
      <dgm:prSet loTypeId="urn:microsoft.com/office/officeart/2005/8/layout/vProcess5" loCatId="process" qsTypeId="urn:microsoft.com/office/officeart/2005/8/quickstyle/simple1" qsCatId="simple" csTypeId="urn:microsoft.com/office/officeart/2005/8/colors/accent0_3" csCatId="mainScheme"/>
      <dgm:spPr/>
      <dgm:t>
        <a:bodyPr/>
        <a:lstStyle/>
        <a:p>
          <a:endParaRPr lang="en-US"/>
        </a:p>
      </dgm:t>
    </dgm:pt>
    <dgm:pt modelId="{157BFF77-EDF2-4CDC-9013-3F0A153EE004}">
      <dgm:prSet/>
      <dgm:spPr/>
      <dgm:t>
        <a:bodyPr/>
        <a:lstStyle/>
        <a:p>
          <a:r>
            <a:rPr lang="en-GB" b="1"/>
            <a:t>Increase the amount of low-interest money available to countries, and make sure it stays available over the long term. </a:t>
          </a:r>
          <a:endParaRPr lang="en-US"/>
        </a:p>
      </dgm:t>
    </dgm:pt>
    <dgm:pt modelId="{4010E120-0D02-4056-9C1D-4721B9E28755}" type="parTrans" cxnId="{82170BF0-55F6-44DA-94B3-E2766A8EAC03}">
      <dgm:prSet/>
      <dgm:spPr/>
      <dgm:t>
        <a:bodyPr/>
        <a:lstStyle/>
        <a:p>
          <a:endParaRPr lang="en-US"/>
        </a:p>
      </dgm:t>
    </dgm:pt>
    <dgm:pt modelId="{1FF05D9A-B28F-44BC-AC13-36BA44C16A73}" type="sibTrans" cxnId="{82170BF0-55F6-44DA-94B3-E2766A8EAC03}">
      <dgm:prSet/>
      <dgm:spPr/>
      <dgm:t>
        <a:bodyPr/>
        <a:lstStyle/>
        <a:p>
          <a:endParaRPr lang="en-US"/>
        </a:p>
      </dgm:t>
    </dgm:pt>
    <dgm:pt modelId="{FC312121-3354-464A-9596-3B41E06721E7}">
      <dgm:prSet/>
      <dgm:spPr/>
      <dgm:t>
        <a:bodyPr/>
        <a:lstStyle/>
        <a:p>
          <a:r>
            <a:rPr lang="en-GB" b="1"/>
            <a:t>Re-channel IMF Special Drawing Rights (SDRs) to the African Development Bank. </a:t>
          </a:r>
          <a:endParaRPr lang="en-US"/>
        </a:p>
      </dgm:t>
    </dgm:pt>
    <dgm:pt modelId="{353CBAD6-B357-468C-A967-C375AC4DD2BD}" type="parTrans" cxnId="{0A871BD6-1E45-41DB-9584-78F581B4B719}">
      <dgm:prSet/>
      <dgm:spPr/>
      <dgm:t>
        <a:bodyPr/>
        <a:lstStyle/>
        <a:p>
          <a:endParaRPr lang="en-US"/>
        </a:p>
      </dgm:t>
    </dgm:pt>
    <dgm:pt modelId="{50CF992A-5E8D-44DB-A3D0-4CEB58FF96A2}" type="sibTrans" cxnId="{0A871BD6-1E45-41DB-9584-78F581B4B719}">
      <dgm:prSet/>
      <dgm:spPr/>
      <dgm:t>
        <a:bodyPr/>
        <a:lstStyle/>
        <a:p>
          <a:endParaRPr lang="en-US"/>
        </a:p>
      </dgm:t>
    </dgm:pt>
    <dgm:pt modelId="{5BD0446E-758B-471A-9DA8-6D0F678E7B75}">
      <dgm:prSet/>
      <dgm:spPr/>
      <dgm:t>
        <a:bodyPr/>
        <a:lstStyle/>
        <a:p>
          <a:r>
            <a:rPr lang="en-GB" b="1"/>
            <a:t>Sustain the IMF’s Poverty Reduction and Growth Trust with additional financing</a:t>
          </a:r>
          <a:r>
            <a:rPr lang="en-GB"/>
            <a:t>. </a:t>
          </a:r>
          <a:r>
            <a:rPr lang="en-GB" b="1"/>
            <a:t> </a:t>
          </a:r>
          <a:endParaRPr lang="en-US"/>
        </a:p>
      </dgm:t>
    </dgm:pt>
    <dgm:pt modelId="{507E115B-0307-47E0-8DF7-2F496761B032}" type="parTrans" cxnId="{52CAB5D7-CE88-42EC-9DD4-EF06D4AAFA9D}">
      <dgm:prSet/>
      <dgm:spPr/>
      <dgm:t>
        <a:bodyPr/>
        <a:lstStyle/>
        <a:p>
          <a:endParaRPr lang="en-US"/>
        </a:p>
      </dgm:t>
    </dgm:pt>
    <dgm:pt modelId="{6CB6ABD0-FFF0-475A-B682-81389EBBE030}" type="sibTrans" cxnId="{52CAB5D7-CE88-42EC-9DD4-EF06D4AAFA9D}">
      <dgm:prSet/>
      <dgm:spPr/>
      <dgm:t>
        <a:bodyPr/>
        <a:lstStyle/>
        <a:p>
          <a:endParaRPr lang="en-US"/>
        </a:p>
      </dgm:t>
    </dgm:pt>
    <dgm:pt modelId="{6AB64DFD-8315-4374-8E4B-EE82D7E2EBA1}">
      <dgm:prSet/>
      <dgm:spPr/>
      <dgm:t>
        <a:bodyPr/>
        <a:lstStyle/>
        <a:p>
          <a:r>
            <a:rPr lang="en-GB" b="1"/>
            <a:t>Overhaul the Common Framework and find a real solution to the debt crisis</a:t>
          </a:r>
          <a:r>
            <a:rPr lang="en-GB"/>
            <a:t>. </a:t>
          </a:r>
          <a:endParaRPr lang="en-US"/>
        </a:p>
      </dgm:t>
    </dgm:pt>
    <dgm:pt modelId="{80BE9087-B23A-4F00-9A30-95F50B287BD4}" type="parTrans" cxnId="{86A1EF3D-3BE5-4F7D-8239-0DA17DA388A3}">
      <dgm:prSet/>
      <dgm:spPr/>
      <dgm:t>
        <a:bodyPr/>
        <a:lstStyle/>
        <a:p>
          <a:endParaRPr lang="en-US"/>
        </a:p>
      </dgm:t>
    </dgm:pt>
    <dgm:pt modelId="{A5604B73-7A06-4372-8C65-FB5AD2521163}" type="sibTrans" cxnId="{86A1EF3D-3BE5-4F7D-8239-0DA17DA388A3}">
      <dgm:prSet/>
      <dgm:spPr/>
      <dgm:t>
        <a:bodyPr/>
        <a:lstStyle/>
        <a:p>
          <a:endParaRPr lang="en-US"/>
        </a:p>
      </dgm:t>
    </dgm:pt>
    <dgm:pt modelId="{C2CA220A-34DB-4B81-939D-2425A992BCE7}">
      <dgm:prSet/>
      <dgm:spPr/>
      <dgm:t>
        <a:bodyPr/>
        <a:lstStyle/>
        <a:p>
          <a:r>
            <a:rPr lang="en-GB" b="1"/>
            <a:t>Confirm the African Union as a full member of the G20. </a:t>
          </a:r>
          <a:endParaRPr lang="en-US"/>
        </a:p>
      </dgm:t>
    </dgm:pt>
    <dgm:pt modelId="{C03E303B-C3C6-47A0-9D96-DBD5809CC7D5}" type="parTrans" cxnId="{F50F6B08-C41F-4B90-BF62-B1A6AD433ACE}">
      <dgm:prSet/>
      <dgm:spPr/>
      <dgm:t>
        <a:bodyPr/>
        <a:lstStyle/>
        <a:p>
          <a:endParaRPr lang="en-US"/>
        </a:p>
      </dgm:t>
    </dgm:pt>
    <dgm:pt modelId="{48DABFA2-3FED-4265-94EB-0581ED423BFF}" type="sibTrans" cxnId="{F50F6B08-C41F-4B90-BF62-B1A6AD433ACE}">
      <dgm:prSet/>
      <dgm:spPr/>
      <dgm:t>
        <a:bodyPr/>
        <a:lstStyle/>
        <a:p>
          <a:endParaRPr lang="en-US"/>
        </a:p>
      </dgm:t>
    </dgm:pt>
    <dgm:pt modelId="{08C695C4-0F14-7B4E-9FFE-86CDACFAF520}" type="pres">
      <dgm:prSet presAssocID="{1A59AC77-6567-439D-A7B3-D4F9D35A9C9A}" presName="outerComposite" presStyleCnt="0">
        <dgm:presLayoutVars>
          <dgm:chMax val="5"/>
          <dgm:dir/>
          <dgm:resizeHandles val="exact"/>
        </dgm:presLayoutVars>
      </dgm:prSet>
      <dgm:spPr/>
    </dgm:pt>
    <dgm:pt modelId="{56852666-5CEA-EE4C-98A9-A3EAB4338119}" type="pres">
      <dgm:prSet presAssocID="{1A59AC77-6567-439D-A7B3-D4F9D35A9C9A}" presName="dummyMaxCanvas" presStyleCnt="0">
        <dgm:presLayoutVars/>
      </dgm:prSet>
      <dgm:spPr/>
    </dgm:pt>
    <dgm:pt modelId="{DE7FE60E-D080-4B41-B7ED-47457F46815E}" type="pres">
      <dgm:prSet presAssocID="{1A59AC77-6567-439D-A7B3-D4F9D35A9C9A}" presName="FiveNodes_1" presStyleLbl="node1" presStyleIdx="0" presStyleCnt="5">
        <dgm:presLayoutVars>
          <dgm:bulletEnabled val="1"/>
        </dgm:presLayoutVars>
      </dgm:prSet>
      <dgm:spPr/>
    </dgm:pt>
    <dgm:pt modelId="{F857D766-514D-9940-A947-615C6E2B06FF}" type="pres">
      <dgm:prSet presAssocID="{1A59AC77-6567-439D-A7B3-D4F9D35A9C9A}" presName="FiveNodes_2" presStyleLbl="node1" presStyleIdx="1" presStyleCnt="5">
        <dgm:presLayoutVars>
          <dgm:bulletEnabled val="1"/>
        </dgm:presLayoutVars>
      </dgm:prSet>
      <dgm:spPr/>
    </dgm:pt>
    <dgm:pt modelId="{C65959A9-04E1-CE4E-82B9-5A12C0947AC3}" type="pres">
      <dgm:prSet presAssocID="{1A59AC77-6567-439D-A7B3-D4F9D35A9C9A}" presName="FiveNodes_3" presStyleLbl="node1" presStyleIdx="2" presStyleCnt="5">
        <dgm:presLayoutVars>
          <dgm:bulletEnabled val="1"/>
        </dgm:presLayoutVars>
      </dgm:prSet>
      <dgm:spPr/>
    </dgm:pt>
    <dgm:pt modelId="{337FE5B3-D4FD-264C-9B1B-FBC4AB8F23A8}" type="pres">
      <dgm:prSet presAssocID="{1A59AC77-6567-439D-A7B3-D4F9D35A9C9A}" presName="FiveNodes_4" presStyleLbl="node1" presStyleIdx="3" presStyleCnt="5">
        <dgm:presLayoutVars>
          <dgm:bulletEnabled val="1"/>
        </dgm:presLayoutVars>
      </dgm:prSet>
      <dgm:spPr/>
    </dgm:pt>
    <dgm:pt modelId="{78718685-A6BB-F84A-AE6B-A7782D48FD65}" type="pres">
      <dgm:prSet presAssocID="{1A59AC77-6567-439D-A7B3-D4F9D35A9C9A}" presName="FiveNodes_5" presStyleLbl="node1" presStyleIdx="4" presStyleCnt="5">
        <dgm:presLayoutVars>
          <dgm:bulletEnabled val="1"/>
        </dgm:presLayoutVars>
      </dgm:prSet>
      <dgm:spPr/>
    </dgm:pt>
    <dgm:pt modelId="{6070E2CD-6790-1C4C-AB7A-1E14D2346E94}" type="pres">
      <dgm:prSet presAssocID="{1A59AC77-6567-439D-A7B3-D4F9D35A9C9A}" presName="FiveConn_1-2" presStyleLbl="fgAccFollowNode1" presStyleIdx="0" presStyleCnt="4">
        <dgm:presLayoutVars>
          <dgm:bulletEnabled val="1"/>
        </dgm:presLayoutVars>
      </dgm:prSet>
      <dgm:spPr/>
    </dgm:pt>
    <dgm:pt modelId="{750FABE3-0BCA-F14A-8739-0C8A933E8A8E}" type="pres">
      <dgm:prSet presAssocID="{1A59AC77-6567-439D-A7B3-D4F9D35A9C9A}" presName="FiveConn_2-3" presStyleLbl="fgAccFollowNode1" presStyleIdx="1" presStyleCnt="4">
        <dgm:presLayoutVars>
          <dgm:bulletEnabled val="1"/>
        </dgm:presLayoutVars>
      </dgm:prSet>
      <dgm:spPr/>
    </dgm:pt>
    <dgm:pt modelId="{BBF537C2-7DA2-8947-B4C4-14D783903DC0}" type="pres">
      <dgm:prSet presAssocID="{1A59AC77-6567-439D-A7B3-D4F9D35A9C9A}" presName="FiveConn_3-4" presStyleLbl="fgAccFollowNode1" presStyleIdx="2" presStyleCnt="4">
        <dgm:presLayoutVars>
          <dgm:bulletEnabled val="1"/>
        </dgm:presLayoutVars>
      </dgm:prSet>
      <dgm:spPr/>
    </dgm:pt>
    <dgm:pt modelId="{D68A1582-D1B4-6446-ADFE-8D585D2D2556}" type="pres">
      <dgm:prSet presAssocID="{1A59AC77-6567-439D-A7B3-D4F9D35A9C9A}" presName="FiveConn_4-5" presStyleLbl="fgAccFollowNode1" presStyleIdx="3" presStyleCnt="4">
        <dgm:presLayoutVars>
          <dgm:bulletEnabled val="1"/>
        </dgm:presLayoutVars>
      </dgm:prSet>
      <dgm:spPr/>
    </dgm:pt>
    <dgm:pt modelId="{CB0BC737-2DC4-7B46-AB9C-7CD0491390C2}" type="pres">
      <dgm:prSet presAssocID="{1A59AC77-6567-439D-A7B3-D4F9D35A9C9A}" presName="FiveNodes_1_text" presStyleLbl="node1" presStyleIdx="4" presStyleCnt="5">
        <dgm:presLayoutVars>
          <dgm:bulletEnabled val="1"/>
        </dgm:presLayoutVars>
      </dgm:prSet>
      <dgm:spPr/>
    </dgm:pt>
    <dgm:pt modelId="{6716F546-7D24-E046-968A-CB39A624D87E}" type="pres">
      <dgm:prSet presAssocID="{1A59AC77-6567-439D-A7B3-D4F9D35A9C9A}" presName="FiveNodes_2_text" presStyleLbl="node1" presStyleIdx="4" presStyleCnt="5">
        <dgm:presLayoutVars>
          <dgm:bulletEnabled val="1"/>
        </dgm:presLayoutVars>
      </dgm:prSet>
      <dgm:spPr/>
    </dgm:pt>
    <dgm:pt modelId="{EE815789-1312-9A4A-8D2A-9676F392E8CE}" type="pres">
      <dgm:prSet presAssocID="{1A59AC77-6567-439D-A7B3-D4F9D35A9C9A}" presName="FiveNodes_3_text" presStyleLbl="node1" presStyleIdx="4" presStyleCnt="5">
        <dgm:presLayoutVars>
          <dgm:bulletEnabled val="1"/>
        </dgm:presLayoutVars>
      </dgm:prSet>
      <dgm:spPr/>
    </dgm:pt>
    <dgm:pt modelId="{AAE93B69-436C-9E47-991D-064CFA7B3548}" type="pres">
      <dgm:prSet presAssocID="{1A59AC77-6567-439D-A7B3-D4F9D35A9C9A}" presName="FiveNodes_4_text" presStyleLbl="node1" presStyleIdx="4" presStyleCnt="5">
        <dgm:presLayoutVars>
          <dgm:bulletEnabled val="1"/>
        </dgm:presLayoutVars>
      </dgm:prSet>
      <dgm:spPr/>
    </dgm:pt>
    <dgm:pt modelId="{B3C98E9A-4151-2849-AF74-39917EEF958C}" type="pres">
      <dgm:prSet presAssocID="{1A59AC77-6567-439D-A7B3-D4F9D35A9C9A}" presName="FiveNodes_5_text" presStyleLbl="node1" presStyleIdx="4" presStyleCnt="5">
        <dgm:presLayoutVars>
          <dgm:bulletEnabled val="1"/>
        </dgm:presLayoutVars>
      </dgm:prSet>
      <dgm:spPr/>
    </dgm:pt>
  </dgm:ptLst>
  <dgm:cxnLst>
    <dgm:cxn modelId="{F50F6B08-C41F-4B90-BF62-B1A6AD433ACE}" srcId="{1A59AC77-6567-439D-A7B3-D4F9D35A9C9A}" destId="{C2CA220A-34DB-4B81-939D-2425A992BCE7}" srcOrd="4" destOrd="0" parTransId="{C03E303B-C3C6-47A0-9D96-DBD5809CC7D5}" sibTransId="{48DABFA2-3FED-4265-94EB-0581ED423BFF}"/>
    <dgm:cxn modelId="{31A9AF13-5EB5-E04C-88A2-352CC7D9C5DF}" type="presOf" srcId="{FC312121-3354-464A-9596-3B41E06721E7}" destId="{6716F546-7D24-E046-968A-CB39A624D87E}" srcOrd="1" destOrd="0" presId="urn:microsoft.com/office/officeart/2005/8/layout/vProcess5"/>
    <dgm:cxn modelId="{1DA34416-6A01-2B44-9C6D-BD1142F1F9C2}" type="presOf" srcId="{6AB64DFD-8315-4374-8E4B-EE82D7E2EBA1}" destId="{AAE93B69-436C-9E47-991D-064CFA7B3548}" srcOrd="1" destOrd="0" presId="urn:microsoft.com/office/officeart/2005/8/layout/vProcess5"/>
    <dgm:cxn modelId="{02C78221-7DD8-484E-96E3-45D69F87B623}" type="presOf" srcId="{5BD0446E-758B-471A-9DA8-6D0F678E7B75}" destId="{C65959A9-04E1-CE4E-82B9-5A12C0947AC3}" srcOrd="0" destOrd="0" presId="urn:microsoft.com/office/officeart/2005/8/layout/vProcess5"/>
    <dgm:cxn modelId="{42BED228-9D13-4044-9956-608DA079318A}" type="presOf" srcId="{157BFF77-EDF2-4CDC-9013-3F0A153EE004}" destId="{CB0BC737-2DC4-7B46-AB9C-7CD0491390C2}" srcOrd="1" destOrd="0" presId="urn:microsoft.com/office/officeart/2005/8/layout/vProcess5"/>
    <dgm:cxn modelId="{B3678C34-BB67-1D4F-871E-B691D4DE188A}" type="presOf" srcId="{C2CA220A-34DB-4B81-939D-2425A992BCE7}" destId="{78718685-A6BB-F84A-AE6B-A7782D48FD65}" srcOrd="0" destOrd="0" presId="urn:microsoft.com/office/officeart/2005/8/layout/vProcess5"/>
    <dgm:cxn modelId="{96946736-7781-CE4A-886D-EA480ED7E574}" type="presOf" srcId="{157BFF77-EDF2-4CDC-9013-3F0A153EE004}" destId="{DE7FE60E-D080-4B41-B7ED-47457F46815E}" srcOrd="0" destOrd="0" presId="urn:microsoft.com/office/officeart/2005/8/layout/vProcess5"/>
    <dgm:cxn modelId="{05ECD539-F895-174C-B87B-4EA9D39BF1D3}" type="presOf" srcId="{A5604B73-7A06-4372-8C65-FB5AD2521163}" destId="{D68A1582-D1B4-6446-ADFE-8D585D2D2556}" srcOrd="0" destOrd="0" presId="urn:microsoft.com/office/officeart/2005/8/layout/vProcess5"/>
    <dgm:cxn modelId="{86A1EF3D-3BE5-4F7D-8239-0DA17DA388A3}" srcId="{1A59AC77-6567-439D-A7B3-D4F9D35A9C9A}" destId="{6AB64DFD-8315-4374-8E4B-EE82D7E2EBA1}" srcOrd="3" destOrd="0" parTransId="{80BE9087-B23A-4F00-9A30-95F50B287BD4}" sibTransId="{A5604B73-7A06-4372-8C65-FB5AD2521163}"/>
    <dgm:cxn modelId="{C5762252-CFAF-564B-B5F1-27C03FB0E6A6}" type="presOf" srcId="{6CB6ABD0-FFF0-475A-B682-81389EBBE030}" destId="{BBF537C2-7DA2-8947-B4C4-14D783903DC0}" srcOrd="0" destOrd="0" presId="urn:microsoft.com/office/officeart/2005/8/layout/vProcess5"/>
    <dgm:cxn modelId="{87203052-E0B0-DA4C-A5F7-9958B7E63055}" type="presOf" srcId="{1FF05D9A-B28F-44BC-AC13-36BA44C16A73}" destId="{6070E2CD-6790-1C4C-AB7A-1E14D2346E94}" srcOrd="0" destOrd="0" presId="urn:microsoft.com/office/officeart/2005/8/layout/vProcess5"/>
    <dgm:cxn modelId="{417ECD5B-9644-BD42-9903-234D241295B3}" type="presOf" srcId="{FC312121-3354-464A-9596-3B41E06721E7}" destId="{F857D766-514D-9940-A947-615C6E2B06FF}" srcOrd="0" destOrd="0" presId="urn:microsoft.com/office/officeart/2005/8/layout/vProcess5"/>
    <dgm:cxn modelId="{22DA4477-66A6-C34C-BFF6-09616C9AD139}" type="presOf" srcId="{50CF992A-5E8D-44DB-A3D0-4CEB58FF96A2}" destId="{750FABE3-0BCA-F14A-8739-0C8A933E8A8E}" srcOrd="0" destOrd="0" presId="urn:microsoft.com/office/officeart/2005/8/layout/vProcess5"/>
    <dgm:cxn modelId="{C785F77D-823C-7E42-992F-8372DF29708C}" type="presOf" srcId="{1A59AC77-6567-439D-A7B3-D4F9D35A9C9A}" destId="{08C695C4-0F14-7B4E-9FFE-86CDACFAF520}" srcOrd="0" destOrd="0" presId="urn:microsoft.com/office/officeart/2005/8/layout/vProcess5"/>
    <dgm:cxn modelId="{0D20FB7E-64B7-3646-8DB5-D0613F92C677}" type="presOf" srcId="{C2CA220A-34DB-4B81-939D-2425A992BCE7}" destId="{B3C98E9A-4151-2849-AF74-39917EEF958C}" srcOrd="1" destOrd="0" presId="urn:microsoft.com/office/officeart/2005/8/layout/vProcess5"/>
    <dgm:cxn modelId="{EB2CC994-1567-AF44-8A9C-D2898337BAD0}" type="presOf" srcId="{5BD0446E-758B-471A-9DA8-6D0F678E7B75}" destId="{EE815789-1312-9A4A-8D2A-9676F392E8CE}" srcOrd="1" destOrd="0" presId="urn:microsoft.com/office/officeart/2005/8/layout/vProcess5"/>
    <dgm:cxn modelId="{447934B1-21DA-8644-ACF5-C4FDB43DE4B6}" type="presOf" srcId="{6AB64DFD-8315-4374-8E4B-EE82D7E2EBA1}" destId="{337FE5B3-D4FD-264C-9B1B-FBC4AB8F23A8}" srcOrd="0" destOrd="0" presId="urn:microsoft.com/office/officeart/2005/8/layout/vProcess5"/>
    <dgm:cxn modelId="{0A871BD6-1E45-41DB-9584-78F581B4B719}" srcId="{1A59AC77-6567-439D-A7B3-D4F9D35A9C9A}" destId="{FC312121-3354-464A-9596-3B41E06721E7}" srcOrd="1" destOrd="0" parTransId="{353CBAD6-B357-468C-A967-C375AC4DD2BD}" sibTransId="{50CF992A-5E8D-44DB-A3D0-4CEB58FF96A2}"/>
    <dgm:cxn modelId="{52CAB5D7-CE88-42EC-9DD4-EF06D4AAFA9D}" srcId="{1A59AC77-6567-439D-A7B3-D4F9D35A9C9A}" destId="{5BD0446E-758B-471A-9DA8-6D0F678E7B75}" srcOrd="2" destOrd="0" parTransId="{507E115B-0307-47E0-8DF7-2F496761B032}" sibTransId="{6CB6ABD0-FFF0-475A-B682-81389EBBE030}"/>
    <dgm:cxn modelId="{82170BF0-55F6-44DA-94B3-E2766A8EAC03}" srcId="{1A59AC77-6567-439D-A7B3-D4F9D35A9C9A}" destId="{157BFF77-EDF2-4CDC-9013-3F0A153EE004}" srcOrd="0" destOrd="0" parTransId="{4010E120-0D02-4056-9C1D-4721B9E28755}" sibTransId="{1FF05D9A-B28F-44BC-AC13-36BA44C16A73}"/>
    <dgm:cxn modelId="{1922B187-F01A-994A-8A32-B347902B7511}" type="presParOf" srcId="{08C695C4-0F14-7B4E-9FFE-86CDACFAF520}" destId="{56852666-5CEA-EE4C-98A9-A3EAB4338119}" srcOrd="0" destOrd="0" presId="urn:microsoft.com/office/officeart/2005/8/layout/vProcess5"/>
    <dgm:cxn modelId="{F7446DCE-D6CA-1C4D-B3A5-34EAFFEFFFC3}" type="presParOf" srcId="{08C695C4-0F14-7B4E-9FFE-86CDACFAF520}" destId="{DE7FE60E-D080-4B41-B7ED-47457F46815E}" srcOrd="1" destOrd="0" presId="urn:microsoft.com/office/officeart/2005/8/layout/vProcess5"/>
    <dgm:cxn modelId="{B1C3CA63-A58D-2B4A-9327-1DD2DDC571EA}" type="presParOf" srcId="{08C695C4-0F14-7B4E-9FFE-86CDACFAF520}" destId="{F857D766-514D-9940-A947-615C6E2B06FF}" srcOrd="2" destOrd="0" presId="urn:microsoft.com/office/officeart/2005/8/layout/vProcess5"/>
    <dgm:cxn modelId="{FB9A2503-004E-6248-97A5-75AFC1E2F340}" type="presParOf" srcId="{08C695C4-0F14-7B4E-9FFE-86CDACFAF520}" destId="{C65959A9-04E1-CE4E-82B9-5A12C0947AC3}" srcOrd="3" destOrd="0" presId="urn:microsoft.com/office/officeart/2005/8/layout/vProcess5"/>
    <dgm:cxn modelId="{0B932FC5-F60F-0349-AE6C-A57FE3827567}" type="presParOf" srcId="{08C695C4-0F14-7B4E-9FFE-86CDACFAF520}" destId="{337FE5B3-D4FD-264C-9B1B-FBC4AB8F23A8}" srcOrd="4" destOrd="0" presId="urn:microsoft.com/office/officeart/2005/8/layout/vProcess5"/>
    <dgm:cxn modelId="{E1C8BE4F-AED1-6A48-923A-CE3060DF0563}" type="presParOf" srcId="{08C695C4-0F14-7B4E-9FFE-86CDACFAF520}" destId="{78718685-A6BB-F84A-AE6B-A7782D48FD65}" srcOrd="5" destOrd="0" presId="urn:microsoft.com/office/officeart/2005/8/layout/vProcess5"/>
    <dgm:cxn modelId="{CF5EB5D0-988C-3444-B463-B40BFBBB8D55}" type="presParOf" srcId="{08C695C4-0F14-7B4E-9FFE-86CDACFAF520}" destId="{6070E2CD-6790-1C4C-AB7A-1E14D2346E94}" srcOrd="6" destOrd="0" presId="urn:microsoft.com/office/officeart/2005/8/layout/vProcess5"/>
    <dgm:cxn modelId="{61EF01E2-E475-4A4C-A88B-4AE5F1BA190C}" type="presParOf" srcId="{08C695C4-0F14-7B4E-9FFE-86CDACFAF520}" destId="{750FABE3-0BCA-F14A-8739-0C8A933E8A8E}" srcOrd="7" destOrd="0" presId="urn:microsoft.com/office/officeart/2005/8/layout/vProcess5"/>
    <dgm:cxn modelId="{F61EC99A-E0BF-D141-AC77-0656F31C786D}" type="presParOf" srcId="{08C695C4-0F14-7B4E-9FFE-86CDACFAF520}" destId="{BBF537C2-7DA2-8947-B4C4-14D783903DC0}" srcOrd="8" destOrd="0" presId="urn:microsoft.com/office/officeart/2005/8/layout/vProcess5"/>
    <dgm:cxn modelId="{CF6BDDDF-F7F2-4C44-BE4C-E508C2320E16}" type="presParOf" srcId="{08C695C4-0F14-7B4E-9FFE-86CDACFAF520}" destId="{D68A1582-D1B4-6446-ADFE-8D585D2D2556}" srcOrd="9" destOrd="0" presId="urn:microsoft.com/office/officeart/2005/8/layout/vProcess5"/>
    <dgm:cxn modelId="{146597F8-2CE1-3541-9BD8-F3A4D897FA09}" type="presParOf" srcId="{08C695C4-0F14-7B4E-9FFE-86CDACFAF520}" destId="{CB0BC737-2DC4-7B46-AB9C-7CD0491390C2}" srcOrd="10" destOrd="0" presId="urn:microsoft.com/office/officeart/2005/8/layout/vProcess5"/>
    <dgm:cxn modelId="{8D1FCB6B-5F13-9B4B-BA0C-6B122FE0A679}" type="presParOf" srcId="{08C695C4-0F14-7B4E-9FFE-86CDACFAF520}" destId="{6716F546-7D24-E046-968A-CB39A624D87E}" srcOrd="11" destOrd="0" presId="urn:microsoft.com/office/officeart/2005/8/layout/vProcess5"/>
    <dgm:cxn modelId="{41FA9C9B-96A8-8748-BE8D-BBD6309AE90F}" type="presParOf" srcId="{08C695C4-0F14-7B4E-9FFE-86CDACFAF520}" destId="{EE815789-1312-9A4A-8D2A-9676F392E8CE}" srcOrd="12" destOrd="0" presId="urn:microsoft.com/office/officeart/2005/8/layout/vProcess5"/>
    <dgm:cxn modelId="{FB71FF58-45C6-6349-A78C-A8C262442417}" type="presParOf" srcId="{08C695C4-0F14-7B4E-9FFE-86CDACFAF520}" destId="{AAE93B69-436C-9E47-991D-064CFA7B3548}" srcOrd="13" destOrd="0" presId="urn:microsoft.com/office/officeart/2005/8/layout/vProcess5"/>
    <dgm:cxn modelId="{93E5F89E-D4F7-ED40-96D2-C32D4745AEBB}" type="presParOf" srcId="{08C695C4-0F14-7B4E-9FFE-86CDACFAF520}" destId="{B3C98E9A-4151-2849-AF74-39917EEF958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BBE16-12BE-064F-8304-2B57BF2C1ECA}">
      <dsp:nvSpPr>
        <dsp:cNvPr id="0" name=""/>
        <dsp:cNvSpPr/>
      </dsp:nvSpPr>
      <dsp:spPr>
        <a:xfrm>
          <a:off x="3283" y="3020"/>
          <a:ext cx="3201185"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Debt</a:t>
          </a:r>
          <a:endParaRPr lang="en-GB" sz="1400" kern="1200" dirty="0"/>
        </a:p>
      </dsp:txBody>
      <dsp:txXfrm>
        <a:off x="3283" y="3020"/>
        <a:ext cx="3201185" cy="403200"/>
      </dsp:txXfrm>
    </dsp:sp>
    <dsp:sp modelId="{5717E44F-E99A-DA4B-B18D-5D1FB6515E48}">
      <dsp:nvSpPr>
        <dsp:cNvPr id="0" name=""/>
        <dsp:cNvSpPr/>
      </dsp:nvSpPr>
      <dsp:spPr>
        <a:xfrm>
          <a:off x="3283" y="406220"/>
          <a:ext cx="3201185" cy="3467707"/>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None/>
          </a:pPr>
          <a:r>
            <a:rPr lang="en-US" sz="1400" b="1" kern="1200">
              <a:latin typeface="+mn-lt"/>
              <a:ea typeface="+mn-ea"/>
              <a:cs typeface="+mn-cs"/>
            </a:rPr>
            <a:t>Short Term Liquidity </a:t>
          </a:r>
          <a:endParaRPr lang="en-GB" sz="1400" kern="1200"/>
        </a:p>
        <a:p>
          <a:pPr marL="228600" lvl="2" indent="-114300" algn="l" defTabSz="622300">
            <a:lnSpc>
              <a:spcPct val="90000"/>
            </a:lnSpc>
            <a:spcBef>
              <a:spcPct val="0"/>
            </a:spcBef>
            <a:spcAft>
              <a:spcPct val="15000"/>
            </a:spcAft>
            <a:buChar char="•"/>
          </a:pPr>
          <a:r>
            <a:rPr lang="en-US" sz="1400" kern="1200">
              <a:latin typeface="+mn-lt"/>
              <a:ea typeface="+mn-ea"/>
              <a:cs typeface="+mn-cs"/>
            </a:rPr>
            <a:t>Special Drawing Rights</a:t>
          </a:r>
        </a:p>
        <a:p>
          <a:pPr marL="228600" lvl="2" indent="-114300" algn="l" defTabSz="622300">
            <a:lnSpc>
              <a:spcPct val="90000"/>
            </a:lnSpc>
            <a:spcBef>
              <a:spcPct val="0"/>
            </a:spcBef>
            <a:spcAft>
              <a:spcPct val="15000"/>
            </a:spcAft>
            <a:buChar char="•"/>
          </a:pPr>
          <a:r>
            <a:rPr lang="en-US" sz="1400" kern="1200">
              <a:latin typeface="+mn-lt"/>
              <a:ea typeface="+mn-ea"/>
              <a:cs typeface="+mn-cs"/>
            </a:rPr>
            <a:t>Debt Suspension Initiative</a:t>
          </a:r>
        </a:p>
        <a:p>
          <a:pPr marL="114300" lvl="1" indent="-114300" algn="l" defTabSz="622300">
            <a:lnSpc>
              <a:spcPct val="90000"/>
            </a:lnSpc>
            <a:spcBef>
              <a:spcPct val="0"/>
            </a:spcBef>
            <a:spcAft>
              <a:spcPct val="15000"/>
            </a:spcAft>
            <a:buChar char="•"/>
          </a:pPr>
          <a:endParaRPr lang="en-US" sz="1400" b="1" kern="1200">
            <a:latin typeface="+mn-lt"/>
            <a:ea typeface="+mn-ea"/>
            <a:cs typeface="+mn-cs"/>
          </a:endParaRPr>
        </a:p>
        <a:p>
          <a:pPr marL="114300" lvl="1" indent="-114300" algn="l" defTabSz="622300">
            <a:lnSpc>
              <a:spcPct val="10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None/>
          </a:pPr>
          <a:r>
            <a:rPr lang="en-US" sz="1400" b="1" kern="1200">
              <a:latin typeface="+mn-lt"/>
              <a:ea typeface="+mn-ea"/>
              <a:cs typeface="+mn-cs"/>
            </a:rPr>
            <a:t>Debt (Concessional and non-concessional)</a:t>
          </a:r>
        </a:p>
        <a:p>
          <a:pPr marL="228600" lvl="2" indent="-114300" algn="l" defTabSz="622300">
            <a:lnSpc>
              <a:spcPct val="90000"/>
            </a:lnSpc>
            <a:spcBef>
              <a:spcPct val="0"/>
            </a:spcBef>
            <a:spcAft>
              <a:spcPct val="15000"/>
            </a:spcAft>
            <a:buChar char="•"/>
          </a:pPr>
          <a:r>
            <a:rPr lang="en-US" sz="1400" kern="1200">
              <a:latin typeface="+mn-lt"/>
              <a:ea typeface="+mn-ea"/>
              <a:cs typeface="+mn-cs"/>
            </a:rPr>
            <a:t>Multilateral </a:t>
          </a:r>
        </a:p>
        <a:p>
          <a:pPr marL="228600" lvl="2" indent="-114300" algn="l" defTabSz="622300">
            <a:lnSpc>
              <a:spcPct val="90000"/>
            </a:lnSpc>
            <a:spcBef>
              <a:spcPct val="0"/>
            </a:spcBef>
            <a:spcAft>
              <a:spcPct val="15000"/>
            </a:spcAft>
            <a:buChar char="•"/>
          </a:pPr>
          <a:r>
            <a:rPr lang="en-US" sz="1400" kern="1200">
              <a:latin typeface="+mn-lt"/>
              <a:ea typeface="+mn-ea"/>
              <a:cs typeface="+mn-cs"/>
            </a:rPr>
            <a:t>Bilateral </a:t>
          </a:r>
        </a:p>
        <a:p>
          <a:pPr marL="228600" lvl="2" indent="-114300" algn="l" defTabSz="622300">
            <a:lnSpc>
              <a:spcPct val="90000"/>
            </a:lnSpc>
            <a:spcBef>
              <a:spcPct val="0"/>
            </a:spcBef>
            <a:spcAft>
              <a:spcPct val="15000"/>
            </a:spcAft>
            <a:buChar char="•"/>
          </a:pPr>
          <a:r>
            <a:rPr lang="en-US" sz="1400" kern="1200">
              <a:latin typeface="+mn-lt"/>
              <a:ea typeface="+mn-ea"/>
              <a:cs typeface="+mn-cs"/>
            </a:rPr>
            <a:t>Bondholders – domestic &amp; international</a:t>
          </a:r>
        </a:p>
        <a:p>
          <a:pPr marL="228600" lvl="2" indent="-114300" algn="l" defTabSz="622300">
            <a:lnSpc>
              <a:spcPct val="90000"/>
            </a:lnSpc>
            <a:spcBef>
              <a:spcPct val="0"/>
            </a:spcBef>
            <a:spcAft>
              <a:spcPct val="15000"/>
            </a:spcAft>
            <a:buChar char="•"/>
          </a:pPr>
          <a:r>
            <a:rPr lang="en-US" sz="1400" kern="1200">
              <a:latin typeface="+mn-lt"/>
              <a:ea typeface="+mn-ea"/>
              <a:cs typeface="+mn-cs"/>
            </a:rPr>
            <a:t>Other </a:t>
          </a:r>
        </a:p>
        <a:p>
          <a:pPr marL="228600" lvl="2" indent="-114300" algn="l" defTabSz="622300">
            <a:lnSpc>
              <a:spcPct val="90000"/>
            </a:lnSpc>
            <a:spcBef>
              <a:spcPct val="0"/>
            </a:spcBef>
            <a:spcAft>
              <a:spcPct val="15000"/>
            </a:spcAft>
            <a:buChar char="•"/>
          </a:pPr>
          <a:r>
            <a:rPr lang="en-US" sz="1400" kern="1200">
              <a:latin typeface="+mn-lt"/>
              <a:ea typeface="+mn-ea"/>
              <a:cs typeface="+mn-cs"/>
            </a:rPr>
            <a:t>Short-term – internal &amp; external </a:t>
          </a:r>
        </a:p>
      </dsp:txBody>
      <dsp:txXfrm>
        <a:off x="3283" y="406220"/>
        <a:ext cx="3201185" cy="3467707"/>
      </dsp:txXfrm>
    </dsp:sp>
    <dsp:sp modelId="{15D3189D-E250-E748-BA1A-CA44E5B1C003}">
      <dsp:nvSpPr>
        <dsp:cNvPr id="0" name=""/>
        <dsp:cNvSpPr/>
      </dsp:nvSpPr>
      <dsp:spPr>
        <a:xfrm>
          <a:off x="3652635" y="3020"/>
          <a:ext cx="3201185"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Grants &amp; Investments </a:t>
          </a:r>
          <a:endParaRPr lang="en-GB" sz="1400" kern="1200" dirty="0"/>
        </a:p>
      </dsp:txBody>
      <dsp:txXfrm>
        <a:off x="3652635" y="3020"/>
        <a:ext cx="3201185" cy="403200"/>
      </dsp:txXfrm>
    </dsp:sp>
    <dsp:sp modelId="{99FD3114-85B2-B54F-8C3E-CE17612A83FD}">
      <dsp:nvSpPr>
        <dsp:cNvPr id="0" name=""/>
        <dsp:cNvSpPr/>
      </dsp:nvSpPr>
      <dsp:spPr>
        <a:xfrm>
          <a:off x="3652635" y="406220"/>
          <a:ext cx="3201185" cy="3467707"/>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Tx/>
            <a:buNone/>
          </a:pPr>
          <a:r>
            <a:rPr lang="en-GB" sz="1400" b="1" kern="1200"/>
            <a:t>Grant Finance </a:t>
          </a:r>
          <a:endParaRPr lang="en-GB" sz="1400" b="1"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kern="1200">
              <a:latin typeface="+mn-lt"/>
              <a:ea typeface="+mn-ea"/>
              <a:cs typeface="+mn-cs"/>
            </a:rPr>
            <a:t>Bilateral</a:t>
          </a:r>
          <a:endParaRPr lang="en-GB" sz="1400" kern="1200"/>
        </a:p>
        <a:p>
          <a:pPr marL="114300" lvl="1" indent="-114300" algn="l" defTabSz="622300">
            <a:lnSpc>
              <a:spcPct val="90000"/>
            </a:lnSpc>
            <a:spcBef>
              <a:spcPct val="0"/>
            </a:spcBef>
            <a:spcAft>
              <a:spcPct val="15000"/>
            </a:spcAft>
            <a:buFont typeface="Arial" panose="020B0604020202020204" pitchFamily="34" charset="0"/>
            <a:buChar char="•"/>
          </a:pPr>
          <a:r>
            <a:rPr lang="en-US" sz="1400" kern="1200">
              <a:latin typeface="+mn-lt"/>
              <a:ea typeface="+mn-ea"/>
              <a:cs typeface="+mn-cs"/>
            </a:rPr>
            <a:t>Foundations</a:t>
          </a:r>
          <a:endParaRPr lang="en-GB" sz="1400" kern="1200"/>
        </a:p>
        <a:p>
          <a:pPr marL="114300" lvl="1" indent="-114300" algn="l" defTabSz="622300">
            <a:lnSpc>
              <a:spcPct val="90000"/>
            </a:lnSpc>
            <a:spcBef>
              <a:spcPct val="0"/>
            </a:spcBef>
            <a:spcAft>
              <a:spcPct val="15000"/>
            </a:spcAft>
            <a:buFont typeface="Arial" panose="020B0604020202020204" pitchFamily="34" charset="0"/>
            <a:buChar char="•"/>
          </a:pPr>
          <a:r>
            <a:rPr lang="en-US" sz="1400" kern="1200">
              <a:latin typeface="+mn-lt"/>
              <a:ea typeface="+mn-ea"/>
              <a:cs typeface="+mn-cs"/>
            </a:rPr>
            <a:t>Business </a:t>
          </a:r>
          <a:endParaRPr lang="en-GB" sz="1400" kern="1200"/>
        </a:p>
        <a:p>
          <a:pPr marL="114300" lvl="1" indent="-114300" algn="l" defTabSz="622300">
            <a:lnSpc>
              <a:spcPct val="90000"/>
            </a:lnSpc>
            <a:spcBef>
              <a:spcPct val="0"/>
            </a:spcBef>
            <a:spcAft>
              <a:spcPct val="15000"/>
            </a:spcAft>
            <a:buChar char="•"/>
          </a:pPr>
          <a:endParaRPr lang="en-US" sz="1400" b="1" kern="1200">
            <a:latin typeface="+mn-lt"/>
            <a:ea typeface="+mn-ea"/>
            <a:cs typeface="+mn-cs"/>
          </a:endParaRPr>
        </a:p>
        <a:p>
          <a:pPr marL="114300" lvl="1" indent="-114300" algn="l" defTabSz="622300">
            <a:lnSpc>
              <a:spcPct val="90000"/>
            </a:lnSpc>
            <a:spcBef>
              <a:spcPct val="0"/>
            </a:spcBef>
            <a:spcAft>
              <a:spcPct val="15000"/>
            </a:spcAft>
            <a:buNone/>
          </a:pPr>
          <a:r>
            <a:rPr lang="en-US" sz="1400" b="1" kern="1200">
              <a:latin typeface="+mn-lt"/>
              <a:ea typeface="+mn-ea"/>
              <a:cs typeface="+mn-cs"/>
            </a:rPr>
            <a:t>Foreign Direct Investment</a:t>
          </a:r>
          <a:endParaRPr lang="en-US" sz="1400" kern="1200">
            <a:latin typeface="+mn-lt"/>
            <a:ea typeface="+mn-ea"/>
            <a:cs typeface="+mn-cs"/>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latin typeface="+mn-lt"/>
              <a:ea typeface="+mn-ea"/>
              <a:cs typeface="+mn-cs"/>
            </a:rPr>
            <a:t>Development Finance Institutions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latin typeface="+mn-lt"/>
              <a:ea typeface="+mn-ea"/>
              <a:cs typeface="+mn-cs"/>
            </a:rPr>
            <a:t>Corporate Investors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latin typeface="+mn-lt"/>
              <a:ea typeface="+mn-ea"/>
              <a:cs typeface="+mn-cs"/>
            </a:rPr>
            <a:t>Private Investors </a:t>
          </a:r>
        </a:p>
        <a:p>
          <a:pPr marL="114300" lvl="1" indent="-114300" algn="l" defTabSz="622300">
            <a:lnSpc>
              <a:spcPct val="90000"/>
            </a:lnSpc>
            <a:spcBef>
              <a:spcPct val="0"/>
            </a:spcBef>
            <a:spcAft>
              <a:spcPct val="15000"/>
            </a:spcAft>
            <a:buChar char="•"/>
          </a:pPr>
          <a:endParaRPr lang="en-US" sz="1400" b="1" kern="1200">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ct val="15000"/>
            </a:spcAft>
            <a:buNone/>
          </a:pPr>
          <a:r>
            <a:rPr lang="en-US" sz="1400" b="1" kern="1200">
              <a:latin typeface="Calibri" panose="020F0502020204030204" pitchFamily="34" charset="0"/>
              <a:cs typeface="Calibri" panose="020F0502020204030204" pitchFamily="34" charset="0"/>
            </a:rPr>
            <a:t>Climate Finance</a:t>
          </a:r>
          <a:endParaRPr lang="en-US" sz="1400" b="1"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a:latin typeface="Calibri" panose="020F0502020204030204" pitchFamily="34" charset="0"/>
              <a:ea typeface="+mn-ea"/>
              <a:cs typeface="Calibri" panose="020F0502020204030204" pitchFamily="34" charset="0"/>
            </a:rPr>
            <a:t>Grants</a:t>
          </a:r>
          <a:endParaRPr lang="en-US" sz="1400" b="1" kern="120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a:latin typeface="Calibri" panose="020F0502020204030204" pitchFamily="34" charset="0"/>
              <a:ea typeface="+mn-ea"/>
              <a:cs typeface="Calibri" panose="020F0502020204030204" pitchFamily="34" charset="0"/>
            </a:rPr>
            <a:t>Equity</a:t>
          </a:r>
          <a:endParaRPr lang="en-US" sz="1400" b="1" kern="120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a:latin typeface="Calibri" panose="020F0502020204030204" pitchFamily="34" charset="0"/>
              <a:ea typeface="+mn-ea"/>
              <a:cs typeface="Calibri" panose="020F0502020204030204" pitchFamily="34" charset="0"/>
            </a:rPr>
            <a:t>Investments </a:t>
          </a:r>
          <a:endParaRPr lang="en-US" sz="1400" b="1" kern="1200">
            <a:latin typeface="Calibri" panose="020F0502020204030204" pitchFamily="34" charset="0"/>
            <a:cs typeface="Calibri" panose="020F0502020204030204" pitchFamily="34" charset="0"/>
          </a:endParaRPr>
        </a:p>
      </dsp:txBody>
      <dsp:txXfrm>
        <a:off x="3652635" y="406220"/>
        <a:ext cx="3201185" cy="3467707"/>
      </dsp:txXfrm>
    </dsp:sp>
    <dsp:sp modelId="{49F8EB7A-03EA-BE4C-8E5C-6A27D65BA464}">
      <dsp:nvSpPr>
        <dsp:cNvPr id="0" name=""/>
        <dsp:cNvSpPr/>
      </dsp:nvSpPr>
      <dsp:spPr>
        <a:xfrm>
          <a:off x="7301986" y="3020"/>
          <a:ext cx="3201185"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Domestic Revenue </a:t>
          </a:r>
          <a:endParaRPr lang="en-GB" sz="1400" kern="1200" dirty="0"/>
        </a:p>
      </dsp:txBody>
      <dsp:txXfrm>
        <a:off x="7301986" y="3020"/>
        <a:ext cx="3201185" cy="403200"/>
      </dsp:txXfrm>
    </dsp:sp>
    <dsp:sp modelId="{FB0A38AB-C5BD-5E47-89AD-3AF99273FF67}">
      <dsp:nvSpPr>
        <dsp:cNvPr id="0" name=""/>
        <dsp:cNvSpPr/>
      </dsp:nvSpPr>
      <dsp:spPr>
        <a:xfrm>
          <a:off x="7301986" y="406220"/>
          <a:ext cx="3201185" cy="3467707"/>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ct val="15000"/>
            </a:spcAft>
            <a:buChar char="•"/>
          </a:pPr>
          <a:r>
            <a:rPr lang="en-US" sz="1400" b="1" kern="1200" dirty="0"/>
            <a:t>Global Taxation Laws </a:t>
          </a:r>
          <a:endParaRPr lang="en-GB" sz="1400" kern="1200" dirty="0"/>
        </a:p>
        <a:p>
          <a:pPr marL="114300" lvl="1" indent="-114300" algn="l" defTabSz="622300">
            <a:lnSpc>
              <a:spcPct val="90000"/>
            </a:lnSpc>
            <a:spcBef>
              <a:spcPct val="0"/>
            </a:spcBef>
            <a:spcAft>
              <a:spcPct val="15000"/>
            </a:spcAft>
            <a:buChar char="•"/>
          </a:pPr>
          <a:endParaRPr lang="en-US" sz="1400" b="1" kern="1200">
            <a:latin typeface="Calibri" panose="020F0502020204030204" pitchFamily="34" charset="0"/>
            <a:ea typeface="+mn-ea"/>
            <a:cs typeface="Calibri" panose="020F0502020204030204" pitchFamily="34" charset="0"/>
          </a:endParaRPr>
        </a:p>
        <a:p>
          <a:pPr marL="114300" lvl="1" indent="-114300" algn="l" defTabSz="622300">
            <a:lnSpc>
              <a:spcPct val="100000"/>
            </a:lnSpc>
            <a:spcBef>
              <a:spcPct val="0"/>
            </a:spcBef>
            <a:spcAft>
              <a:spcPct val="15000"/>
            </a:spcAft>
            <a:buChar char="•"/>
          </a:pPr>
          <a:endParaRPr lang="en-US" sz="1400" b="1"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endParaRPr lang="en-US" sz="1400" b="1" kern="1200">
            <a:latin typeface="Calibri" panose="020F0502020204030204" pitchFamily="34" charset="0"/>
            <a:ea typeface="+mn-ea"/>
            <a:cs typeface="Calibri" panose="020F0502020204030204" pitchFamily="34" charset="0"/>
          </a:endParaRPr>
        </a:p>
        <a:p>
          <a:pPr marL="114300" lvl="1" indent="-114300" algn="l" defTabSz="622300">
            <a:lnSpc>
              <a:spcPct val="100000"/>
            </a:lnSpc>
            <a:spcBef>
              <a:spcPct val="0"/>
            </a:spcBef>
            <a:spcAft>
              <a:spcPct val="15000"/>
            </a:spcAft>
            <a:buChar char="•"/>
          </a:pPr>
          <a:r>
            <a:rPr lang="en-US" sz="1400" b="1" kern="1200">
              <a:latin typeface="Calibri" panose="020F0502020204030204" pitchFamily="34" charset="0"/>
              <a:cs typeface="Calibri" panose="020F0502020204030204" pitchFamily="34" charset="0"/>
            </a:rPr>
            <a:t>Capital Flight </a:t>
          </a:r>
          <a:endParaRPr lang="en-US" sz="1400" b="1"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endParaRPr lang="en-US" sz="1400" b="1" kern="1200">
            <a:latin typeface="Calibri" panose="020F0502020204030204" pitchFamily="34" charset="0"/>
            <a:ea typeface="+mn-ea"/>
            <a:cs typeface="Calibri" panose="020F0502020204030204" pitchFamily="34" charset="0"/>
          </a:endParaRPr>
        </a:p>
        <a:p>
          <a:pPr marL="114300" lvl="1" indent="-114300" algn="l" defTabSz="622300">
            <a:lnSpc>
              <a:spcPct val="100000"/>
            </a:lnSpc>
            <a:spcBef>
              <a:spcPct val="0"/>
            </a:spcBef>
            <a:spcAft>
              <a:spcPct val="15000"/>
            </a:spcAft>
            <a:buChar char="•"/>
          </a:pPr>
          <a:endParaRPr lang="en-US" sz="1400" b="1"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endParaRPr lang="en-US" sz="1400" b="1" kern="1200">
            <a:latin typeface="Calibri" panose="020F0502020204030204" pitchFamily="34" charset="0"/>
            <a:ea typeface="+mn-ea"/>
            <a:cs typeface="Calibri" panose="020F0502020204030204" pitchFamily="34" charset="0"/>
          </a:endParaRPr>
        </a:p>
        <a:p>
          <a:pPr marL="114300" lvl="1" indent="-114300" algn="l" defTabSz="622300">
            <a:lnSpc>
              <a:spcPct val="90000"/>
            </a:lnSpc>
            <a:spcBef>
              <a:spcPct val="0"/>
            </a:spcBef>
            <a:spcAft>
              <a:spcPct val="15000"/>
            </a:spcAft>
            <a:buChar char="•"/>
          </a:pPr>
          <a:r>
            <a:rPr lang="en-US" sz="1400" b="1" kern="1200">
              <a:latin typeface="Calibri" panose="020F0502020204030204" pitchFamily="34" charset="0"/>
              <a:ea typeface="+mn-ea"/>
              <a:cs typeface="Calibri" panose="020F0502020204030204" pitchFamily="34" charset="0"/>
            </a:rPr>
            <a:t>Global financial conditions</a:t>
          </a:r>
          <a:r>
            <a:rPr lang="en-US" sz="1400" kern="1200">
              <a:latin typeface="Calibri" panose="020F0502020204030204" pitchFamily="34" charset="0"/>
              <a:ea typeface="+mn-ea"/>
              <a:cs typeface="Calibri" panose="020F0502020204030204" pitchFamily="34" charset="0"/>
            </a:rPr>
            <a:t>, led by the US Federal Reserve </a:t>
          </a:r>
        </a:p>
        <a:p>
          <a:pPr marL="114300" lvl="1" indent="-114300" algn="l" defTabSz="622300">
            <a:lnSpc>
              <a:spcPct val="90000"/>
            </a:lnSpc>
            <a:spcBef>
              <a:spcPct val="0"/>
            </a:spcBef>
            <a:spcAft>
              <a:spcPct val="15000"/>
            </a:spcAft>
            <a:buChar char="•"/>
          </a:pPr>
          <a:endParaRPr lang="en-US" sz="1400" b="1" kern="1200">
            <a:latin typeface="Calibri" panose="020F0502020204030204" pitchFamily="34" charset="0"/>
            <a:ea typeface="+mn-ea"/>
            <a:cs typeface="Calibri" panose="020F0502020204030204" pitchFamily="34" charset="0"/>
          </a:endParaRPr>
        </a:p>
        <a:p>
          <a:pPr marL="114300" lvl="1" indent="-114300" algn="l" defTabSz="622300">
            <a:lnSpc>
              <a:spcPct val="100000"/>
            </a:lnSpc>
            <a:spcBef>
              <a:spcPct val="0"/>
            </a:spcBef>
            <a:spcAft>
              <a:spcPct val="15000"/>
            </a:spcAft>
            <a:buChar char="•"/>
          </a:pPr>
          <a:endParaRPr lang="en-US" sz="1400" b="1"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endParaRPr lang="en-US" sz="1400" b="1" kern="1200">
            <a:latin typeface="Calibri" panose="020F0502020204030204" pitchFamily="34" charset="0"/>
            <a:ea typeface="+mn-ea"/>
            <a:cs typeface="Calibri" panose="020F0502020204030204" pitchFamily="34" charset="0"/>
          </a:endParaRPr>
        </a:p>
        <a:p>
          <a:pPr marL="114300" lvl="1" indent="-114300" algn="l" defTabSz="622300">
            <a:lnSpc>
              <a:spcPct val="100000"/>
            </a:lnSpc>
            <a:spcBef>
              <a:spcPct val="0"/>
            </a:spcBef>
            <a:spcAft>
              <a:spcPct val="15000"/>
            </a:spcAft>
            <a:buChar char="•"/>
          </a:pPr>
          <a:r>
            <a:rPr lang="en-US" sz="1400" b="1" kern="1200" dirty="0">
              <a:latin typeface="Calibri" panose="020F0502020204030204" pitchFamily="34" charset="0"/>
              <a:cs typeface="Calibri" panose="020F0502020204030204" pitchFamily="34" charset="0"/>
            </a:rPr>
            <a:t>Inequality &amp; Race</a:t>
          </a:r>
        </a:p>
      </dsp:txBody>
      <dsp:txXfrm>
        <a:off x="7301986" y="406220"/>
        <a:ext cx="3201185" cy="3467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FE60E-D080-4B41-B7ED-47457F46815E}">
      <dsp:nvSpPr>
        <dsp:cNvPr id="0" name=""/>
        <dsp:cNvSpPr/>
      </dsp:nvSpPr>
      <dsp:spPr>
        <a:xfrm>
          <a:off x="0" y="0"/>
          <a:ext cx="5241646" cy="9974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Increase the amount of low-interest money available to countries, and make sure it stays available over the long term. </a:t>
          </a:r>
          <a:endParaRPr lang="en-US" sz="1700" kern="1200"/>
        </a:p>
      </dsp:txBody>
      <dsp:txXfrm>
        <a:off x="29214" y="29214"/>
        <a:ext cx="4048644" cy="938999"/>
      </dsp:txXfrm>
    </dsp:sp>
    <dsp:sp modelId="{F857D766-514D-9940-A947-615C6E2B06FF}">
      <dsp:nvSpPr>
        <dsp:cNvPr id="0" name=""/>
        <dsp:cNvSpPr/>
      </dsp:nvSpPr>
      <dsp:spPr>
        <a:xfrm>
          <a:off x="391421" y="1135959"/>
          <a:ext cx="5241646" cy="9974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Re-channel IMF Special Drawing Rights (SDRs) to the African Development Bank. </a:t>
          </a:r>
          <a:endParaRPr lang="en-US" sz="1700" kern="1200"/>
        </a:p>
      </dsp:txBody>
      <dsp:txXfrm>
        <a:off x="420635" y="1165173"/>
        <a:ext cx="4143468" cy="938999"/>
      </dsp:txXfrm>
    </dsp:sp>
    <dsp:sp modelId="{C65959A9-04E1-CE4E-82B9-5A12C0947AC3}">
      <dsp:nvSpPr>
        <dsp:cNvPr id="0" name=""/>
        <dsp:cNvSpPr/>
      </dsp:nvSpPr>
      <dsp:spPr>
        <a:xfrm>
          <a:off x="782843" y="2271918"/>
          <a:ext cx="5241646" cy="9974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Sustain the IMF’s Poverty Reduction and Growth Trust with additional financing</a:t>
          </a:r>
          <a:r>
            <a:rPr lang="en-GB" sz="1700" kern="1200"/>
            <a:t>. </a:t>
          </a:r>
          <a:r>
            <a:rPr lang="en-GB" sz="1700" b="1" kern="1200"/>
            <a:t> </a:t>
          </a:r>
          <a:endParaRPr lang="en-US" sz="1700" kern="1200"/>
        </a:p>
      </dsp:txBody>
      <dsp:txXfrm>
        <a:off x="812057" y="2301132"/>
        <a:ext cx="4143468" cy="938999"/>
      </dsp:txXfrm>
    </dsp:sp>
    <dsp:sp modelId="{337FE5B3-D4FD-264C-9B1B-FBC4AB8F23A8}">
      <dsp:nvSpPr>
        <dsp:cNvPr id="0" name=""/>
        <dsp:cNvSpPr/>
      </dsp:nvSpPr>
      <dsp:spPr>
        <a:xfrm>
          <a:off x="1174264" y="3407877"/>
          <a:ext cx="5241646" cy="9974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Overhaul the Common Framework and find a real solution to the debt crisis</a:t>
          </a:r>
          <a:r>
            <a:rPr lang="en-GB" sz="1700" kern="1200"/>
            <a:t>. </a:t>
          </a:r>
          <a:endParaRPr lang="en-US" sz="1700" kern="1200"/>
        </a:p>
      </dsp:txBody>
      <dsp:txXfrm>
        <a:off x="1203478" y="3437091"/>
        <a:ext cx="4143468" cy="938999"/>
      </dsp:txXfrm>
    </dsp:sp>
    <dsp:sp modelId="{78718685-A6BB-F84A-AE6B-A7782D48FD65}">
      <dsp:nvSpPr>
        <dsp:cNvPr id="0" name=""/>
        <dsp:cNvSpPr/>
      </dsp:nvSpPr>
      <dsp:spPr>
        <a:xfrm>
          <a:off x="1565686" y="4543836"/>
          <a:ext cx="5241646" cy="9974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Confirm the African Union as a full member of the G20. </a:t>
          </a:r>
          <a:endParaRPr lang="en-US" sz="1700" kern="1200"/>
        </a:p>
      </dsp:txBody>
      <dsp:txXfrm>
        <a:off x="1594900" y="4573050"/>
        <a:ext cx="4143468" cy="938999"/>
      </dsp:txXfrm>
    </dsp:sp>
    <dsp:sp modelId="{6070E2CD-6790-1C4C-AB7A-1E14D2346E94}">
      <dsp:nvSpPr>
        <dsp:cNvPr id="0" name=""/>
        <dsp:cNvSpPr/>
      </dsp:nvSpPr>
      <dsp:spPr>
        <a:xfrm>
          <a:off x="4593318" y="728676"/>
          <a:ext cx="648327" cy="648327"/>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739192" y="728676"/>
        <a:ext cx="356579" cy="487866"/>
      </dsp:txXfrm>
    </dsp:sp>
    <dsp:sp modelId="{750FABE3-0BCA-F14A-8739-0C8A933E8A8E}">
      <dsp:nvSpPr>
        <dsp:cNvPr id="0" name=""/>
        <dsp:cNvSpPr/>
      </dsp:nvSpPr>
      <dsp:spPr>
        <a:xfrm>
          <a:off x="4984740" y="1864635"/>
          <a:ext cx="648327" cy="648327"/>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130614" y="1864635"/>
        <a:ext cx="356579" cy="487866"/>
      </dsp:txXfrm>
    </dsp:sp>
    <dsp:sp modelId="{BBF537C2-7DA2-8947-B4C4-14D783903DC0}">
      <dsp:nvSpPr>
        <dsp:cNvPr id="0" name=""/>
        <dsp:cNvSpPr/>
      </dsp:nvSpPr>
      <dsp:spPr>
        <a:xfrm>
          <a:off x="5376161" y="2983970"/>
          <a:ext cx="648327" cy="648327"/>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522035" y="2983970"/>
        <a:ext cx="356579" cy="487866"/>
      </dsp:txXfrm>
    </dsp:sp>
    <dsp:sp modelId="{D68A1582-D1B4-6446-ADFE-8D585D2D2556}">
      <dsp:nvSpPr>
        <dsp:cNvPr id="0" name=""/>
        <dsp:cNvSpPr/>
      </dsp:nvSpPr>
      <dsp:spPr>
        <a:xfrm>
          <a:off x="5767583" y="4131012"/>
          <a:ext cx="648327" cy="648327"/>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913457" y="4131012"/>
        <a:ext cx="356579" cy="48786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C5157-1057-5E4A-AEFB-90C9D8E25250}" type="datetimeFigureOut">
              <a:rPr lang="en-US" smtClean="0"/>
              <a:t>5/3/23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3453B-F87F-2B48-960A-E4DEB2B7C18B}" type="slidenum">
              <a:rPr lang="en-US" smtClean="0"/>
              <a:t>‹#›</a:t>
            </a:fld>
            <a:endParaRPr lang="en-US"/>
          </a:p>
        </p:txBody>
      </p:sp>
    </p:spTree>
    <p:extLst>
      <p:ext uri="{BB962C8B-B14F-4D97-AF65-F5344CB8AC3E}">
        <p14:creationId xmlns:p14="http://schemas.microsoft.com/office/powerpoint/2010/main" val="312275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0FFF-C9DC-A1B2-778C-A0652F9D9B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H"/>
          </a:p>
        </p:txBody>
      </p:sp>
      <p:sp>
        <p:nvSpPr>
          <p:cNvPr id="3" name="Subtitle 2">
            <a:extLst>
              <a:ext uri="{FF2B5EF4-FFF2-40B4-BE49-F238E27FC236}">
                <a16:creationId xmlns:a16="http://schemas.microsoft.com/office/drawing/2014/main" id="{25EFEFCC-42EE-FED8-823F-8C9DD6E642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H"/>
          </a:p>
        </p:txBody>
      </p:sp>
      <p:sp>
        <p:nvSpPr>
          <p:cNvPr id="4" name="Date Placeholder 3">
            <a:extLst>
              <a:ext uri="{FF2B5EF4-FFF2-40B4-BE49-F238E27FC236}">
                <a16:creationId xmlns:a16="http://schemas.microsoft.com/office/drawing/2014/main" id="{4C00EC93-E92B-FBA3-DB5F-5C35C2965F9D}"/>
              </a:ext>
            </a:extLst>
          </p:cNvPr>
          <p:cNvSpPr>
            <a:spLocks noGrp="1"/>
          </p:cNvSpPr>
          <p:nvPr>
            <p:ph type="dt" sz="half" idx="10"/>
          </p:nvPr>
        </p:nvSpPr>
        <p:spPr/>
        <p:txBody>
          <a:bodyPr/>
          <a:lstStyle/>
          <a:p>
            <a:fld id="{70D43654-2C45-F14B-8881-CE1067064CCD}" type="datetimeFigureOut">
              <a:rPr lang="en-GH" smtClean="0"/>
              <a:t>5/3/23</a:t>
            </a:fld>
            <a:endParaRPr lang="en-GH"/>
          </a:p>
        </p:txBody>
      </p:sp>
      <p:sp>
        <p:nvSpPr>
          <p:cNvPr id="5" name="Footer Placeholder 4">
            <a:extLst>
              <a:ext uri="{FF2B5EF4-FFF2-40B4-BE49-F238E27FC236}">
                <a16:creationId xmlns:a16="http://schemas.microsoft.com/office/drawing/2014/main" id="{DF829D2B-E855-89BE-29D6-9DDFD9C430CC}"/>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E44E2D4E-2350-D1EA-F632-304806467EDD}"/>
              </a:ext>
            </a:extLst>
          </p:cNvPr>
          <p:cNvSpPr>
            <a:spLocks noGrp="1"/>
          </p:cNvSpPr>
          <p:nvPr>
            <p:ph type="sldNum" sz="quarter" idx="12"/>
          </p:nvPr>
        </p:nvSpPr>
        <p:spPr/>
        <p:txBody>
          <a:bodyPr/>
          <a:lstStyle/>
          <a:p>
            <a:fld id="{81B9D8B6-2798-444D-B778-DD5998302455}" type="slidenum">
              <a:rPr lang="en-GH" smtClean="0"/>
              <a:t>‹#›</a:t>
            </a:fld>
            <a:endParaRPr lang="en-GH"/>
          </a:p>
        </p:txBody>
      </p:sp>
    </p:spTree>
    <p:extLst>
      <p:ext uri="{BB962C8B-B14F-4D97-AF65-F5344CB8AC3E}">
        <p14:creationId xmlns:p14="http://schemas.microsoft.com/office/powerpoint/2010/main" val="322652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E564-A117-77F7-23BE-9F58569A797A}"/>
              </a:ext>
            </a:extLst>
          </p:cNvPr>
          <p:cNvSpPr>
            <a:spLocks noGrp="1"/>
          </p:cNvSpPr>
          <p:nvPr>
            <p:ph type="title"/>
          </p:nvPr>
        </p:nvSpPr>
        <p:spPr/>
        <p:txBody>
          <a:bodyPr/>
          <a:lstStyle/>
          <a:p>
            <a:r>
              <a:rPr lang="en-GB"/>
              <a:t>Click to edit Master title style</a:t>
            </a:r>
            <a:endParaRPr lang="en-GH"/>
          </a:p>
        </p:txBody>
      </p:sp>
      <p:sp>
        <p:nvSpPr>
          <p:cNvPr id="3" name="Vertical Text Placeholder 2">
            <a:extLst>
              <a:ext uri="{FF2B5EF4-FFF2-40B4-BE49-F238E27FC236}">
                <a16:creationId xmlns:a16="http://schemas.microsoft.com/office/drawing/2014/main" id="{7A10F1B0-7E2E-CA43-1310-210FC84A44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9E3F89E3-C195-22D9-6520-EACC90039D08}"/>
              </a:ext>
            </a:extLst>
          </p:cNvPr>
          <p:cNvSpPr>
            <a:spLocks noGrp="1"/>
          </p:cNvSpPr>
          <p:nvPr>
            <p:ph type="dt" sz="half" idx="10"/>
          </p:nvPr>
        </p:nvSpPr>
        <p:spPr/>
        <p:txBody>
          <a:bodyPr/>
          <a:lstStyle/>
          <a:p>
            <a:fld id="{70D43654-2C45-F14B-8881-CE1067064CCD}" type="datetimeFigureOut">
              <a:rPr lang="en-GH" smtClean="0"/>
              <a:t>5/3/23</a:t>
            </a:fld>
            <a:endParaRPr lang="en-GH"/>
          </a:p>
        </p:txBody>
      </p:sp>
      <p:sp>
        <p:nvSpPr>
          <p:cNvPr id="5" name="Footer Placeholder 4">
            <a:extLst>
              <a:ext uri="{FF2B5EF4-FFF2-40B4-BE49-F238E27FC236}">
                <a16:creationId xmlns:a16="http://schemas.microsoft.com/office/drawing/2014/main" id="{B7F8B970-B362-BC9F-EA35-D8DE8E4C99EF}"/>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B379A2C3-49A0-F97F-9AEE-F10C70E1EB08}"/>
              </a:ext>
            </a:extLst>
          </p:cNvPr>
          <p:cNvSpPr>
            <a:spLocks noGrp="1"/>
          </p:cNvSpPr>
          <p:nvPr>
            <p:ph type="sldNum" sz="quarter" idx="12"/>
          </p:nvPr>
        </p:nvSpPr>
        <p:spPr/>
        <p:txBody>
          <a:bodyPr/>
          <a:lstStyle/>
          <a:p>
            <a:fld id="{81B9D8B6-2798-444D-B778-DD5998302455}" type="slidenum">
              <a:rPr lang="en-GH" smtClean="0"/>
              <a:t>‹#›</a:t>
            </a:fld>
            <a:endParaRPr lang="en-GH"/>
          </a:p>
        </p:txBody>
      </p:sp>
    </p:spTree>
    <p:extLst>
      <p:ext uri="{BB962C8B-B14F-4D97-AF65-F5344CB8AC3E}">
        <p14:creationId xmlns:p14="http://schemas.microsoft.com/office/powerpoint/2010/main" val="370265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4A91A-00E7-84C6-0DF0-0719A28ABA6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H"/>
          </a:p>
        </p:txBody>
      </p:sp>
      <p:sp>
        <p:nvSpPr>
          <p:cNvPr id="3" name="Vertical Text Placeholder 2">
            <a:extLst>
              <a:ext uri="{FF2B5EF4-FFF2-40B4-BE49-F238E27FC236}">
                <a16:creationId xmlns:a16="http://schemas.microsoft.com/office/drawing/2014/main" id="{5D9B9B52-DCB3-2930-FC5C-FF20E400047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49641576-C319-A053-A113-11D63BB9E627}"/>
              </a:ext>
            </a:extLst>
          </p:cNvPr>
          <p:cNvSpPr>
            <a:spLocks noGrp="1"/>
          </p:cNvSpPr>
          <p:nvPr>
            <p:ph type="dt" sz="half" idx="10"/>
          </p:nvPr>
        </p:nvSpPr>
        <p:spPr/>
        <p:txBody>
          <a:bodyPr/>
          <a:lstStyle/>
          <a:p>
            <a:fld id="{70D43654-2C45-F14B-8881-CE1067064CCD}" type="datetimeFigureOut">
              <a:rPr lang="en-GH" smtClean="0"/>
              <a:t>5/3/23</a:t>
            </a:fld>
            <a:endParaRPr lang="en-GH"/>
          </a:p>
        </p:txBody>
      </p:sp>
      <p:sp>
        <p:nvSpPr>
          <p:cNvPr id="5" name="Footer Placeholder 4">
            <a:extLst>
              <a:ext uri="{FF2B5EF4-FFF2-40B4-BE49-F238E27FC236}">
                <a16:creationId xmlns:a16="http://schemas.microsoft.com/office/drawing/2014/main" id="{DD2182F6-A23E-844B-5DBD-3AAA268EBED2}"/>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84547E48-013D-A7A6-45B0-171B8A15B7B7}"/>
              </a:ext>
            </a:extLst>
          </p:cNvPr>
          <p:cNvSpPr>
            <a:spLocks noGrp="1"/>
          </p:cNvSpPr>
          <p:nvPr>
            <p:ph type="sldNum" sz="quarter" idx="12"/>
          </p:nvPr>
        </p:nvSpPr>
        <p:spPr/>
        <p:txBody>
          <a:bodyPr/>
          <a:lstStyle/>
          <a:p>
            <a:fld id="{81B9D8B6-2798-444D-B778-DD5998302455}" type="slidenum">
              <a:rPr lang="en-GH" smtClean="0"/>
              <a:t>‹#›</a:t>
            </a:fld>
            <a:endParaRPr lang="en-GH"/>
          </a:p>
        </p:txBody>
      </p:sp>
    </p:spTree>
    <p:extLst>
      <p:ext uri="{BB962C8B-B14F-4D97-AF65-F5344CB8AC3E}">
        <p14:creationId xmlns:p14="http://schemas.microsoft.com/office/powerpoint/2010/main" val="18637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84E1-9F10-B763-C4C2-090B7A222EEE}"/>
              </a:ext>
            </a:extLst>
          </p:cNvPr>
          <p:cNvSpPr>
            <a:spLocks noGrp="1"/>
          </p:cNvSpPr>
          <p:nvPr>
            <p:ph type="title"/>
          </p:nvPr>
        </p:nvSpPr>
        <p:spPr/>
        <p:txBody>
          <a:bodyPr/>
          <a:lstStyle/>
          <a:p>
            <a:r>
              <a:rPr lang="en-GB"/>
              <a:t>Click to edit Master title style</a:t>
            </a:r>
            <a:endParaRPr lang="en-GH"/>
          </a:p>
        </p:txBody>
      </p:sp>
      <p:sp>
        <p:nvSpPr>
          <p:cNvPr id="3" name="Content Placeholder 2">
            <a:extLst>
              <a:ext uri="{FF2B5EF4-FFF2-40B4-BE49-F238E27FC236}">
                <a16:creationId xmlns:a16="http://schemas.microsoft.com/office/drawing/2014/main" id="{71DA3E4D-E3A0-AAF2-6181-9FF26E1950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49DDF6F1-A31E-8C5A-0CFF-5721CB7907A0}"/>
              </a:ext>
            </a:extLst>
          </p:cNvPr>
          <p:cNvSpPr>
            <a:spLocks noGrp="1"/>
          </p:cNvSpPr>
          <p:nvPr>
            <p:ph type="dt" sz="half" idx="10"/>
          </p:nvPr>
        </p:nvSpPr>
        <p:spPr/>
        <p:txBody>
          <a:bodyPr/>
          <a:lstStyle/>
          <a:p>
            <a:fld id="{70D43654-2C45-F14B-8881-CE1067064CCD}" type="datetimeFigureOut">
              <a:rPr lang="en-GH" smtClean="0"/>
              <a:t>5/3/23</a:t>
            </a:fld>
            <a:endParaRPr lang="en-GH"/>
          </a:p>
        </p:txBody>
      </p:sp>
      <p:sp>
        <p:nvSpPr>
          <p:cNvPr id="5" name="Footer Placeholder 4">
            <a:extLst>
              <a:ext uri="{FF2B5EF4-FFF2-40B4-BE49-F238E27FC236}">
                <a16:creationId xmlns:a16="http://schemas.microsoft.com/office/drawing/2014/main" id="{45709D69-2276-BDDC-A603-90CACACFA90F}"/>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CA1974FE-8C5B-7F24-D829-A36581919BA2}"/>
              </a:ext>
            </a:extLst>
          </p:cNvPr>
          <p:cNvSpPr>
            <a:spLocks noGrp="1"/>
          </p:cNvSpPr>
          <p:nvPr>
            <p:ph type="sldNum" sz="quarter" idx="12"/>
          </p:nvPr>
        </p:nvSpPr>
        <p:spPr/>
        <p:txBody>
          <a:bodyPr/>
          <a:lstStyle/>
          <a:p>
            <a:fld id="{81B9D8B6-2798-444D-B778-DD5998302455}" type="slidenum">
              <a:rPr lang="en-GH" smtClean="0"/>
              <a:t>‹#›</a:t>
            </a:fld>
            <a:endParaRPr lang="en-GH"/>
          </a:p>
        </p:txBody>
      </p:sp>
    </p:spTree>
    <p:extLst>
      <p:ext uri="{BB962C8B-B14F-4D97-AF65-F5344CB8AC3E}">
        <p14:creationId xmlns:p14="http://schemas.microsoft.com/office/powerpoint/2010/main" val="48301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F7DB-3FFB-BDE2-6ACA-7F7F807BD5C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H"/>
          </a:p>
        </p:txBody>
      </p:sp>
      <p:sp>
        <p:nvSpPr>
          <p:cNvPr id="3" name="Text Placeholder 2">
            <a:extLst>
              <a:ext uri="{FF2B5EF4-FFF2-40B4-BE49-F238E27FC236}">
                <a16:creationId xmlns:a16="http://schemas.microsoft.com/office/drawing/2014/main" id="{207E1291-D7CD-724E-1F8B-10F158BB9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8C87569-0DF0-7E35-C13D-F19FD444512D}"/>
              </a:ext>
            </a:extLst>
          </p:cNvPr>
          <p:cNvSpPr>
            <a:spLocks noGrp="1"/>
          </p:cNvSpPr>
          <p:nvPr>
            <p:ph type="dt" sz="half" idx="10"/>
          </p:nvPr>
        </p:nvSpPr>
        <p:spPr/>
        <p:txBody>
          <a:bodyPr/>
          <a:lstStyle/>
          <a:p>
            <a:fld id="{70D43654-2C45-F14B-8881-CE1067064CCD}" type="datetimeFigureOut">
              <a:rPr lang="en-GH" smtClean="0"/>
              <a:t>5/3/23</a:t>
            </a:fld>
            <a:endParaRPr lang="en-GH"/>
          </a:p>
        </p:txBody>
      </p:sp>
      <p:sp>
        <p:nvSpPr>
          <p:cNvPr id="5" name="Footer Placeholder 4">
            <a:extLst>
              <a:ext uri="{FF2B5EF4-FFF2-40B4-BE49-F238E27FC236}">
                <a16:creationId xmlns:a16="http://schemas.microsoft.com/office/drawing/2014/main" id="{66A58054-473F-113A-FA21-F730DDF26EC4}"/>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16DB4ACC-9546-B23C-CB94-EC62E13D94F6}"/>
              </a:ext>
            </a:extLst>
          </p:cNvPr>
          <p:cNvSpPr>
            <a:spLocks noGrp="1"/>
          </p:cNvSpPr>
          <p:nvPr>
            <p:ph type="sldNum" sz="quarter" idx="12"/>
          </p:nvPr>
        </p:nvSpPr>
        <p:spPr/>
        <p:txBody>
          <a:bodyPr/>
          <a:lstStyle/>
          <a:p>
            <a:fld id="{81B9D8B6-2798-444D-B778-DD5998302455}" type="slidenum">
              <a:rPr lang="en-GH" smtClean="0"/>
              <a:t>‹#›</a:t>
            </a:fld>
            <a:endParaRPr lang="en-GH"/>
          </a:p>
        </p:txBody>
      </p:sp>
    </p:spTree>
    <p:extLst>
      <p:ext uri="{BB962C8B-B14F-4D97-AF65-F5344CB8AC3E}">
        <p14:creationId xmlns:p14="http://schemas.microsoft.com/office/powerpoint/2010/main" val="334942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4945-29F5-EA73-989E-BD878F693B54}"/>
              </a:ext>
            </a:extLst>
          </p:cNvPr>
          <p:cNvSpPr>
            <a:spLocks noGrp="1"/>
          </p:cNvSpPr>
          <p:nvPr>
            <p:ph type="title"/>
          </p:nvPr>
        </p:nvSpPr>
        <p:spPr/>
        <p:txBody>
          <a:bodyPr/>
          <a:lstStyle/>
          <a:p>
            <a:r>
              <a:rPr lang="en-GB"/>
              <a:t>Click to edit Master title style</a:t>
            </a:r>
            <a:endParaRPr lang="en-GH"/>
          </a:p>
        </p:txBody>
      </p:sp>
      <p:sp>
        <p:nvSpPr>
          <p:cNvPr id="3" name="Content Placeholder 2">
            <a:extLst>
              <a:ext uri="{FF2B5EF4-FFF2-40B4-BE49-F238E27FC236}">
                <a16:creationId xmlns:a16="http://schemas.microsoft.com/office/drawing/2014/main" id="{DD5C98DA-B48D-8790-E6BF-6060362B64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Content Placeholder 3">
            <a:extLst>
              <a:ext uri="{FF2B5EF4-FFF2-40B4-BE49-F238E27FC236}">
                <a16:creationId xmlns:a16="http://schemas.microsoft.com/office/drawing/2014/main" id="{9F8FFBFB-BB4C-5A94-E4EB-15336BCDB1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5" name="Date Placeholder 4">
            <a:extLst>
              <a:ext uri="{FF2B5EF4-FFF2-40B4-BE49-F238E27FC236}">
                <a16:creationId xmlns:a16="http://schemas.microsoft.com/office/drawing/2014/main" id="{E632B95D-F2CA-5370-1E99-49333CCE09E3}"/>
              </a:ext>
            </a:extLst>
          </p:cNvPr>
          <p:cNvSpPr>
            <a:spLocks noGrp="1"/>
          </p:cNvSpPr>
          <p:nvPr>
            <p:ph type="dt" sz="half" idx="10"/>
          </p:nvPr>
        </p:nvSpPr>
        <p:spPr/>
        <p:txBody>
          <a:bodyPr/>
          <a:lstStyle/>
          <a:p>
            <a:fld id="{70D43654-2C45-F14B-8881-CE1067064CCD}" type="datetimeFigureOut">
              <a:rPr lang="en-GH" smtClean="0"/>
              <a:t>5/3/23</a:t>
            </a:fld>
            <a:endParaRPr lang="en-GH"/>
          </a:p>
        </p:txBody>
      </p:sp>
      <p:sp>
        <p:nvSpPr>
          <p:cNvPr id="6" name="Footer Placeholder 5">
            <a:extLst>
              <a:ext uri="{FF2B5EF4-FFF2-40B4-BE49-F238E27FC236}">
                <a16:creationId xmlns:a16="http://schemas.microsoft.com/office/drawing/2014/main" id="{E9FB01BE-76A5-D43E-9085-B2AE42F72561}"/>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5989C9FA-0145-647A-D79C-F7FFBFA392DB}"/>
              </a:ext>
            </a:extLst>
          </p:cNvPr>
          <p:cNvSpPr>
            <a:spLocks noGrp="1"/>
          </p:cNvSpPr>
          <p:nvPr>
            <p:ph type="sldNum" sz="quarter" idx="12"/>
          </p:nvPr>
        </p:nvSpPr>
        <p:spPr/>
        <p:txBody>
          <a:bodyPr/>
          <a:lstStyle/>
          <a:p>
            <a:fld id="{81B9D8B6-2798-444D-B778-DD5998302455}" type="slidenum">
              <a:rPr lang="en-GH" smtClean="0"/>
              <a:t>‹#›</a:t>
            </a:fld>
            <a:endParaRPr lang="en-GH"/>
          </a:p>
        </p:txBody>
      </p:sp>
    </p:spTree>
    <p:extLst>
      <p:ext uri="{BB962C8B-B14F-4D97-AF65-F5344CB8AC3E}">
        <p14:creationId xmlns:p14="http://schemas.microsoft.com/office/powerpoint/2010/main" val="253934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A5B1-305C-E74B-0C08-29B3D8702D47}"/>
              </a:ext>
            </a:extLst>
          </p:cNvPr>
          <p:cNvSpPr>
            <a:spLocks noGrp="1"/>
          </p:cNvSpPr>
          <p:nvPr>
            <p:ph type="title"/>
          </p:nvPr>
        </p:nvSpPr>
        <p:spPr>
          <a:xfrm>
            <a:off x="839788" y="365125"/>
            <a:ext cx="10515600" cy="1325563"/>
          </a:xfrm>
        </p:spPr>
        <p:txBody>
          <a:bodyPr/>
          <a:lstStyle/>
          <a:p>
            <a:r>
              <a:rPr lang="en-GB"/>
              <a:t>Click to edit Master title style</a:t>
            </a:r>
            <a:endParaRPr lang="en-GH"/>
          </a:p>
        </p:txBody>
      </p:sp>
      <p:sp>
        <p:nvSpPr>
          <p:cNvPr id="3" name="Text Placeholder 2">
            <a:extLst>
              <a:ext uri="{FF2B5EF4-FFF2-40B4-BE49-F238E27FC236}">
                <a16:creationId xmlns:a16="http://schemas.microsoft.com/office/drawing/2014/main" id="{6E7A2D0E-2041-9723-1933-D2D72AB06D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09964D-47DE-30E8-2D12-47085B8519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5" name="Text Placeholder 4">
            <a:extLst>
              <a:ext uri="{FF2B5EF4-FFF2-40B4-BE49-F238E27FC236}">
                <a16:creationId xmlns:a16="http://schemas.microsoft.com/office/drawing/2014/main" id="{EE517813-2FA2-5BC8-F591-39E882138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F67985E-6368-E431-A173-5D2C46DA750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7" name="Date Placeholder 6">
            <a:extLst>
              <a:ext uri="{FF2B5EF4-FFF2-40B4-BE49-F238E27FC236}">
                <a16:creationId xmlns:a16="http://schemas.microsoft.com/office/drawing/2014/main" id="{56401347-6508-4339-4F01-31FC1D1AE4DE}"/>
              </a:ext>
            </a:extLst>
          </p:cNvPr>
          <p:cNvSpPr>
            <a:spLocks noGrp="1"/>
          </p:cNvSpPr>
          <p:nvPr>
            <p:ph type="dt" sz="half" idx="10"/>
          </p:nvPr>
        </p:nvSpPr>
        <p:spPr/>
        <p:txBody>
          <a:bodyPr/>
          <a:lstStyle/>
          <a:p>
            <a:fld id="{70D43654-2C45-F14B-8881-CE1067064CCD}" type="datetimeFigureOut">
              <a:rPr lang="en-GH" smtClean="0"/>
              <a:t>5/3/23</a:t>
            </a:fld>
            <a:endParaRPr lang="en-GH"/>
          </a:p>
        </p:txBody>
      </p:sp>
      <p:sp>
        <p:nvSpPr>
          <p:cNvPr id="8" name="Footer Placeholder 7">
            <a:extLst>
              <a:ext uri="{FF2B5EF4-FFF2-40B4-BE49-F238E27FC236}">
                <a16:creationId xmlns:a16="http://schemas.microsoft.com/office/drawing/2014/main" id="{9BDDEAF1-DCE9-973E-B050-0C6C8D3D8D80}"/>
              </a:ext>
            </a:extLst>
          </p:cNvPr>
          <p:cNvSpPr>
            <a:spLocks noGrp="1"/>
          </p:cNvSpPr>
          <p:nvPr>
            <p:ph type="ftr" sz="quarter" idx="11"/>
          </p:nvPr>
        </p:nvSpPr>
        <p:spPr/>
        <p:txBody>
          <a:bodyPr/>
          <a:lstStyle/>
          <a:p>
            <a:endParaRPr lang="en-GH"/>
          </a:p>
        </p:txBody>
      </p:sp>
      <p:sp>
        <p:nvSpPr>
          <p:cNvPr id="9" name="Slide Number Placeholder 8">
            <a:extLst>
              <a:ext uri="{FF2B5EF4-FFF2-40B4-BE49-F238E27FC236}">
                <a16:creationId xmlns:a16="http://schemas.microsoft.com/office/drawing/2014/main" id="{6EA7F65A-1952-1917-8112-B4E107529A77}"/>
              </a:ext>
            </a:extLst>
          </p:cNvPr>
          <p:cNvSpPr>
            <a:spLocks noGrp="1"/>
          </p:cNvSpPr>
          <p:nvPr>
            <p:ph type="sldNum" sz="quarter" idx="12"/>
          </p:nvPr>
        </p:nvSpPr>
        <p:spPr/>
        <p:txBody>
          <a:bodyPr/>
          <a:lstStyle/>
          <a:p>
            <a:fld id="{81B9D8B6-2798-444D-B778-DD5998302455}" type="slidenum">
              <a:rPr lang="en-GH" smtClean="0"/>
              <a:t>‹#›</a:t>
            </a:fld>
            <a:endParaRPr lang="en-GH"/>
          </a:p>
        </p:txBody>
      </p:sp>
    </p:spTree>
    <p:extLst>
      <p:ext uri="{BB962C8B-B14F-4D97-AF65-F5344CB8AC3E}">
        <p14:creationId xmlns:p14="http://schemas.microsoft.com/office/powerpoint/2010/main" val="301762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5640-775B-4354-37F9-38C8640A2A03}"/>
              </a:ext>
            </a:extLst>
          </p:cNvPr>
          <p:cNvSpPr>
            <a:spLocks noGrp="1"/>
          </p:cNvSpPr>
          <p:nvPr>
            <p:ph type="title"/>
          </p:nvPr>
        </p:nvSpPr>
        <p:spPr/>
        <p:txBody>
          <a:bodyPr/>
          <a:lstStyle/>
          <a:p>
            <a:r>
              <a:rPr lang="en-GB"/>
              <a:t>Click to edit Master title style</a:t>
            </a:r>
            <a:endParaRPr lang="en-GH"/>
          </a:p>
        </p:txBody>
      </p:sp>
      <p:sp>
        <p:nvSpPr>
          <p:cNvPr id="3" name="Date Placeholder 2">
            <a:extLst>
              <a:ext uri="{FF2B5EF4-FFF2-40B4-BE49-F238E27FC236}">
                <a16:creationId xmlns:a16="http://schemas.microsoft.com/office/drawing/2014/main" id="{EF49FBCD-66C4-C733-EEED-F274D3E2B5AF}"/>
              </a:ext>
            </a:extLst>
          </p:cNvPr>
          <p:cNvSpPr>
            <a:spLocks noGrp="1"/>
          </p:cNvSpPr>
          <p:nvPr>
            <p:ph type="dt" sz="half" idx="10"/>
          </p:nvPr>
        </p:nvSpPr>
        <p:spPr/>
        <p:txBody>
          <a:bodyPr/>
          <a:lstStyle/>
          <a:p>
            <a:fld id="{70D43654-2C45-F14B-8881-CE1067064CCD}" type="datetimeFigureOut">
              <a:rPr lang="en-GH" smtClean="0"/>
              <a:t>5/3/23</a:t>
            </a:fld>
            <a:endParaRPr lang="en-GH"/>
          </a:p>
        </p:txBody>
      </p:sp>
      <p:sp>
        <p:nvSpPr>
          <p:cNvPr id="4" name="Footer Placeholder 3">
            <a:extLst>
              <a:ext uri="{FF2B5EF4-FFF2-40B4-BE49-F238E27FC236}">
                <a16:creationId xmlns:a16="http://schemas.microsoft.com/office/drawing/2014/main" id="{F5393FF5-23AA-5C10-576C-7E5A799B1534}"/>
              </a:ext>
            </a:extLst>
          </p:cNvPr>
          <p:cNvSpPr>
            <a:spLocks noGrp="1"/>
          </p:cNvSpPr>
          <p:nvPr>
            <p:ph type="ftr" sz="quarter" idx="11"/>
          </p:nvPr>
        </p:nvSpPr>
        <p:spPr/>
        <p:txBody>
          <a:bodyPr/>
          <a:lstStyle/>
          <a:p>
            <a:endParaRPr lang="en-GH"/>
          </a:p>
        </p:txBody>
      </p:sp>
      <p:sp>
        <p:nvSpPr>
          <p:cNvPr id="5" name="Slide Number Placeholder 4">
            <a:extLst>
              <a:ext uri="{FF2B5EF4-FFF2-40B4-BE49-F238E27FC236}">
                <a16:creationId xmlns:a16="http://schemas.microsoft.com/office/drawing/2014/main" id="{96608385-254B-E761-1743-5FC5240EA733}"/>
              </a:ext>
            </a:extLst>
          </p:cNvPr>
          <p:cNvSpPr>
            <a:spLocks noGrp="1"/>
          </p:cNvSpPr>
          <p:nvPr>
            <p:ph type="sldNum" sz="quarter" idx="12"/>
          </p:nvPr>
        </p:nvSpPr>
        <p:spPr/>
        <p:txBody>
          <a:bodyPr/>
          <a:lstStyle/>
          <a:p>
            <a:fld id="{81B9D8B6-2798-444D-B778-DD5998302455}" type="slidenum">
              <a:rPr lang="en-GH" smtClean="0"/>
              <a:t>‹#›</a:t>
            </a:fld>
            <a:endParaRPr lang="en-GH"/>
          </a:p>
        </p:txBody>
      </p:sp>
    </p:spTree>
    <p:extLst>
      <p:ext uri="{BB962C8B-B14F-4D97-AF65-F5344CB8AC3E}">
        <p14:creationId xmlns:p14="http://schemas.microsoft.com/office/powerpoint/2010/main" val="267373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B65C9A-CD51-5724-3134-0304A4F44459}"/>
              </a:ext>
            </a:extLst>
          </p:cNvPr>
          <p:cNvSpPr>
            <a:spLocks noGrp="1"/>
          </p:cNvSpPr>
          <p:nvPr>
            <p:ph type="dt" sz="half" idx="10"/>
          </p:nvPr>
        </p:nvSpPr>
        <p:spPr/>
        <p:txBody>
          <a:bodyPr/>
          <a:lstStyle/>
          <a:p>
            <a:fld id="{70D43654-2C45-F14B-8881-CE1067064CCD}" type="datetimeFigureOut">
              <a:rPr lang="en-GH" smtClean="0"/>
              <a:t>5/3/23</a:t>
            </a:fld>
            <a:endParaRPr lang="en-GH"/>
          </a:p>
        </p:txBody>
      </p:sp>
      <p:sp>
        <p:nvSpPr>
          <p:cNvPr id="3" name="Footer Placeholder 2">
            <a:extLst>
              <a:ext uri="{FF2B5EF4-FFF2-40B4-BE49-F238E27FC236}">
                <a16:creationId xmlns:a16="http://schemas.microsoft.com/office/drawing/2014/main" id="{8E9F5F88-F9E8-C468-28AC-B5C958E69B5E}"/>
              </a:ext>
            </a:extLst>
          </p:cNvPr>
          <p:cNvSpPr>
            <a:spLocks noGrp="1"/>
          </p:cNvSpPr>
          <p:nvPr>
            <p:ph type="ftr" sz="quarter" idx="11"/>
          </p:nvPr>
        </p:nvSpPr>
        <p:spPr/>
        <p:txBody>
          <a:bodyPr/>
          <a:lstStyle/>
          <a:p>
            <a:endParaRPr lang="en-GH"/>
          </a:p>
        </p:txBody>
      </p:sp>
      <p:sp>
        <p:nvSpPr>
          <p:cNvPr id="4" name="Slide Number Placeholder 3">
            <a:extLst>
              <a:ext uri="{FF2B5EF4-FFF2-40B4-BE49-F238E27FC236}">
                <a16:creationId xmlns:a16="http://schemas.microsoft.com/office/drawing/2014/main" id="{226EA74D-C3AB-6B31-AD0A-A41F4EA2CB10}"/>
              </a:ext>
            </a:extLst>
          </p:cNvPr>
          <p:cNvSpPr>
            <a:spLocks noGrp="1"/>
          </p:cNvSpPr>
          <p:nvPr>
            <p:ph type="sldNum" sz="quarter" idx="12"/>
          </p:nvPr>
        </p:nvSpPr>
        <p:spPr/>
        <p:txBody>
          <a:bodyPr/>
          <a:lstStyle/>
          <a:p>
            <a:fld id="{81B9D8B6-2798-444D-B778-DD5998302455}" type="slidenum">
              <a:rPr lang="en-GH" smtClean="0"/>
              <a:t>‹#›</a:t>
            </a:fld>
            <a:endParaRPr lang="en-GH"/>
          </a:p>
        </p:txBody>
      </p:sp>
    </p:spTree>
    <p:extLst>
      <p:ext uri="{BB962C8B-B14F-4D97-AF65-F5344CB8AC3E}">
        <p14:creationId xmlns:p14="http://schemas.microsoft.com/office/powerpoint/2010/main" val="385580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5127-CAB2-894C-D19B-F1771CF39C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H"/>
          </a:p>
        </p:txBody>
      </p:sp>
      <p:sp>
        <p:nvSpPr>
          <p:cNvPr id="3" name="Content Placeholder 2">
            <a:extLst>
              <a:ext uri="{FF2B5EF4-FFF2-40B4-BE49-F238E27FC236}">
                <a16:creationId xmlns:a16="http://schemas.microsoft.com/office/drawing/2014/main" id="{22B6096C-9462-9C4E-A8D4-9AE9829985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Text Placeholder 3">
            <a:extLst>
              <a:ext uri="{FF2B5EF4-FFF2-40B4-BE49-F238E27FC236}">
                <a16:creationId xmlns:a16="http://schemas.microsoft.com/office/drawing/2014/main" id="{D661BD3F-4A7D-6285-768C-C2A60A763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76DE90-E0CE-93D7-5318-C939F3F76FAE}"/>
              </a:ext>
            </a:extLst>
          </p:cNvPr>
          <p:cNvSpPr>
            <a:spLocks noGrp="1"/>
          </p:cNvSpPr>
          <p:nvPr>
            <p:ph type="dt" sz="half" idx="10"/>
          </p:nvPr>
        </p:nvSpPr>
        <p:spPr/>
        <p:txBody>
          <a:bodyPr/>
          <a:lstStyle/>
          <a:p>
            <a:fld id="{70D43654-2C45-F14B-8881-CE1067064CCD}" type="datetimeFigureOut">
              <a:rPr lang="en-GH" smtClean="0"/>
              <a:t>5/3/23</a:t>
            </a:fld>
            <a:endParaRPr lang="en-GH"/>
          </a:p>
        </p:txBody>
      </p:sp>
      <p:sp>
        <p:nvSpPr>
          <p:cNvPr id="6" name="Footer Placeholder 5">
            <a:extLst>
              <a:ext uri="{FF2B5EF4-FFF2-40B4-BE49-F238E27FC236}">
                <a16:creationId xmlns:a16="http://schemas.microsoft.com/office/drawing/2014/main" id="{889E7996-6360-7278-6CA2-698B736811E8}"/>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1BB60594-F07C-3A89-E526-24C6307D3952}"/>
              </a:ext>
            </a:extLst>
          </p:cNvPr>
          <p:cNvSpPr>
            <a:spLocks noGrp="1"/>
          </p:cNvSpPr>
          <p:nvPr>
            <p:ph type="sldNum" sz="quarter" idx="12"/>
          </p:nvPr>
        </p:nvSpPr>
        <p:spPr/>
        <p:txBody>
          <a:bodyPr/>
          <a:lstStyle/>
          <a:p>
            <a:fld id="{81B9D8B6-2798-444D-B778-DD5998302455}" type="slidenum">
              <a:rPr lang="en-GH" smtClean="0"/>
              <a:t>‹#›</a:t>
            </a:fld>
            <a:endParaRPr lang="en-GH"/>
          </a:p>
        </p:txBody>
      </p:sp>
    </p:spTree>
    <p:extLst>
      <p:ext uri="{BB962C8B-B14F-4D97-AF65-F5344CB8AC3E}">
        <p14:creationId xmlns:p14="http://schemas.microsoft.com/office/powerpoint/2010/main" val="331630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5EB6-F408-557F-234A-1DAC41F920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H"/>
          </a:p>
        </p:txBody>
      </p:sp>
      <p:sp>
        <p:nvSpPr>
          <p:cNvPr id="3" name="Picture Placeholder 2">
            <a:extLst>
              <a:ext uri="{FF2B5EF4-FFF2-40B4-BE49-F238E27FC236}">
                <a16:creationId xmlns:a16="http://schemas.microsoft.com/office/drawing/2014/main" id="{E17F23B4-A78A-3BBE-9E39-36A0011AE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H"/>
          </a:p>
        </p:txBody>
      </p:sp>
      <p:sp>
        <p:nvSpPr>
          <p:cNvPr id="4" name="Text Placeholder 3">
            <a:extLst>
              <a:ext uri="{FF2B5EF4-FFF2-40B4-BE49-F238E27FC236}">
                <a16:creationId xmlns:a16="http://schemas.microsoft.com/office/drawing/2014/main" id="{3FD3BD3E-A6D5-3589-AC9C-4611F848D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B091FC-85A5-71CB-DC6E-ED9BE251200E}"/>
              </a:ext>
            </a:extLst>
          </p:cNvPr>
          <p:cNvSpPr>
            <a:spLocks noGrp="1"/>
          </p:cNvSpPr>
          <p:nvPr>
            <p:ph type="dt" sz="half" idx="10"/>
          </p:nvPr>
        </p:nvSpPr>
        <p:spPr/>
        <p:txBody>
          <a:bodyPr/>
          <a:lstStyle/>
          <a:p>
            <a:fld id="{70D43654-2C45-F14B-8881-CE1067064CCD}" type="datetimeFigureOut">
              <a:rPr lang="en-GH" smtClean="0"/>
              <a:t>5/3/23</a:t>
            </a:fld>
            <a:endParaRPr lang="en-GH"/>
          </a:p>
        </p:txBody>
      </p:sp>
      <p:sp>
        <p:nvSpPr>
          <p:cNvPr id="6" name="Footer Placeholder 5">
            <a:extLst>
              <a:ext uri="{FF2B5EF4-FFF2-40B4-BE49-F238E27FC236}">
                <a16:creationId xmlns:a16="http://schemas.microsoft.com/office/drawing/2014/main" id="{61D0E0A5-5C05-0369-0ABC-1FB9F20E84AB}"/>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1C6465FD-E239-CBAB-8FDA-F8820BABC5FD}"/>
              </a:ext>
            </a:extLst>
          </p:cNvPr>
          <p:cNvSpPr>
            <a:spLocks noGrp="1"/>
          </p:cNvSpPr>
          <p:nvPr>
            <p:ph type="sldNum" sz="quarter" idx="12"/>
          </p:nvPr>
        </p:nvSpPr>
        <p:spPr/>
        <p:txBody>
          <a:bodyPr/>
          <a:lstStyle/>
          <a:p>
            <a:fld id="{81B9D8B6-2798-444D-B778-DD5998302455}" type="slidenum">
              <a:rPr lang="en-GH" smtClean="0"/>
              <a:t>‹#›</a:t>
            </a:fld>
            <a:endParaRPr lang="en-GH"/>
          </a:p>
        </p:txBody>
      </p:sp>
    </p:spTree>
    <p:extLst>
      <p:ext uri="{BB962C8B-B14F-4D97-AF65-F5344CB8AC3E}">
        <p14:creationId xmlns:p14="http://schemas.microsoft.com/office/powerpoint/2010/main" val="343550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BA5748-E3EC-6F70-C26E-2EBD72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H"/>
          </a:p>
        </p:txBody>
      </p:sp>
      <p:sp>
        <p:nvSpPr>
          <p:cNvPr id="3" name="Text Placeholder 2">
            <a:extLst>
              <a:ext uri="{FF2B5EF4-FFF2-40B4-BE49-F238E27FC236}">
                <a16:creationId xmlns:a16="http://schemas.microsoft.com/office/drawing/2014/main" id="{517FE429-3C15-91B4-A8C0-05D31AA49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2E36FC76-F555-84B6-1CA0-D1CCE2301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43654-2C45-F14B-8881-CE1067064CCD}" type="datetimeFigureOut">
              <a:rPr lang="en-GH" smtClean="0"/>
              <a:t>5/3/23</a:t>
            </a:fld>
            <a:endParaRPr lang="en-GH"/>
          </a:p>
        </p:txBody>
      </p:sp>
      <p:sp>
        <p:nvSpPr>
          <p:cNvPr id="5" name="Footer Placeholder 4">
            <a:extLst>
              <a:ext uri="{FF2B5EF4-FFF2-40B4-BE49-F238E27FC236}">
                <a16:creationId xmlns:a16="http://schemas.microsoft.com/office/drawing/2014/main" id="{B72DFA8E-7E0D-3459-1C1B-7C878D809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H"/>
          </a:p>
        </p:txBody>
      </p:sp>
      <p:sp>
        <p:nvSpPr>
          <p:cNvPr id="6" name="Slide Number Placeholder 5">
            <a:extLst>
              <a:ext uri="{FF2B5EF4-FFF2-40B4-BE49-F238E27FC236}">
                <a16:creationId xmlns:a16="http://schemas.microsoft.com/office/drawing/2014/main" id="{ACB395D6-D623-53B4-3FC7-19924ECDB7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9D8B6-2798-444D-B778-DD5998302455}" type="slidenum">
              <a:rPr lang="en-GH" smtClean="0"/>
              <a:t>‹#›</a:t>
            </a:fld>
            <a:endParaRPr lang="en-GH"/>
          </a:p>
        </p:txBody>
      </p:sp>
    </p:spTree>
    <p:extLst>
      <p:ext uri="{BB962C8B-B14F-4D97-AF65-F5344CB8AC3E}">
        <p14:creationId xmlns:p14="http://schemas.microsoft.com/office/powerpoint/2010/main" val="553929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knomad.org/data/remittances"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oecd.org/dac/financing-sustainable-development/development-finance-standards/cpa.htm" TargetMode="External"/><Relationship Id="rId5" Type="http://schemas.openxmlformats.org/officeDocument/2006/relationships/hyperlink" Target="http://www.oecd.org/dac/stats/idsonline.htm" TargetMode="External"/><Relationship Id="rId4" Type="http://schemas.openxmlformats.org/officeDocument/2006/relationships/hyperlink" Target="https://www.imf.org/external/pubs/ft/weo/2020/01/weodata/index.aspx"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6A9E7B-36AB-D4F4-5ED0-23DDB77D8AAD}"/>
              </a:ext>
            </a:extLst>
          </p:cNvPr>
          <p:cNvSpPr>
            <a:spLocks noGrp="1"/>
          </p:cNvSpPr>
          <p:nvPr>
            <p:ph type="ctrTitle"/>
          </p:nvPr>
        </p:nvSpPr>
        <p:spPr>
          <a:xfrm>
            <a:off x="1524000" y="2046986"/>
            <a:ext cx="9144000" cy="2764028"/>
          </a:xfrm>
          <a:solidFill>
            <a:schemeClr val="bg1"/>
          </a:solidFill>
        </p:spPr>
        <p:txBody>
          <a:bodyPr anchor="ctr">
            <a:normAutofit/>
          </a:bodyPr>
          <a:lstStyle/>
          <a:p>
            <a:r>
              <a:rPr lang="en-GH" sz="4500" b="1" dirty="0"/>
              <a:t>The Impact of the Global Economic and Financial Architecture and Mechanisms on Peple of African Descent </a:t>
            </a:r>
          </a:p>
        </p:txBody>
      </p:sp>
      <p:sp>
        <p:nvSpPr>
          <p:cNvPr id="3" name="Subtitle 2">
            <a:extLst>
              <a:ext uri="{FF2B5EF4-FFF2-40B4-BE49-F238E27FC236}">
                <a16:creationId xmlns:a16="http://schemas.microsoft.com/office/drawing/2014/main" id="{487B126E-3E04-61B8-6DFC-7FE805122EAD}"/>
              </a:ext>
            </a:extLst>
          </p:cNvPr>
          <p:cNvSpPr>
            <a:spLocks noGrp="1"/>
          </p:cNvSpPr>
          <p:nvPr>
            <p:ph type="subTitle" idx="1"/>
          </p:nvPr>
        </p:nvSpPr>
        <p:spPr>
          <a:xfrm>
            <a:off x="1966912" y="5645150"/>
            <a:ext cx="8258176" cy="631825"/>
          </a:xfrm>
          <a:solidFill>
            <a:schemeClr val="bg1"/>
          </a:solidFill>
        </p:spPr>
        <p:txBody>
          <a:bodyPr anchor="ctr">
            <a:normAutofit fontScale="92500" lnSpcReduction="20000"/>
          </a:bodyPr>
          <a:lstStyle/>
          <a:p>
            <a:r>
              <a:rPr lang="en-GH" sz="1800" dirty="0"/>
              <a:t> Ms Mavis Owusu-Gyamfi (ACET, Executive Vice President) </a:t>
            </a:r>
          </a:p>
          <a:p>
            <a:r>
              <a:rPr lang="en-GH" sz="1800" dirty="0"/>
              <a:t> WGEPAD 32nd  </a:t>
            </a:r>
            <a:r>
              <a:rPr lang="en-GH" sz="1800"/>
              <a:t>Session </a:t>
            </a:r>
            <a:endParaRPr lang="en-GH" sz="1800" dirty="0"/>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26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8B15B-5C5B-BD54-CE7A-AC5691192394}"/>
              </a:ext>
            </a:extLst>
          </p:cNvPr>
          <p:cNvSpPr>
            <a:spLocks noGrp="1"/>
          </p:cNvSpPr>
          <p:nvPr>
            <p:ph type="title"/>
          </p:nvPr>
        </p:nvSpPr>
        <p:spPr>
          <a:xfrm>
            <a:off x="429768" y="411480"/>
            <a:ext cx="11201400" cy="1106424"/>
          </a:xfrm>
        </p:spPr>
        <p:txBody>
          <a:bodyPr>
            <a:normAutofit/>
          </a:bodyPr>
          <a:lstStyle/>
          <a:p>
            <a:r>
              <a:rPr lang="en-GH" sz="3600" dirty="0"/>
              <a:t>Financial support and exclusion</a:t>
            </a:r>
          </a:p>
        </p:txBody>
      </p:sp>
      <p:sp>
        <p:nvSpPr>
          <p:cNvPr id="21" name="Rectangle 2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Picture 7" descr="Graphical user interface, application&#10;&#10;Description automatically generated">
            <a:extLst>
              <a:ext uri="{FF2B5EF4-FFF2-40B4-BE49-F238E27FC236}">
                <a16:creationId xmlns:a16="http://schemas.microsoft.com/office/drawing/2014/main" id="{E48C0CE0-680D-816A-B71D-D5E8F3ADBD5C}"/>
              </a:ext>
            </a:extLst>
          </p:cNvPr>
          <p:cNvPicPr>
            <a:picLocks noChangeAspect="1"/>
          </p:cNvPicPr>
          <p:nvPr/>
        </p:nvPicPr>
        <p:blipFill>
          <a:blip r:embed="rId2"/>
          <a:stretch>
            <a:fillRect/>
          </a:stretch>
        </p:blipFill>
        <p:spPr>
          <a:xfrm>
            <a:off x="1271524" y="1719072"/>
            <a:ext cx="5019040" cy="4517136"/>
          </a:xfrm>
          <a:prstGeom prst="rect">
            <a:avLst/>
          </a:prstGeom>
        </p:spPr>
      </p:pic>
      <p:sp useBgFill="1">
        <p:nvSpPr>
          <p:cNvPr id="23" name="Rectangle 2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D92F900-8B2A-BD7E-E14D-D66D09025AA8}"/>
              </a:ext>
            </a:extLst>
          </p:cNvPr>
          <p:cNvSpPr>
            <a:spLocks noGrp="1"/>
          </p:cNvSpPr>
          <p:nvPr>
            <p:ph idx="1"/>
          </p:nvPr>
        </p:nvSpPr>
        <p:spPr>
          <a:xfrm>
            <a:off x="7562088" y="1719072"/>
            <a:ext cx="4540562" cy="4151376"/>
          </a:xfrm>
        </p:spPr>
        <p:txBody>
          <a:bodyPr anchor="ctr">
            <a:normAutofit lnSpcReduction="10000"/>
          </a:bodyPr>
          <a:lstStyle/>
          <a:p>
            <a:pPr marL="0" indent="0">
              <a:spcAft>
                <a:spcPts val="800"/>
              </a:spcAft>
              <a:buNone/>
            </a:pPr>
            <a:r>
              <a:rPr lang="en-US" sz="1100" b="1" dirty="0">
                <a:effectLst/>
                <a:latin typeface="Calibri" panose="020F0502020204030204" pitchFamily="34" charset="0"/>
                <a:ea typeface="Calibri" panose="020F0502020204030204" pitchFamily="34" charset="0"/>
                <a:cs typeface="Calibri" panose="020F0502020204030204" pitchFamily="34" charset="0"/>
              </a:rPr>
              <a:t>Climate Finance </a:t>
            </a:r>
            <a:endParaRPr lang="en-GH"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Small Island developing states (SIDS), who are particularly vulnerable to extreme natural hazard shocks and climate change shave spent 18 times more in debt repayments than they receive in climate finance (</a:t>
            </a:r>
            <a:r>
              <a:rPr lang="en-US" sz="1800" dirty="0" err="1">
                <a:effectLst/>
                <a:latin typeface="Calibri" panose="020F0502020204030204" pitchFamily="34" charset="0"/>
                <a:ea typeface="Calibri" panose="020F0502020204030204" pitchFamily="34" charset="0"/>
                <a:cs typeface="Calibri" panose="020F0502020204030204" pitchFamily="34" charset="0"/>
              </a:rPr>
              <a:t>Eurodad</a:t>
            </a:r>
            <a:r>
              <a:rPr lang="en-US" sz="1800" dirty="0">
                <a:effectLst/>
                <a:latin typeface="Calibri" panose="020F0502020204030204" pitchFamily="34" charset="0"/>
                <a:ea typeface="Calibri" panose="020F0502020204030204" pitchFamily="34" charset="0"/>
                <a:cs typeface="Calibri" panose="020F0502020204030204" pitchFamily="34" charset="0"/>
              </a:rPr>
              <a:t> 2022). </a:t>
            </a:r>
          </a:p>
          <a:p>
            <a:pPr marL="342900" lvl="0" indent="-342900">
              <a:spcAft>
                <a:spcPts val="800"/>
              </a:spcAft>
              <a:buFont typeface="Symbol" pitchFamily="2" charset="2"/>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Financial exclusion in some countries</a:t>
            </a:r>
            <a:r>
              <a:rPr lang="en-US" sz="1800" dirty="0">
                <a:effectLst/>
                <a:latin typeface="Calibri" panose="020F0502020204030204" pitchFamily="34" charset="0"/>
                <a:ea typeface="Calibri" panose="020F0502020204030204" pitchFamily="34" charset="0"/>
                <a:cs typeface="Calibri" panose="020F0502020204030204" pitchFamily="34" charset="0"/>
              </a:rPr>
              <a:t>: black and Afro-descendant communities face financial exclusion and limited access to credit and financial services in the region. For example, only 27% of black households in Brazil have access to formal credit, compared to 41% of white households.</a:t>
            </a:r>
            <a:endParaRPr lang="en-G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H" sz="1100" dirty="0"/>
          </a:p>
        </p:txBody>
      </p:sp>
    </p:spTree>
    <p:extLst>
      <p:ext uri="{BB962C8B-B14F-4D97-AF65-F5344CB8AC3E}">
        <p14:creationId xmlns:p14="http://schemas.microsoft.com/office/powerpoint/2010/main" val="120169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B703C76-CCE3-E3F9-C0A6-89AEB6F73A3C}"/>
              </a:ext>
            </a:extLst>
          </p:cNvPr>
          <p:cNvSpPr>
            <a:spLocks noGrp="1"/>
          </p:cNvSpPr>
          <p:nvPr>
            <p:ph type="title"/>
          </p:nvPr>
        </p:nvSpPr>
        <p:spPr>
          <a:xfrm>
            <a:off x="477981" y="1122363"/>
            <a:ext cx="3905483" cy="3147979"/>
          </a:xfrm>
        </p:spPr>
        <p:txBody>
          <a:bodyPr vert="horz" lIns="91440" tIns="45720" rIns="91440" bIns="45720" rtlCol="0" anchor="b">
            <a:normAutofit/>
          </a:bodyPr>
          <a:lstStyle/>
          <a:p>
            <a:pPr algn="ctr"/>
            <a:r>
              <a:rPr lang="en-US" sz="4400" dirty="0"/>
              <a:t>People of African Descent in Europe &amp; North America</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Diagram&#10;&#10;Description automatically generated">
            <a:extLst>
              <a:ext uri="{FF2B5EF4-FFF2-40B4-BE49-F238E27FC236}">
                <a16:creationId xmlns:a16="http://schemas.microsoft.com/office/drawing/2014/main" id="{3F929A84-0146-D227-D3A3-274FCE8F5AA5}"/>
              </a:ext>
            </a:extLst>
          </p:cNvPr>
          <p:cNvPicPr>
            <a:picLocks noChangeAspect="1"/>
          </p:cNvPicPr>
          <p:nvPr/>
        </p:nvPicPr>
        <p:blipFill>
          <a:blip r:embed="rId2"/>
          <a:stretch>
            <a:fillRect/>
          </a:stretch>
        </p:blipFill>
        <p:spPr>
          <a:xfrm>
            <a:off x="5051821" y="424083"/>
            <a:ext cx="6738146" cy="5285233"/>
          </a:xfrm>
          <a:prstGeom prst="rect">
            <a:avLst/>
          </a:prstGeom>
        </p:spPr>
      </p:pic>
    </p:spTree>
    <p:extLst>
      <p:ext uri="{BB962C8B-B14F-4D97-AF65-F5344CB8AC3E}">
        <p14:creationId xmlns:p14="http://schemas.microsoft.com/office/powerpoint/2010/main" val="289583264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6B269D-F9E3-4205-BFB0-64CE15FC5696}"/>
              </a:ext>
            </a:extLst>
          </p:cNvPr>
          <p:cNvSpPr>
            <a:spLocks noGrp="1"/>
          </p:cNvSpPr>
          <p:nvPr>
            <p:ph type="title"/>
          </p:nvPr>
        </p:nvSpPr>
        <p:spPr>
          <a:xfrm>
            <a:off x="1115568" y="548640"/>
            <a:ext cx="10168128" cy="1179576"/>
          </a:xfrm>
        </p:spPr>
        <p:txBody>
          <a:bodyPr>
            <a:normAutofit fontScale="90000"/>
          </a:bodyPr>
          <a:lstStyle/>
          <a:p>
            <a:r>
              <a:rPr lang="en-GH" sz="4000" dirty="0"/>
              <a:t>Racial Discrimination in Europe and North America</a:t>
            </a:r>
          </a:p>
        </p:txBody>
      </p:sp>
      <p:sp>
        <p:nvSpPr>
          <p:cNvPr id="16" name="Rectangle 1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hart, line chart&#10;&#10;Description automatically generated">
            <a:extLst>
              <a:ext uri="{FF2B5EF4-FFF2-40B4-BE49-F238E27FC236}">
                <a16:creationId xmlns:a16="http://schemas.microsoft.com/office/drawing/2014/main" id="{B43549B9-8F9B-FA9D-DCB4-DF763025B3B9}"/>
              </a:ext>
            </a:extLst>
          </p:cNvPr>
          <p:cNvPicPr>
            <a:picLocks noChangeAspect="1"/>
          </p:cNvPicPr>
          <p:nvPr/>
        </p:nvPicPr>
        <p:blipFill rotWithShape="1">
          <a:blip r:embed="rId2"/>
          <a:srcRect l="2836" t="2" r="2108"/>
          <a:stretch/>
        </p:blipFill>
        <p:spPr>
          <a:xfrm>
            <a:off x="100209" y="2276856"/>
            <a:ext cx="6150279" cy="4336886"/>
          </a:xfrm>
          <a:prstGeom prst="rect">
            <a:avLst/>
          </a:prstGeom>
        </p:spPr>
      </p:pic>
      <p:sp>
        <p:nvSpPr>
          <p:cNvPr id="3" name="Content Placeholder 2">
            <a:extLst>
              <a:ext uri="{FF2B5EF4-FFF2-40B4-BE49-F238E27FC236}">
                <a16:creationId xmlns:a16="http://schemas.microsoft.com/office/drawing/2014/main" id="{553C3364-4BA1-E829-8E20-83ECABD64703}"/>
              </a:ext>
            </a:extLst>
          </p:cNvPr>
          <p:cNvSpPr>
            <a:spLocks noGrp="1"/>
          </p:cNvSpPr>
          <p:nvPr>
            <p:ph idx="1"/>
          </p:nvPr>
        </p:nvSpPr>
        <p:spPr>
          <a:xfrm>
            <a:off x="6199632" y="2099753"/>
            <a:ext cx="5472120" cy="4601672"/>
          </a:xfrm>
        </p:spPr>
        <p:txBody>
          <a:bodyPr anchor="ctr">
            <a:noAutofit/>
          </a:bodyPr>
          <a:lstStyle/>
          <a:p>
            <a:pPr>
              <a:spcAft>
                <a:spcPts val="800"/>
              </a:spcAft>
            </a:pPr>
            <a:r>
              <a:rPr lang="en-US" sz="1600" b="1" dirty="0">
                <a:latin typeface="Calibri" panose="020F0502020204030204" pitchFamily="34" charset="0"/>
                <a:ea typeface="Calibri" panose="020F0502020204030204" pitchFamily="34" charset="0"/>
                <a:cs typeface="Calibri" panose="020F0502020204030204" pitchFamily="34" charset="0"/>
              </a:rPr>
              <a:t>Wealth Gap – </a:t>
            </a:r>
            <a:r>
              <a:rPr lang="en-US" sz="1600" dirty="0">
                <a:latin typeface="Calibri" panose="020F0502020204030204" pitchFamily="34" charset="0"/>
                <a:ea typeface="Calibri" panose="020F0502020204030204" pitchFamily="34" charset="0"/>
                <a:cs typeface="Calibri" panose="020F0502020204030204" pitchFamily="34" charset="0"/>
              </a:rPr>
              <a:t>D</a:t>
            </a:r>
            <a:r>
              <a:rPr lang="en-US" sz="1600" dirty="0">
                <a:effectLst/>
                <a:latin typeface="Calibri" panose="020F0502020204030204" pitchFamily="34" charset="0"/>
                <a:ea typeface="Calibri" panose="020F0502020204030204" pitchFamily="34" charset="0"/>
                <a:cs typeface="Calibri" panose="020F0502020204030204" pitchFamily="34" charset="0"/>
              </a:rPr>
              <a:t>isproportionate negative impact on people of African. Systemic racism in financial markets limits access to credit and </a:t>
            </a:r>
            <a:r>
              <a:rPr lang="en-US" sz="1600" dirty="0">
                <a:latin typeface="Calibri" panose="020F0502020204030204" pitchFamily="34" charset="0"/>
                <a:ea typeface="Calibri" panose="020F0502020204030204" pitchFamily="34" charset="0"/>
                <a:cs typeface="Calibri" panose="020F0502020204030204" pitchFamily="34" charset="0"/>
              </a:rPr>
              <a:t>assets and has created </a:t>
            </a:r>
            <a:r>
              <a:rPr lang="en-US" sz="1600" dirty="0">
                <a:effectLst/>
                <a:latin typeface="Calibri" panose="020F0502020204030204" pitchFamily="34" charset="0"/>
                <a:ea typeface="Calibri" panose="020F0502020204030204" pitchFamily="34" charset="0"/>
                <a:cs typeface="Calibri" panose="020F0502020204030204" pitchFamily="34" charset="0"/>
              </a:rPr>
              <a:t> a significant racial wealth gap. </a:t>
            </a:r>
          </a:p>
          <a:p>
            <a:pPr>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The wealth gap between American whites and Blacks is projected to cost the US economy between $1 trillion and $1.5 trillion in lost consumption and investment between 2019 and 2028. This translates to a projected GDP penalty of 4 to 6 percent in 2028 (Noel and others 2019).</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Racial discrimination</a:t>
            </a:r>
            <a:r>
              <a:rPr lang="en-US" sz="1600" dirty="0">
                <a:effectLst/>
                <a:latin typeface="Calibri" panose="020F0502020204030204" pitchFamily="34" charset="0"/>
                <a:ea typeface="Calibri" panose="020F0502020204030204" pitchFamily="34" charset="0"/>
                <a:cs typeface="Calibri" panose="020F0502020204030204" pitchFamily="34" charset="0"/>
              </a:rPr>
              <a:t>: A barrier to economic and social progress for black and Afro-descendant communities</a:t>
            </a:r>
            <a:endParaRPr lang="en-GH" sz="1600" dirty="0"/>
          </a:p>
        </p:txBody>
      </p:sp>
    </p:spTree>
    <p:extLst>
      <p:ext uri="{BB962C8B-B14F-4D97-AF65-F5344CB8AC3E}">
        <p14:creationId xmlns:p14="http://schemas.microsoft.com/office/powerpoint/2010/main" val="34482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023A02-2C72-C02C-BF67-DE8843825831}"/>
              </a:ext>
            </a:extLst>
          </p:cNvPr>
          <p:cNvSpPr>
            <a:spLocks noGrp="1"/>
          </p:cNvSpPr>
          <p:nvPr>
            <p:ph type="title"/>
          </p:nvPr>
        </p:nvSpPr>
        <p:spPr>
          <a:xfrm>
            <a:off x="429768" y="411480"/>
            <a:ext cx="11201400" cy="1106424"/>
          </a:xfrm>
        </p:spPr>
        <p:txBody>
          <a:bodyPr>
            <a:normAutofit/>
          </a:bodyPr>
          <a:lstStyle/>
          <a:p>
            <a:r>
              <a:rPr lang="en-GB" sz="3600" dirty="0"/>
              <a:t>…continued </a:t>
            </a:r>
            <a:endParaRPr lang="en-GH" sz="3600"/>
          </a:p>
        </p:txBody>
      </p:sp>
      <p:sp>
        <p:nvSpPr>
          <p:cNvPr id="21" name="Rectangle 2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Graphic 4">
            <a:extLst>
              <a:ext uri="{FF2B5EF4-FFF2-40B4-BE49-F238E27FC236}">
                <a16:creationId xmlns:a16="http://schemas.microsoft.com/office/drawing/2014/main" id="{51397052-C3CC-E53E-3EC7-1075A3C06C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9767" y="1719072"/>
            <a:ext cx="3014891" cy="4727448"/>
          </a:xfrm>
          <a:prstGeom prst="rect">
            <a:avLst/>
          </a:prstGeom>
        </p:spPr>
      </p:pic>
      <p:sp useBgFill="1">
        <p:nvSpPr>
          <p:cNvPr id="23" name="Rectangle 2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85A2F5-FD80-CBF3-9025-150138E00D30}"/>
              </a:ext>
            </a:extLst>
          </p:cNvPr>
          <p:cNvSpPr>
            <a:spLocks noGrp="1"/>
          </p:cNvSpPr>
          <p:nvPr>
            <p:ph idx="1"/>
          </p:nvPr>
        </p:nvSpPr>
        <p:spPr>
          <a:xfrm>
            <a:off x="4242809" y="1722078"/>
            <a:ext cx="7519424" cy="4727448"/>
          </a:xfrm>
        </p:spPr>
        <p:txBody>
          <a:bodyPr anchor="ctr">
            <a:noAutofit/>
          </a:bodyPr>
          <a:lstStyle/>
          <a:p>
            <a:pPr marL="0" lvl="0" indent="0">
              <a:buNone/>
            </a:pPr>
            <a:r>
              <a:rPr lang="en-US" sz="1600" b="1" dirty="0">
                <a:effectLst/>
                <a:latin typeface="Calibri" panose="020F0502020204030204" pitchFamily="34" charset="0"/>
                <a:ea typeface="Calibri" panose="020F0502020204030204" pitchFamily="34" charset="0"/>
                <a:cs typeface="Calibri" panose="020F0502020204030204" pitchFamily="34" charset="0"/>
              </a:rPr>
              <a:t>Displacement - </a:t>
            </a:r>
            <a:r>
              <a:rPr lang="en-US" sz="1600" dirty="0">
                <a:effectLst/>
                <a:latin typeface="Calibri" panose="020F0502020204030204" pitchFamily="34" charset="0"/>
                <a:ea typeface="Calibri" panose="020F0502020204030204" pitchFamily="34" charset="0"/>
                <a:cs typeface="Calibri" panose="020F0502020204030204" pitchFamily="34" charset="0"/>
              </a:rPr>
              <a:t>Development projects that involve land acquisition or resource extraction often displaces people of African descent, from their homes and livelihoods. </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sz="1600" b="1" dirty="0">
                <a:effectLst/>
                <a:latin typeface="Calibri" panose="020F0502020204030204" pitchFamily="34" charset="0"/>
                <a:ea typeface="Calibri" panose="020F0502020204030204" pitchFamily="34" charset="0"/>
                <a:cs typeface="Calibri" panose="020F0502020204030204" pitchFamily="34" charset="0"/>
              </a:rPr>
              <a:t>Redlining</a:t>
            </a:r>
            <a:r>
              <a:rPr lang="en-US" sz="1600" dirty="0">
                <a:effectLst/>
                <a:latin typeface="Calibri" panose="020F0502020204030204" pitchFamily="34" charset="0"/>
                <a:ea typeface="Calibri" panose="020F0502020204030204" pitchFamily="34" charset="0"/>
                <a:cs typeface="Calibri" panose="020F0502020204030204" pitchFamily="34" charset="0"/>
              </a:rPr>
              <a:t> in the US remains a silent discriminatory practice which banks and use to deny African American and the diaspora loans or other financial services based on perceived risk thereby depriving them of investment and economic development opportunities.</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In cities across North America and Europe, </a:t>
            </a:r>
            <a:r>
              <a:rPr lang="en-US" sz="1600" b="1" dirty="0">
                <a:effectLst/>
                <a:latin typeface="Calibri" panose="020F0502020204030204" pitchFamily="34" charset="0"/>
                <a:ea typeface="Calibri" panose="020F0502020204030204" pitchFamily="34" charset="0"/>
                <a:cs typeface="Calibri" panose="020F0502020204030204" pitchFamily="34" charset="0"/>
              </a:rPr>
              <a:t>gentrification </a:t>
            </a:r>
            <a:r>
              <a:rPr lang="en-US" sz="1600" dirty="0">
                <a:effectLst/>
                <a:latin typeface="Calibri" panose="020F0502020204030204" pitchFamily="34" charset="0"/>
                <a:ea typeface="Calibri" panose="020F0502020204030204" pitchFamily="34" charset="0"/>
                <a:cs typeface="Calibri" panose="020F0502020204030204" pitchFamily="34" charset="0"/>
              </a:rPr>
              <a:t>more often than not displaces people of African descent</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People of African descent in North America and Europe are often disproportionately affected by development finance policies that prioritize </a:t>
            </a:r>
            <a:r>
              <a:rPr lang="en-US" sz="1600" b="1" dirty="0">
                <a:effectLst/>
                <a:latin typeface="Calibri" panose="020F0502020204030204" pitchFamily="34" charset="0"/>
                <a:ea typeface="Calibri" panose="020F0502020204030204" pitchFamily="34" charset="0"/>
                <a:cs typeface="Calibri" panose="020F0502020204030204" pitchFamily="34" charset="0"/>
              </a:rPr>
              <a:t>industrial and infrastructure development without adequate safeguards </a:t>
            </a:r>
            <a:r>
              <a:rPr lang="en-US" sz="1600" dirty="0">
                <a:effectLst/>
                <a:latin typeface="Calibri" panose="020F0502020204030204" pitchFamily="34" charset="0"/>
                <a:ea typeface="Calibri" panose="020F0502020204030204" pitchFamily="34" charset="0"/>
                <a:cs typeface="Calibri" panose="020F0502020204030204" pitchFamily="34" charset="0"/>
              </a:rPr>
              <a:t>can exacerbate these disparities. For example, the Flint water crisis in Michigan, USA, disproportionately affected the city's majority African American population, many of whom were already poor.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US" sz="1600" b="1" i="1" dirty="0">
                <a:effectLst/>
                <a:latin typeface="Calibri" panose="020F0502020204030204" pitchFamily="34" charset="0"/>
                <a:ea typeface="Calibri" panose="020F0502020204030204" pitchFamily="34" charset="0"/>
                <a:cs typeface="Calibri" panose="020F0502020204030204" pitchFamily="34" charset="0"/>
              </a:rPr>
              <a:t>France’s, GDP increase by 1.5 percent over the next 20 years ($3.6 billion)  —by reducing racial gaps in access to employment, work hours, and education (Bon-Maury and others 2016).</a:t>
            </a:r>
            <a:endParaRPr lang="en-GH" sz="16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94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iagram, venn diagram&#10;&#10;Description automatically generated">
            <a:extLst>
              <a:ext uri="{FF2B5EF4-FFF2-40B4-BE49-F238E27FC236}">
                <a16:creationId xmlns:a16="http://schemas.microsoft.com/office/drawing/2014/main" id="{7A6E5EBB-2DE0-F34E-8322-9C4FD5023276}"/>
              </a:ext>
            </a:extLst>
          </p:cNvPr>
          <p:cNvPicPr>
            <a:picLocks noChangeAspect="1"/>
          </p:cNvPicPr>
          <p:nvPr/>
        </p:nvPicPr>
        <p:blipFill rotWithShape="1">
          <a:blip r:embed="rId2"/>
          <a:srcRect r="2422" b="-1"/>
          <a:stretch/>
        </p:blipFill>
        <p:spPr>
          <a:xfrm>
            <a:off x="838199" y="566928"/>
            <a:ext cx="5157216" cy="5285232"/>
          </a:xfrm>
          <a:prstGeom prst="rect">
            <a:avLst/>
          </a:prstGeom>
        </p:spPr>
      </p:pic>
      <p:sp>
        <p:nvSpPr>
          <p:cNvPr id="3" name="Content Placeholder 2">
            <a:extLst>
              <a:ext uri="{FF2B5EF4-FFF2-40B4-BE49-F238E27FC236}">
                <a16:creationId xmlns:a16="http://schemas.microsoft.com/office/drawing/2014/main" id="{9F23AA46-D6AF-13CE-616B-913872525304}"/>
              </a:ext>
            </a:extLst>
          </p:cNvPr>
          <p:cNvSpPr>
            <a:spLocks noGrp="1"/>
          </p:cNvSpPr>
          <p:nvPr>
            <p:ph idx="1"/>
          </p:nvPr>
        </p:nvSpPr>
        <p:spPr>
          <a:xfrm>
            <a:off x="6775704" y="2057400"/>
            <a:ext cx="4572000" cy="3776472"/>
          </a:xfrm>
        </p:spPr>
        <p:txBody>
          <a:bodyPr>
            <a:normAutofit/>
          </a:bodyPr>
          <a:lstStyle/>
          <a:p>
            <a:pPr marL="0" indent="0">
              <a:buNone/>
            </a:pPr>
            <a:endParaRPr lang="en-US" sz="1800" dirty="0"/>
          </a:p>
          <a:p>
            <a:pPr marL="0" indent="0">
              <a:buNone/>
            </a:pPr>
            <a:endParaRPr lang="en-US" sz="1800" dirty="0"/>
          </a:p>
          <a:p>
            <a:pPr marL="0" indent="0">
              <a:buNone/>
            </a:pPr>
            <a:r>
              <a:rPr lang="en-US" sz="3200" b="1" dirty="0"/>
              <a:t>A WAY Forward </a:t>
            </a:r>
          </a:p>
        </p:txBody>
      </p:sp>
      <p:sp>
        <p:nvSpPr>
          <p:cNvPr id="44" name="Rectangle 37">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92435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B9267-090E-10E0-CF82-13CF3B6AF130}"/>
              </a:ext>
            </a:extLst>
          </p:cNvPr>
          <p:cNvSpPr>
            <a:spLocks noGrp="1"/>
          </p:cNvSpPr>
          <p:nvPr>
            <p:ph type="title"/>
          </p:nvPr>
        </p:nvSpPr>
        <p:spPr>
          <a:xfrm>
            <a:off x="659234" y="957447"/>
            <a:ext cx="3383280" cy="4943105"/>
          </a:xfrm>
        </p:spPr>
        <p:txBody>
          <a:bodyPr anchor="ctr">
            <a:normAutofit/>
          </a:bodyPr>
          <a:lstStyle/>
          <a:p>
            <a:r>
              <a:rPr lang="en-US" sz="4000"/>
              <a:t>African Ministers of Finance: The Road to Marrakech </a:t>
            </a:r>
          </a:p>
        </p:txBody>
      </p:sp>
      <p:sp>
        <p:nvSpPr>
          <p:cNvPr id="31" name="Rectangle 3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5" name="Content Placeholder 2">
            <a:extLst>
              <a:ext uri="{FF2B5EF4-FFF2-40B4-BE49-F238E27FC236}">
                <a16:creationId xmlns:a16="http://schemas.microsoft.com/office/drawing/2014/main" id="{ACD84493-609F-E21B-53B9-EA9DD93240ED}"/>
              </a:ext>
            </a:extLst>
          </p:cNvPr>
          <p:cNvGraphicFramePr>
            <a:graphicFrameLocks noGrp="1"/>
          </p:cNvGraphicFramePr>
          <p:nvPr>
            <p:ph idx="1"/>
            <p:extLst>
              <p:ext uri="{D42A27DB-BD31-4B8C-83A1-F6EECF244321}">
                <p14:modId xmlns:p14="http://schemas.microsoft.com/office/powerpoint/2010/main" val="1383676705"/>
              </p:ext>
            </p:extLst>
          </p:nvPr>
        </p:nvGraphicFramePr>
        <p:xfrm>
          <a:off x="4549514" y="621792"/>
          <a:ext cx="6807333"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67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B9AC04-76DD-BB15-582B-80E0903B7A30}"/>
              </a:ext>
            </a:extLst>
          </p:cNvPr>
          <p:cNvSpPr>
            <a:spLocks noGrp="1"/>
          </p:cNvSpPr>
          <p:nvPr>
            <p:ph type="title"/>
          </p:nvPr>
        </p:nvSpPr>
        <p:spPr>
          <a:xfrm>
            <a:off x="429768" y="411480"/>
            <a:ext cx="11201400" cy="1106424"/>
          </a:xfrm>
        </p:spPr>
        <p:txBody>
          <a:bodyPr>
            <a:normAutofit/>
          </a:bodyPr>
          <a:lstStyle/>
          <a:p>
            <a:r>
              <a:rPr lang="en-GH" sz="3600" dirty="0"/>
              <a:t>Way forwad: Bridgetown Initiative </a:t>
            </a:r>
          </a:p>
        </p:txBody>
      </p:sp>
      <p:sp>
        <p:nvSpPr>
          <p:cNvPr id="11"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Graphical user interface, website&#10;&#10;Description automatically generated">
            <a:extLst>
              <a:ext uri="{FF2B5EF4-FFF2-40B4-BE49-F238E27FC236}">
                <a16:creationId xmlns:a16="http://schemas.microsoft.com/office/drawing/2014/main" id="{DAE1D298-71A5-F646-AA44-F99475BE9802}"/>
              </a:ext>
            </a:extLst>
          </p:cNvPr>
          <p:cNvPicPr>
            <a:picLocks noChangeAspect="1"/>
          </p:cNvPicPr>
          <p:nvPr/>
        </p:nvPicPr>
        <p:blipFill>
          <a:blip r:embed="rId2"/>
          <a:stretch>
            <a:fillRect/>
          </a:stretch>
        </p:blipFill>
        <p:spPr>
          <a:xfrm>
            <a:off x="256033" y="1517904"/>
            <a:ext cx="6062727" cy="4718304"/>
          </a:xfrm>
          <a:prstGeom prst="rect">
            <a:avLst/>
          </a:prstGeom>
        </p:spPr>
      </p:pic>
      <p:sp useBgFill="1">
        <p:nvSpPr>
          <p:cNvPr id="13"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0E5575-7EDF-E730-5A8F-4E10959E31F8}"/>
              </a:ext>
            </a:extLst>
          </p:cNvPr>
          <p:cNvSpPr>
            <a:spLocks noGrp="1"/>
          </p:cNvSpPr>
          <p:nvPr>
            <p:ph idx="1"/>
          </p:nvPr>
        </p:nvSpPr>
        <p:spPr>
          <a:xfrm>
            <a:off x="6574793" y="1638721"/>
            <a:ext cx="5361173" cy="4341455"/>
          </a:xfrm>
        </p:spPr>
        <p:txBody>
          <a:bodyPr anchor="ctr">
            <a:noAutofit/>
          </a:bodyPr>
          <a:lstStyle/>
          <a:p>
            <a:pPr marL="0" indent="0">
              <a:spcAft>
                <a:spcPts val="800"/>
              </a:spcAft>
              <a:buNone/>
            </a:pP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600" b="1" dirty="0">
                <a:latin typeface="Calibri" panose="020F0502020204030204" pitchFamily="34" charset="0"/>
                <a:ea typeface="Calibri" panose="020F0502020204030204" pitchFamily="34" charset="0"/>
                <a:cs typeface="Calibri" panose="020F0502020204030204" pitchFamily="34" charset="0"/>
              </a:rPr>
              <a:t>E</a:t>
            </a:r>
            <a:r>
              <a:rPr lang="en-US" sz="1600" b="1" dirty="0">
                <a:effectLst/>
                <a:latin typeface="Calibri" panose="020F0502020204030204" pitchFamily="34" charset="0"/>
                <a:ea typeface="Calibri" panose="020F0502020204030204" pitchFamily="34" charset="0"/>
                <a:cs typeface="Calibri" panose="020F0502020204030204" pitchFamily="34" charset="0"/>
              </a:rPr>
              <a:t>xpand multilateral lending</a:t>
            </a:r>
            <a:r>
              <a:rPr lang="en-US" sz="1600" dirty="0">
                <a:effectLst/>
                <a:latin typeface="Calibri" panose="020F0502020204030204" pitchFamily="34" charset="0"/>
                <a:ea typeface="Calibri" panose="020F0502020204030204" pitchFamily="34" charset="0"/>
                <a:cs typeface="Calibri" panose="020F0502020204030204" pitchFamily="34" charset="0"/>
              </a:rPr>
              <a:t> to governments by US$1 trillion</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Increase official donor resources</a:t>
            </a:r>
            <a:r>
              <a:rPr lang="en-US" sz="1600" dirty="0">
                <a:effectLst/>
                <a:latin typeface="Calibri" panose="020F0502020204030204" pitchFamily="34" charset="0"/>
                <a:ea typeface="Calibri" panose="020F0502020204030204" pitchFamily="34" charset="0"/>
                <a:cs typeface="Calibri" panose="020F0502020204030204" pitchFamily="34" charset="0"/>
              </a:rPr>
              <a:t> to multilateral institutions engaged in development banking</a:t>
            </a:r>
          </a:p>
          <a:p>
            <a:pPr marL="342900" lvl="0" indent="-342900">
              <a:buFont typeface="Symbol" pitchFamily="2"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Provide debt relief for highly indebted middle-income countries</a:t>
            </a:r>
            <a:r>
              <a:rPr lang="en-US" sz="1600" dirty="0">
                <a:effectLst/>
                <a:latin typeface="Calibri" panose="020F0502020204030204" pitchFamily="34" charset="0"/>
                <a:ea typeface="Calibri" panose="020F0502020204030204" pitchFamily="34" charset="0"/>
                <a:cs typeface="Calibri" panose="020F0502020204030204" pitchFamily="34" charset="0"/>
              </a:rPr>
              <a:t>, including debt to MFIs, and establish responsible lending and borrowing rules to prevent debt-fueled capital flight. </a:t>
            </a:r>
          </a:p>
          <a:p>
            <a:pPr marL="342900" lvl="0" indent="-342900">
              <a:buFont typeface="Symbol" pitchFamily="2" charset="2"/>
              <a:buChar char=""/>
            </a:pPr>
            <a:r>
              <a:rPr lang="en-US" sz="1600" b="1" kern="0" dirty="0">
                <a:effectLst/>
                <a:latin typeface="Calibri" panose="020F0502020204030204" pitchFamily="34" charset="0"/>
                <a:ea typeface="Calibri" panose="020F0502020204030204" pitchFamily="34" charset="0"/>
              </a:rPr>
              <a:t>Development partners should collaborate with the private sector</a:t>
            </a:r>
            <a:r>
              <a:rPr lang="en-US" sz="1600" kern="0" dirty="0">
                <a:effectLst/>
                <a:latin typeface="Calibri" panose="020F0502020204030204" pitchFamily="34" charset="0"/>
                <a:ea typeface="Calibri" panose="020F0502020204030204" pitchFamily="34" charset="0"/>
              </a:rPr>
              <a:t> to create new and innovative financial instruments, like green bonds and debt-for-climate or debt-for-nature swaps that de-risk investments </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1672A7A-FCA1-837D-BBC8-36D1F008613D}"/>
              </a:ext>
            </a:extLst>
          </p:cNvPr>
          <p:cNvSpPr txBox="1"/>
          <p:nvPr/>
        </p:nvSpPr>
        <p:spPr>
          <a:xfrm>
            <a:off x="128016" y="6396335"/>
            <a:ext cx="6190744" cy="461665"/>
          </a:xfrm>
          <a:prstGeom prst="rect">
            <a:avLst/>
          </a:prstGeom>
          <a:noFill/>
        </p:spPr>
        <p:txBody>
          <a:bodyPr wrap="square" rtlCol="0">
            <a:spAutoFit/>
          </a:bodyPr>
          <a:lstStyle/>
          <a:p>
            <a:r>
              <a:rPr lang="en-GB" sz="1200" b="0" i="0" dirty="0">
                <a:solidFill>
                  <a:srgbClr val="666666"/>
                </a:solidFill>
                <a:effectLst/>
                <a:latin typeface="Akkurat"/>
              </a:rPr>
              <a:t>Barbados is calling for reform of financial institutions including the World Bank to help developing nations on the frontline of climate change. Image: World Bank</a:t>
            </a:r>
            <a:endParaRPr lang="en-GH" sz="1200" dirty="0"/>
          </a:p>
        </p:txBody>
      </p:sp>
    </p:spTree>
    <p:extLst>
      <p:ext uri="{BB962C8B-B14F-4D97-AF65-F5344CB8AC3E}">
        <p14:creationId xmlns:p14="http://schemas.microsoft.com/office/powerpoint/2010/main" val="187024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EEB2E3-4E03-43A9-D8F6-6516CB7BA38B}"/>
              </a:ext>
            </a:extLst>
          </p:cNvPr>
          <p:cNvSpPr>
            <a:spLocks noGrp="1"/>
          </p:cNvSpPr>
          <p:nvPr>
            <p:ph type="title"/>
          </p:nvPr>
        </p:nvSpPr>
        <p:spPr>
          <a:xfrm>
            <a:off x="572493" y="238539"/>
            <a:ext cx="11018520" cy="1434415"/>
          </a:xfrm>
        </p:spPr>
        <p:txBody>
          <a:bodyPr anchor="b">
            <a:normAutofit/>
          </a:bodyPr>
          <a:lstStyle/>
          <a:p>
            <a:r>
              <a:rPr lang="en-GB" sz="4600" dirty="0"/>
              <a:t>Additional Recommendations on a Way Forward </a:t>
            </a:r>
            <a:endParaRPr lang="en-GH" sz="4600"/>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461983-3372-2424-E183-85E08B709182}"/>
              </a:ext>
            </a:extLst>
          </p:cNvPr>
          <p:cNvSpPr>
            <a:spLocks noGrp="1"/>
          </p:cNvSpPr>
          <p:nvPr>
            <p:ph idx="1"/>
          </p:nvPr>
        </p:nvSpPr>
        <p:spPr>
          <a:xfrm>
            <a:off x="572493" y="2071316"/>
            <a:ext cx="6713552" cy="4119172"/>
          </a:xfrm>
        </p:spPr>
        <p:txBody>
          <a:bodyPr anchor="t">
            <a:normAutofit/>
          </a:bodyPr>
          <a:lstStyle/>
          <a:p>
            <a:r>
              <a:rPr lang="en-US" sz="1700" dirty="0">
                <a:effectLst/>
                <a:latin typeface="Calibri" panose="020F0502020204030204" pitchFamily="34" charset="0"/>
                <a:ea typeface="Calibri" panose="020F0502020204030204" pitchFamily="34" charset="0"/>
                <a:cs typeface="Calibri" panose="020F0502020204030204" pitchFamily="34" charset="0"/>
              </a:rPr>
              <a:t>Provide </a:t>
            </a:r>
            <a:r>
              <a:rPr lang="en-US" sz="1700" b="1" dirty="0">
                <a:effectLst/>
                <a:latin typeface="Calibri" panose="020F0502020204030204" pitchFamily="34" charset="0"/>
                <a:ea typeface="Calibri" panose="020F0502020204030204" pitchFamily="34" charset="0"/>
                <a:cs typeface="Calibri" panose="020F0502020204030204" pitchFamily="34" charset="0"/>
              </a:rPr>
              <a:t>financial and technical support to enhance revenue generation </a:t>
            </a:r>
            <a:r>
              <a:rPr lang="en-US" sz="1700" dirty="0">
                <a:effectLst/>
                <a:latin typeface="Calibri" panose="020F0502020204030204" pitchFamily="34" charset="0"/>
                <a:ea typeface="Calibri" panose="020F0502020204030204" pitchFamily="34" charset="0"/>
                <a:cs typeface="Calibri" panose="020F0502020204030204" pitchFamily="34" charset="0"/>
              </a:rPr>
              <a:t>and public spending efficiency</a:t>
            </a:r>
          </a:p>
          <a:p>
            <a:pPr marL="342900" lvl="0" indent="-342900">
              <a:buFont typeface="Symbol" pitchFamily="2" charset="2"/>
              <a:buChar char=""/>
            </a:pPr>
            <a:r>
              <a:rPr lang="en-US" sz="1700" b="1" dirty="0">
                <a:effectLst/>
                <a:latin typeface="Calibri" panose="020F0502020204030204" pitchFamily="34" charset="0"/>
                <a:ea typeface="Calibri" panose="020F0502020204030204" pitchFamily="34" charset="0"/>
                <a:cs typeface="Calibri" panose="020F0502020204030204" pitchFamily="34" charset="0"/>
              </a:rPr>
              <a:t>Curtail capital flight</a:t>
            </a:r>
            <a:r>
              <a:rPr lang="en-US" sz="1700" dirty="0">
                <a:effectLst/>
                <a:latin typeface="Calibri" panose="020F0502020204030204" pitchFamily="34" charset="0"/>
                <a:ea typeface="Calibri" panose="020F0502020204030204" pitchFamily="34" charset="0"/>
                <a:cs typeface="Calibri" panose="020F0502020204030204" pitchFamily="34" charset="0"/>
              </a:rPr>
              <a:t> by making it difficult for ruling elites to stash cash in Western havens and continue efforts to recover stolen assets. </a:t>
            </a:r>
          </a:p>
          <a:p>
            <a:pPr marL="342900" lvl="0" indent="-342900">
              <a:buFont typeface="Symbol" pitchFamily="2" charset="2"/>
              <a:buChar char=""/>
            </a:pPr>
            <a:r>
              <a:rPr lang="en-US" sz="1700" b="1" dirty="0">
                <a:effectLst/>
                <a:latin typeface="Calibri" panose="020F0502020204030204" pitchFamily="34" charset="0"/>
                <a:ea typeface="Calibri" panose="020F0502020204030204" pitchFamily="34" charset="0"/>
                <a:cs typeface="Calibri" panose="020F0502020204030204" pitchFamily="34" charset="0"/>
              </a:rPr>
              <a:t>Leverage diaspora capital</a:t>
            </a:r>
            <a:r>
              <a:rPr lang="en-US" sz="1700" dirty="0">
                <a:effectLst/>
                <a:latin typeface="Calibri" panose="020F0502020204030204" pitchFamily="34" charset="0"/>
                <a:ea typeface="Calibri" panose="020F0502020204030204" pitchFamily="34" charset="0"/>
                <a:cs typeface="Calibri" panose="020F0502020204030204" pitchFamily="34" charset="0"/>
              </a:rPr>
              <a:t> for development through better economic management, instilling confidence in political governance and social stability, and establishing National Development Trust Funds, Diaspora Bonds, Collective Remittances and Diaspora Philanthropy, Crowd Funding platforms, and Diaspora Direct Investment</a:t>
            </a:r>
            <a:endParaRPr lang="en-GH" sz="1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700" b="1" dirty="0">
                <a:effectLst/>
                <a:latin typeface="Calibri" panose="020F0502020204030204" pitchFamily="34" charset="0"/>
                <a:ea typeface="Calibri" panose="020F0502020204030204" pitchFamily="34" charset="0"/>
                <a:cs typeface="Calibri" panose="020F0502020204030204" pitchFamily="34" charset="0"/>
              </a:rPr>
              <a:t>Support the establishment of independent and publicly owned</a:t>
            </a:r>
            <a:r>
              <a:rPr lang="en-US" sz="1700" dirty="0">
                <a:effectLst/>
                <a:latin typeface="Calibri" panose="020F0502020204030204" pitchFamily="34" charset="0"/>
                <a:ea typeface="Calibri" panose="020F0502020204030204" pitchFamily="34" charset="0"/>
                <a:cs typeface="Calibri" panose="020F0502020204030204" pitchFamily="34" charset="0"/>
              </a:rPr>
              <a:t> CRAs to assess Africa's credit rating more fairly and transparently</a:t>
            </a:r>
            <a:endParaRPr lang="en-GH" sz="1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itchFamily="2" charset="2"/>
              <a:buChar char=""/>
            </a:pPr>
            <a:r>
              <a:rPr lang="en-US" sz="1700" dirty="0">
                <a:latin typeface="Calibri" panose="020F0502020204030204" pitchFamily="34" charset="0"/>
                <a:ea typeface="Calibri" panose="020F0502020204030204" pitchFamily="34" charset="0"/>
                <a:cs typeface="Calibri" panose="020F0502020204030204" pitchFamily="34" charset="0"/>
              </a:rPr>
              <a:t>Prioritize </a:t>
            </a:r>
            <a:r>
              <a:rPr lang="en-US" sz="1700" b="1" dirty="0">
                <a:effectLst/>
                <a:latin typeface="Calibri" panose="020F0502020204030204" pitchFamily="34" charset="0"/>
                <a:ea typeface="Calibri" panose="020F0502020204030204" pitchFamily="34" charset="0"/>
                <a:cs typeface="Calibri" panose="020F0502020204030204" pitchFamily="34" charset="0"/>
              </a:rPr>
              <a:t>the issue of reparations  </a:t>
            </a:r>
            <a:r>
              <a:rPr lang="en-US" sz="1700" dirty="0">
                <a:effectLst/>
                <a:latin typeface="Calibri" panose="020F0502020204030204" pitchFamily="34" charset="0"/>
                <a:ea typeface="Calibri" panose="020F0502020204030204" pitchFamily="34" charset="0"/>
                <a:cs typeface="Calibri" panose="020F0502020204030204" pitchFamily="34" charset="0"/>
              </a:rPr>
              <a:t>as one important step towards rectifying the historical injustice of slavery and addressing the resulting inequality and unfair treatment towards people of African descent</a:t>
            </a:r>
            <a:endParaRPr lang="en-GH" sz="17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person, group, crowd, posing&#10;&#10;Description automatically generated">
            <a:extLst>
              <a:ext uri="{FF2B5EF4-FFF2-40B4-BE49-F238E27FC236}">
                <a16:creationId xmlns:a16="http://schemas.microsoft.com/office/drawing/2014/main" id="{A1028DBD-BC1A-11E7-D737-233FFA9E1D8F}"/>
              </a:ext>
            </a:extLst>
          </p:cNvPr>
          <p:cNvPicPr>
            <a:picLocks noChangeAspect="1"/>
          </p:cNvPicPr>
          <p:nvPr/>
        </p:nvPicPr>
        <p:blipFill rotWithShape="1">
          <a:blip r:embed="rId2"/>
          <a:srcRect l="23029" r="33920" b="2"/>
          <a:stretch/>
        </p:blipFill>
        <p:spPr>
          <a:xfrm>
            <a:off x="7675658" y="2093976"/>
            <a:ext cx="3941064" cy="4096512"/>
          </a:xfrm>
          <a:prstGeom prst="rect">
            <a:avLst/>
          </a:prstGeom>
        </p:spPr>
      </p:pic>
    </p:spTree>
    <p:extLst>
      <p:ext uri="{BB962C8B-B14F-4D97-AF65-F5344CB8AC3E}">
        <p14:creationId xmlns:p14="http://schemas.microsoft.com/office/powerpoint/2010/main" val="2539588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8FC3E-8957-C148-FC72-4774B55272FF}"/>
              </a:ext>
            </a:extLst>
          </p:cNvPr>
          <p:cNvSpPr>
            <a:spLocks noGrp="1"/>
          </p:cNvSpPr>
          <p:nvPr>
            <p:ph type="title"/>
          </p:nvPr>
        </p:nvSpPr>
        <p:spPr>
          <a:xfrm>
            <a:off x="429768" y="411480"/>
            <a:ext cx="11201400" cy="1106424"/>
          </a:xfrm>
        </p:spPr>
        <p:txBody>
          <a:bodyPr>
            <a:normAutofit/>
          </a:bodyPr>
          <a:lstStyle/>
          <a:p>
            <a:r>
              <a:rPr lang="en-GB" sz="3600" dirty="0"/>
              <a:t>Create more equal societies </a:t>
            </a:r>
            <a:endParaRPr lang="en-GH" sz="3600" dirty="0"/>
          </a:p>
        </p:txBody>
      </p:sp>
      <p:sp>
        <p:nvSpPr>
          <p:cNvPr id="12"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young child holding a sign&#10;&#10;Description automatically generated with low confidence">
            <a:extLst>
              <a:ext uri="{FF2B5EF4-FFF2-40B4-BE49-F238E27FC236}">
                <a16:creationId xmlns:a16="http://schemas.microsoft.com/office/drawing/2014/main" id="{F9C957FA-0FB4-0F97-75B7-C7319E1C4BBE}"/>
              </a:ext>
            </a:extLst>
          </p:cNvPr>
          <p:cNvPicPr>
            <a:picLocks noChangeAspect="1"/>
          </p:cNvPicPr>
          <p:nvPr/>
        </p:nvPicPr>
        <p:blipFill>
          <a:blip r:embed="rId2"/>
          <a:srcRect l="489" r="489"/>
          <a:stretch/>
        </p:blipFill>
        <p:spPr>
          <a:xfrm>
            <a:off x="429768" y="1721922"/>
            <a:ext cx="6704891" cy="4520559"/>
          </a:xfrm>
          <a:prstGeom prst="rect">
            <a:avLst/>
          </a:prstGeom>
        </p:spPr>
      </p:pic>
      <p:sp useBgFill="1">
        <p:nvSpPr>
          <p:cNvPr id="14"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363C946-9EC8-05E8-2FE0-7FE59187D831}"/>
              </a:ext>
            </a:extLst>
          </p:cNvPr>
          <p:cNvSpPr>
            <a:spLocks noGrp="1"/>
          </p:cNvSpPr>
          <p:nvPr>
            <p:ph idx="1"/>
          </p:nvPr>
        </p:nvSpPr>
        <p:spPr>
          <a:xfrm>
            <a:off x="7938752" y="2020824"/>
            <a:ext cx="3455097" cy="3959352"/>
          </a:xfrm>
        </p:spPr>
        <p:txBody>
          <a:bodyPr anchor="ctr">
            <a:normAutofit/>
          </a:bodyPr>
          <a:lstStyle/>
          <a:p>
            <a:pPr marL="0" indent="0">
              <a:spcAft>
                <a:spcPts val="800"/>
              </a:spcAft>
              <a:buNone/>
            </a:pPr>
            <a:r>
              <a:rPr lang="en-US" sz="1700" dirty="0">
                <a:effectLst/>
                <a:latin typeface="Calibri" panose="020F0502020204030204" pitchFamily="34" charset="0"/>
                <a:ea typeface="Calibri" panose="020F0502020204030204" pitchFamily="34" charset="0"/>
                <a:cs typeface="Calibri" panose="020F0502020204030204" pitchFamily="34" charset="0"/>
              </a:rPr>
              <a:t>For </a:t>
            </a:r>
            <a:r>
              <a:rPr lang="en-US" sz="1700" b="1" dirty="0">
                <a:effectLst/>
                <a:latin typeface="Calibri" panose="020F0502020204030204" pitchFamily="34" charset="0"/>
                <a:ea typeface="Calibri" panose="020F0502020204030204" pitchFamily="34" charset="0"/>
                <a:cs typeface="Calibri" panose="020F0502020204030204" pitchFamily="34" charset="0"/>
              </a:rPr>
              <a:t>people of African descent in North America</a:t>
            </a:r>
            <a:r>
              <a:rPr lang="en-US" sz="1700" dirty="0">
                <a:effectLst/>
                <a:latin typeface="Calibri" panose="020F0502020204030204" pitchFamily="34" charset="0"/>
                <a:ea typeface="Calibri" panose="020F0502020204030204" pitchFamily="34" charset="0"/>
                <a:cs typeface="Calibri" panose="020F0502020204030204" pitchFamily="34" charset="0"/>
              </a:rPr>
              <a:t> and </a:t>
            </a:r>
            <a:r>
              <a:rPr lang="en-US" sz="1700" b="1" dirty="0">
                <a:effectLst/>
                <a:latin typeface="Calibri" panose="020F0502020204030204" pitchFamily="34" charset="0"/>
                <a:ea typeface="Calibri" panose="020F0502020204030204" pitchFamily="34" charset="0"/>
                <a:cs typeface="Calibri" panose="020F0502020204030204" pitchFamily="34" charset="0"/>
              </a:rPr>
              <a:t>Europe</a:t>
            </a:r>
            <a:endParaRPr lang="en-GH"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Ensure meaningful participation and engagement of communities  in decision-making processes</a:t>
            </a:r>
            <a:endParaRPr lang="en-GH"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itchFamily="2"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Support initiatives that promote economic empowerment and social inclusion of communities</a:t>
            </a:r>
            <a:endParaRPr lang="en-GH" sz="17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700" kern="0" dirty="0">
                <a:effectLst/>
                <a:latin typeface="Calibri" panose="020F0502020204030204" pitchFamily="34" charset="0"/>
                <a:ea typeface="Calibri" panose="020F0502020204030204" pitchFamily="34" charset="0"/>
              </a:rPr>
              <a:t>Support initiatives to address historical injustices and inequalities</a:t>
            </a:r>
          </a:p>
          <a:p>
            <a:pPr marL="0" indent="0">
              <a:buNone/>
            </a:pPr>
            <a:endParaRPr lang="en-GH" sz="1700" dirty="0"/>
          </a:p>
          <a:p>
            <a:pPr marL="0" indent="0">
              <a:buNone/>
            </a:pPr>
            <a:endParaRPr lang="en-GH" sz="1700" dirty="0"/>
          </a:p>
        </p:txBody>
      </p:sp>
    </p:spTree>
    <p:extLst>
      <p:ext uri="{BB962C8B-B14F-4D97-AF65-F5344CB8AC3E}">
        <p14:creationId xmlns:p14="http://schemas.microsoft.com/office/powerpoint/2010/main" val="423599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3014A-DB24-7DB6-62A5-DC2231332A46}"/>
              </a:ext>
            </a:extLst>
          </p:cNvPr>
          <p:cNvSpPr>
            <a:spLocks noGrp="1"/>
          </p:cNvSpPr>
          <p:nvPr>
            <p:ph idx="1"/>
          </p:nvPr>
        </p:nvSpPr>
        <p:spPr>
          <a:xfrm>
            <a:off x="565608" y="584462"/>
            <a:ext cx="10788192" cy="5592501"/>
          </a:xfrm>
        </p:spPr>
        <p:txBody>
          <a:bodyPr/>
          <a:lstStyle/>
          <a:p>
            <a:pPr marL="0" indent="0">
              <a:buNone/>
            </a:pPr>
            <a:endParaRPr lang="en-US" dirty="0"/>
          </a:p>
        </p:txBody>
      </p:sp>
      <p:sp>
        <p:nvSpPr>
          <p:cNvPr id="4" name="Oval Callout 3">
            <a:extLst>
              <a:ext uri="{FF2B5EF4-FFF2-40B4-BE49-F238E27FC236}">
                <a16:creationId xmlns:a16="http://schemas.microsoft.com/office/drawing/2014/main" id="{29167528-A007-9EAF-E83F-CC6C9F4AE46E}"/>
              </a:ext>
            </a:extLst>
          </p:cNvPr>
          <p:cNvSpPr/>
          <p:nvPr/>
        </p:nvSpPr>
        <p:spPr>
          <a:xfrm>
            <a:off x="1885362" y="1376312"/>
            <a:ext cx="7004114" cy="3874417"/>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THANK YOU FOR LISTENING!</a:t>
            </a:r>
          </a:p>
        </p:txBody>
      </p:sp>
    </p:spTree>
    <p:extLst>
      <p:ext uri="{BB962C8B-B14F-4D97-AF65-F5344CB8AC3E}">
        <p14:creationId xmlns:p14="http://schemas.microsoft.com/office/powerpoint/2010/main" val="185892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beach, several, sandy&#10;&#10;Description automatically generated">
            <a:extLst>
              <a:ext uri="{FF2B5EF4-FFF2-40B4-BE49-F238E27FC236}">
                <a16:creationId xmlns:a16="http://schemas.microsoft.com/office/drawing/2014/main" id="{95CB9113-4BFB-1CB4-BAA4-7C99CA84C741}"/>
              </a:ext>
            </a:extLst>
          </p:cNvPr>
          <p:cNvPicPr>
            <a:picLocks noChangeAspect="1"/>
          </p:cNvPicPr>
          <p:nvPr/>
        </p:nvPicPr>
        <p:blipFill rotWithShape="1">
          <a:blip r:embed="rId2">
            <a:alphaModFix/>
          </a:blip>
          <a:srcRect r="21300" b="1"/>
          <a:stretch/>
        </p:blipFill>
        <p:spPr>
          <a:xfrm>
            <a:off x="4283902" y="10"/>
            <a:ext cx="7908098" cy="6857992"/>
          </a:xfrm>
          <a:prstGeom prst="rect">
            <a:avLst/>
          </a:prstGeom>
        </p:spPr>
      </p:pic>
      <p:sp>
        <p:nvSpPr>
          <p:cNvPr id="34" name="Rectangle 3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4D87B6-06EB-B733-1112-59A2B104AFF4}"/>
              </a:ext>
            </a:extLst>
          </p:cNvPr>
          <p:cNvSpPr>
            <a:spLocks noGrp="1"/>
          </p:cNvSpPr>
          <p:nvPr>
            <p:ph type="title"/>
          </p:nvPr>
        </p:nvSpPr>
        <p:spPr>
          <a:xfrm>
            <a:off x="728663" y="1115219"/>
            <a:ext cx="5505449" cy="2387600"/>
          </a:xfrm>
        </p:spPr>
        <p:txBody>
          <a:bodyPr vert="horz" lIns="91440" tIns="45720" rIns="91440" bIns="45720" rtlCol="0" anchor="b">
            <a:normAutofit/>
          </a:bodyPr>
          <a:lstStyle/>
          <a:p>
            <a:r>
              <a:rPr lang="en-US" sz="5000" b="1">
                <a:solidFill>
                  <a:schemeClr val="bg1"/>
                </a:solidFill>
              </a:rPr>
              <a:t>Structure of Presentation  </a:t>
            </a:r>
          </a:p>
        </p:txBody>
      </p:sp>
      <p:sp>
        <p:nvSpPr>
          <p:cNvPr id="3" name="Text Placeholder 2">
            <a:extLst>
              <a:ext uri="{FF2B5EF4-FFF2-40B4-BE49-F238E27FC236}">
                <a16:creationId xmlns:a16="http://schemas.microsoft.com/office/drawing/2014/main" id="{4AB615AF-7240-1714-A2C9-6B8A73FACCEE}"/>
              </a:ext>
            </a:extLst>
          </p:cNvPr>
          <p:cNvSpPr>
            <a:spLocks noGrp="1"/>
          </p:cNvSpPr>
          <p:nvPr>
            <p:ph type="body" idx="1"/>
          </p:nvPr>
        </p:nvSpPr>
        <p:spPr>
          <a:xfrm>
            <a:off x="728663" y="3902074"/>
            <a:ext cx="5505449" cy="2187635"/>
          </a:xfrm>
        </p:spPr>
        <p:txBody>
          <a:bodyPr vert="horz" lIns="91440" tIns="45720" rIns="91440" bIns="45720" rtlCol="0">
            <a:noAutofit/>
          </a:bodyPr>
          <a:lstStyle/>
          <a:p>
            <a:pPr marL="285750" indent="-285750">
              <a:buFont typeface="Wingdings" pitchFamily="2" charset="2"/>
              <a:buChar char="§"/>
            </a:pPr>
            <a:r>
              <a:rPr lang="en-US" sz="1800" dirty="0">
                <a:solidFill>
                  <a:schemeClr val="bg1"/>
                </a:solidFill>
              </a:rPr>
              <a:t>The Positive Impact </a:t>
            </a:r>
          </a:p>
          <a:p>
            <a:pPr marL="285750" indent="-285750">
              <a:buFont typeface="Wingdings" pitchFamily="2" charset="2"/>
              <a:buChar char="§"/>
            </a:pPr>
            <a:r>
              <a:rPr lang="en-US" sz="1800" dirty="0">
                <a:solidFill>
                  <a:schemeClr val="bg1"/>
                </a:solidFill>
              </a:rPr>
              <a:t>African Descendants in Africa </a:t>
            </a:r>
          </a:p>
          <a:p>
            <a:pPr marL="285750" indent="-285750">
              <a:buFont typeface="Wingdings" pitchFamily="2" charset="2"/>
              <a:buChar char="§"/>
            </a:pPr>
            <a:r>
              <a:rPr lang="en-US" sz="1800" dirty="0">
                <a:solidFill>
                  <a:schemeClr val="bg1"/>
                </a:solidFill>
              </a:rPr>
              <a:t>African Descendants in the Caribbean </a:t>
            </a:r>
          </a:p>
          <a:p>
            <a:pPr marL="285750" indent="-285750">
              <a:buFont typeface="Wingdings" pitchFamily="2" charset="2"/>
              <a:buChar char="§"/>
            </a:pPr>
            <a:r>
              <a:rPr lang="en-US" sz="1800" dirty="0">
                <a:solidFill>
                  <a:schemeClr val="bg1"/>
                </a:solidFill>
              </a:rPr>
              <a:t>African Descendants in Europe and North America</a:t>
            </a:r>
          </a:p>
          <a:p>
            <a:pPr marL="285750" indent="-285750">
              <a:buFont typeface="Wingdings" pitchFamily="2" charset="2"/>
              <a:buChar char="§"/>
            </a:pPr>
            <a:r>
              <a:rPr lang="en-US" sz="1800" dirty="0">
                <a:solidFill>
                  <a:schemeClr val="bg1"/>
                </a:solidFill>
              </a:rPr>
              <a:t>Recommendations  </a:t>
            </a:r>
          </a:p>
        </p:txBody>
      </p:sp>
      <p:cxnSp>
        <p:nvCxnSpPr>
          <p:cNvPr id="36" name="Straight Connector 3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35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CCF80E-E116-B39E-CA77-70FAF4499B43}"/>
              </a:ext>
            </a:extLst>
          </p:cNvPr>
          <p:cNvSpPr>
            <a:spLocks noGrp="1"/>
          </p:cNvSpPr>
          <p:nvPr>
            <p:ph type="title"/>
          </p:nvPr>
        </p:nvSpPr>
        <p:spPr>
          <a:xfrm>
            <a:off x="380688" y="945598"/>
            <a:ext cx="11034695" cy="868053"/>
          </a:xfrm>
        </p:spPr>
        <p:txBody>
          <a:bodyPr vert="horz" lIns="91440" tIns="45720" rIns="91440" bIns="45720" rtlCol="0" anchor="b">
            <a:normAutofit/>
          </a:bodyPr>
          <a:lstStyle/>
          <a:p>
            <a:r>
              <a:rPr lang="en-US" sz="3200" b="1" dirty="0"/>
              <a:t>G</a:t>
            </a:r>
            <a:r>
              <a:rPr lang="en-US" sz="3200" b="1" kern="1200" dirty="0">
                <a:solidFill>
                  <a:schemeClr val="tx1"/>
                </a:solidFill>
                <a:latin typeface="+mj-lt"/>
                <a:ea typeface="+mj-ea"/>
                <a:cs typeface="+mj-cs"/>
              </a:rPr>
              <a:t>lobal Financial Architecture: The Positive Impact </a:t>
            </a:r>
          </a:p>
        </p:txBody>
      </p:sp>
      <p:sp>
        <p:nvSpPr>
          <p:cNvPr id="3" name="Text Placeholder 2">
            <a:extLst>
              <a:ext uri="{FF2B5EF4-FFF2-40B4-BE49-F238E27FC236}">
                <a16:creationId xmlns:a16="http://schemas.microsoft.com/office/drawing/2014/main" id="{4FC73371-05CD-5D33-1686-F5DF2D8FFAF5}"/>
              </a:ext>
            </a:extLst>
          </p:cNvPr>
          <p:cNvSpPr>
            <a:spLocks noGrp="1"/>
          </p:cNvSpPr>
          <p:nvPr>
            <p:ph type="body" idx="1"/>
          </p:nvPr>
        </p:nvSpPr>
        <p:spPr>
          <a:xfrm>
            <a:off x="380688" y="1813651"/>
            <a:ext cx="11232660" cy="4278260"/>
          </a:xfrm>
        </p:spPr>
        <p:txBody>
          <a:bodyPr vert="horz" lIns="91440" tIns="45720" rIns="91440" bIns="45720" rtlCol="0">
            <a:normAutofit fontScale="92500" lnSpcReduction="20000"/>
          </a:bodyPr>
          <a:lstStyle/>
          <a:p>
            <a:pPr lvl="0"/>
            <a:r>
              <a:rPr lang="en-US" sz="1400" b="1" kern="1200" dirty="0">
                <a:solidFill>
                  <a:schemeClr val="tx1"/>
                </a:solidFill>
                <a:latin typeface="+mn-lt"/>
                <a:ea typeface="+mn-ea"/>
                <a:cs typeface="+mn-cs"/>
              </a:rPr>
              <a:t>Development Finance</a:t>
            </a:r>
          </a:p>
          <a:p>
            <a:pPr marL="285750" lvl="0" indent="-285750">
              <a:buFont typeface="Arial" panose="020B0604020202020204" pitchFamily="34" charset="0"/>
              <a:buChar char="•"/>
            </a:pPr>
            <a:r>
              <a:rPr lang="en-US" sz="1400" kern="1200" dirty="0">
                <a:solidFill>
                  <a:schemeClr val="tx1"/>
                </a:solidFill>
                <a:latin typeface="+mn-lt"/>
                <a:ea typeface="+mn-ea"/>
                <a:cs typeface="+mn-cs"/>
              </a:rPr>
              <a:t>Li</a:t>
            </a:r>
            <a:r>
              <a:rPr lang="en-US" sz="1400" kern="1200" dirty="0">
                <a:solidFill>
                  <a:schemeClr val="tx1"/>
                </a:solidFill>
                <a:effectLst/>
                <a:latin typeface="+mn-lt"/>
                <a:ea typeface="+mn-ea"/>
                <a:cs typeface="+mn-cs"/>
              </a:rPr>
              <a:t>fe expectancy, literacy, health outcomes, and access to education over the past few decades</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Facilitated a supportive global environment - strong growth with trading partners, favorable global financial conditions, and growing exposure to a surging global economy. </a:t>
            </a:r>
          </a:p>
          <a:p>
            <a:pPr lvl="0">
              <a:spcAft>
                <a:spcPts val="800"/>
              </a:spcAft>
            </a:pPr>
            <a:endParaRPr lang="en-US" sz="1400" b="1" kern="1200" dirty="0">
              <a:solidFill>
                <a:schemeClr val="tx1"/>
              </a:solidFill>
              <a:latin typeface="+mn-lt"/>
              <a:ea typeface="+mn-ea"/>
              <a:cs typeface="+mn-cs"/>
            </a:endParaRPr>
          </a:p>
          <a:p>
            <a:pPr lvl="0">
              <a:spcAft>
                <a:spcPts val="800"/>
              </a:spcAft>
            </a:pPr>
            <a:r>
              <a:rPr lang="en-US" sz="1400" b="1" kern="1200" dirty="0">
                <a:solidFill>
                  <a:schemeClr val="tx1"/>
                </a:solidFill>
                <a:latin typeface="+mn-lt"/>
                <a:ea typeface="+mn-ea"/>
                <a:cs typeface="+mn-cs"/>
              </a:rPr>
              <a:t>S</a:t>
            </a:r>
            <a:r>
              <a:rPr lang="en-US" sz="1400" b="1" kern="1200" dirty="0">
                <a:solidFill>
                  <a:schemeClr val="tx1"/>
                </a:solidFill>
                <a:effectLst/>
                <a:latin typeface="+mn-lt"/>
                <a:ea typeface="+mn-ea"/>
                <a:cs typeface="+mn-cs"/>
              </a:rPr>
              <a:t>ignificant financial support</a:t>
            </a:r>
            <a:r>
              <a:rPr lang="en-US" sz="1400" b="1" kern="1200" dirty="0">
                <a:solidFill>
                  <a:schemeClr val="tx1"/>
                </a:solidFill>
                <a:latin typeface="+mn-lt"/>
                <a:ea typeface="+mn-ea"/>
                <a:cs typeface="+mn-cs"/>
              </a:rPr>
              <a:t> </a:t>
            </a:r>
            <a:r>
              <a:rPr lang="en-US" sz="1400" kern="1200" dirty="0">
                <a:solidFill>
                  <a:schemeClr val="tx1"/>
                </a:solidFill>
                <a:latin typeface="+mn-lt"/>
                <a:ea typeface="+mn-ea"/>
                <a:cs typeface="+mn-cs"/>
              </a:rPr>
              <a:t>- </a:t>
            </a:r>
            <a:r>
              <a:rPr lang="en-US" sz="1400" kern="1200" dirty="0">
                <a:solidFill>
                  <a:schemeClr val="tx1"/>
                </a:solidFill>
                <a:effectLst/>
                <a:latin typeface="+mn-lt"/>
                <a:ea typeface="+mn-ea"/>
                <a:cs typeface="+mn-cs"/>
              </a:rPr>
              <a:t> grant</a:t>
            </a:r>
            <a:r>
              <a:rPr lang="en-US" sz="1400" kern="1200" dirty="0">
                <a:solidFill>
                  <a:schemeClr val="tx1"/>
                </a:solidFill>
                <a:latin typeface="+mn-lt"/>
                <a:ea typeface="+mn-ea"/>
                <a:cs typeface="+mn-cs"/>
              </a:rPr>
              <a:t>, low interest debt, </a:t>
            </a:r>
            <a:r>
              <a:rPr lang="en-US" sz="1400" kern="1200" dirty="0">
                <a:solidFill>
                  <a:schemeClr val="tx1"/>
                </a:solidFill>
                <a:effectLst/>
                <a:latin typeface="+mn-lt"/>
                <a:ea typeface="+mn-ea"/>
                <a:cs typeface="+mn-cs"/>
              </a:rPr>
              <a:t>debt relief, concessional budget support </a:t>
            </a:r>
            <a:r>
              <a:rPr lang="en-US" sz="1400" kern="1200" dirty="0" err="1">
                <a:solidFill>
                  <a:schemeClr val="tx1"/>
                </a:solidFill>
                <a:effectLst/>
                <a:latin typeface="+mn-lt"/>
                <a:ea typeface="+mn-ea"/>
                <a:cs typeface="+mn-cs"/>
              </a:rPr>
              <a:t>etc</a:t>
            </a:r>
            <a:endParaRPr lang="en-US" sz="1400" kern="1200" dirty="0">
              <a:solidFill>
                <a:schemeClr val="tx1"/>
              </a:solidFill>
              <a:effectLst/>
              <a:latin typeface="+mn-lt"/>
              <a:ea typeface="+mn-ea"/>
              <a:cs typeface="+mn-cs"/>
            </a:endParaRPr>
          </a:p>
          <a:p>
            <a:pPr lvl="0">
              <a:spcAft>
                <a:spcPts val="800"/>
              </a:spcAft>
            </a:pPr>
            <a:r>
              <a:rPr lang="en-US" sz="1400" b="1" kern="1200" dirty="0">
                <a:solidFill>
                  <a:schemeClr val="tx1"/>
                </a:solidFill>
                <a:latin typeface="+mn-lt"/>
                <a:ea typeface="+mn-ea"/>
                <a:cs typeface="+mn-cs"/>
              </a:rPr>
              <a:t>Diversified sources of finance </a:t>
            </a:r>
          </a:p>
          <a:p>
            <a:pPr lvl="0">
              <a:spcAft>
                <a:spcPts val="800"/>
              </a:spcAft>
            </a:pPr>
            <a:r>
              <a:rPr lang="en-US" sz="1400" b="1" kern="1200" dirty="0">
                <a:solidFill>
                  <a:schemeClr val="tx1"/>
                </a:solidFill>
                <a:effectLst/>
                <a:latin typeface="+mn-lt"/>
                <a:ea typeface="+mn-ea"/>
                <a:cs typeface="+mn-cs"/>
              </a:rPr>
              <a:t>H</a:t>
            </a:r>
            <a:r>
              <a:rPr lang="en-US" sz="1400" b="1" kern="1200" dirty="0">
                <a:solidFill>
                  <a:schemeClr val="tx1"/>
                </a:solidFill>
                <a:latin typeface="+mn-lt"/>
                <a:ea typeface="+mn-ea"/>
                <a:cs typeface="+mn-cs"/>
              </a:rPr>
              <a:t>elp to mitigate the a</a:t>
            </a:r>
            <a:r>
              <a:rPr lang="en-US" sz="1400" b="1" kern="1200" dirty="0">
                <a:solidFill>
                  <a:schemeClr val="tx1"/>
                </a:solidFill>
                <a:effectLst/>
                <a:latin typeface="+mn-lt"/>
                <a:ea typeface="+mn-ea"/>
                <a:cs typeface="+mn-cs"/>
              </a:rPr>
              <a:t>dverse effects of COVID-19 on developing countries:</a:t>
            </a:r>
          </a:p>
          <a:p>
            <a:pPr marL="285750" lvl="0" indent="-285750">
              <a:spcAft>
                <a:spcPts val="800"/>
              </a:spcAft>
              <a:buFont typeface="Arial" panose="020B0604020202020204" pitchFamily="34" charset="0"/>
              <a:buChar char="•"/>
            </a:pPr>
            <a:r>
              <a:rPr lang="en-US" sz="1400" kern="1200" dirty="0">
                <a:solidFill>
                  <a:schemeClr val="tx1"/>
                </a:solidFill>
                <a:effectLst/>
                <a:latin typeface="+mn-lt"/>
                <a:ea typeface="+mn-ea"/>
                <a:cs typeface="+mn-cs"/>
              </a:rPr>
              <a:t>Debt Service Suspension Initiative (DSSI)</a:t>
            </a:r>
          </a:p>
          <a:p>
            <a:pPr marL="285750" lvl="0" indent="-285750">
              <a:spcAft>
                <a:spcPts val="800"/>
              </a:spcAft>
              <a:buFont typeface="Arial" panose="020B0604020202020204" pitchFamily="34" charset="0"/>
              <a:buChar char="•"/>
            </a:pPr>
            <a:r>
              <a:rPr lang="en-US" sz="1400" kern="1200" dirty="0">
                <a:solidFill>
                  <a:schemeClr val="tx1"/>
                </a:solidFill>
                <a:effectLst/>
                <a:latin typeface="+mn-lt"/>
                <a:ea typeface="+mn-ea"/>
                <a:cs typeface="+mn-cs"/>
              </a:rPr>
              <a:t>IMF's Rapid Credit Facility</a:t>
            </a:r>
          </a:p>
          <a:p>
            <a:pPr marL="285750" lvl="0" indent="-285750">
              <a:spcAft>
                <a:spcPts val="800"/>
              </a:spcAft>
              <a:buFont typeface="Arial" panose="020B0604020202020204" pitchFamily="34" charset="0"/>
              <a:buChar char="•"/>
            </a:pPr>
            <a:r>
              <a:rPr lang="en-US" sz="1400" kern="1200" dirty="0">
                <a:solidFill>
                  <a:schemeClr val="tx1"/>
                </a:solidFill>
                <a:effectLst/>
                <a:latin typeface="+mn-lt"/>
                <a:ea typeface="+mn-ea"/>
                <a:cs typeface="+mn-cs"/>
              </a:rPr>
              <a:t> Special Drawing Rights (SDR) </a:t>
            </a:r>
          </a:p>
          <a:p>
            <a:pPr marL="285750" lvl="0" indent="-285750">
              <a:spcAft>
                <a:spcPts val="800"/>
              </a:spcAft>
              <a:buFont typeface="Arial" panose="020B0604020202020204" pitchFamily="34" charset="0"/>
              <a:buChar char="•"/>
            </a:pPr>
            <a:r>
              <a:rPr lang="en-US" sz="1400" kern="1200" dirty="0">
                <a:solidFill>
                  <a:schemeClr val="tx1"/>
                </a:solidFill>
                <a:effectLst/>
                <a:latin typeface="+mn-lt"/>
                <a:ea typeface="+mn-ea"/>
                <a:cs typeface="+mn-cs"/>
              </a:rPr>
              <a:t>Rapid disburse</a:t>
            </a:r>
            <a:r>
              <a:rPr lang="en-US" sz="1400" kern="1200" dirty="0">
                <a:solidFill>
                  <a:schemeClr val="tx1"/>
                </a:solidFill>
                <a:latin typeface="+mn-lt"/>
                <a:ea typeface="+mn-ea"/>
                <a:cs typeface="+mn-cs"/>
              </a:rPr>
              <a:t>ments of </a:t>
            </a:r>
            <a:r>
              <a:rPr lang="en-US" sz="1400" kern="1200" dirty="0">
                <a:solidFill>
                  <a:schemeClr val="tx1"/>
                </a:solidFill>
                <a:effectLst/>
                <a:latin typeface="+mn-lt"/>
                <a:ea typeface="+mn-ea"/>
                <a:cs typeface="+mn-cs"/>
              </a:rPr>
              <a:t>IDA and IBRD disbursements  </a:t>
            </a:r>
          </a:p>
          <a:p>
            <a:pPr>
              <a:spcAft>
                <a:spcPts val="800"/>
              </a:spcAft>
            </a:pPr>
            <a:r>
              <a:rPr lang="en-US" sz="1400" b="1" i="1" kern="1200" dirty="0">
                <a:solidFill>
                  <a:schemeClr val="tx1"/>
                </a:solidFill>
                <a:effectLst/>
                <a:latin typeface="+mn-lt"/>
                <a:ea typeface="+mn-ea"/>
                <a:cs typeface="+mn-cs"/>
              </a:rPr>
              <a:t>However, the multip</a:t>
            </a:r>
            <a:r>
              <a:rPr lang="en-US" sz="1400" b="1" i="1" kern="1200" dirty="0">
                <a:solidFill>
                  <a:schemeClr val="tx1"/>
                </a:solidFill>
                <a:latin typeface="+mn-lt"/>
                <a:ea typeface="+mn-ea"/>
                <a:cs typeface="+mn-cs"/>
              </a:rPr>
              <a:t>le crises of Covid-19, Financial, Climate, Food Insecurity, Conflict etc. has shown it is has significant flaws and no longer fit for purpose – especially for people of African Descent. </a:t>
            </a:r>
          </a:p>
        </p:txBody>
      </p:sp>
      <p:sp>
        <p:nvSpPr>
          <p:cNvPr id="10"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51866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book&#10;&#10;Description automatically generated with low confidence">
            <a:extLst>
              <a:ext uri="{FF2B5EF4-FFF2-40B4-BE49-F238E27FC236}">
                <a16:creationId xmlns:a16="http://schemas.microsoft.com/office/drawing/2014/main" id="{A80A54FF-02A5-DD29-0A51-885445CD369B}"/>
              </a:ext>
            </a:extLst>
          </p:cNvPr>
          <p:cNvPicPr>
            <a:picLocks noChangeAspect="1"/>
          </p:cNvPicPr>
          <p:nvPr/>
        </p:nvPicPr>
        <p:blipFill rotWithShape="1">
          <a:blip r:embed="rId2"/>
          <a:srcRect l="19672" r="3626" b="9091"/>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E5B605A8-4A7E-D73F-8170-93205517EC1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People of African Descent in Africa </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72693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EB47CEA-8DF9-DC52-BD4C-71E37193FF65}"/>
              </a:ext>
            </a:extLst>
          </p:cNvPr>
          <p:cNvSpPr>
            <a:spLocks noGrp="1"/>
          </p:cNvSpPr>
          <p:nvPr>
            <p:ph type="title"/>
          </p:nvPr>
        </p:nvSpPr>
        <p:spPr>
          <a:xfrm>
            <a:off x="1115568" y="548640"/>
            <a:ext cx="10168128" cy="1179576"/>
          </a:xfrm>
        </p:spPr>
        <p:txBody>
          <a:bodyPr>
            <a:normAutofit/>
          </a:bodyPr>
          <a:lstStyle/>
          <a:p>
            <a:r>
              <a:rPr lang="en-GB" sz="4000" dirty="0"/>
              <a:t>Financing needs in </a:t>
            </a:r>
            <a:r>
              <a:rPr lang="en-GH" sz="4000" dirty="0"/>
              <a:t>Africa</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6DCEC585-4913-7B88-11F3-850121A3CE0D}"/>
              </a:ext>
            </a:extLst>
          </p:cNvPr>
          <p:cNvSpPr>
            <a:spLocks noGrp="1"/>
          </p:cNvSpPr>
          <p:nvPr>
            <p:ph idx="1"/>
          </p:nvPr>
        </p:nvSpPr>
        <p:spPr>
          <a:xfrm>
            <a:off x="466344" y="2018622"/>
            <a:ext cx="11256263" cy="4402056"/>
          </a:xfrm>
        </p:spPr>
        <p:txBody>
          <a:bodyPr>
            <a:normAutofit/>
          </a:bodyPr>
          <a:lstStyle/>
          <a:p>
            <a:pPr marL="0" lvl="0" indent="0">
              <a:buNone/>
            </a:pPr>
            <a:r>
              <a:rPr lang="en-US" sz="1600" b="1" dirty="0">
                <a:latin typeface="Calibri" panose="020F0502020204030204" pitchFamily="34" charset="0"/>
                <a:ea typeface="Calibri" panose="020F0502020204030204" pitchFamily="34" charset="0"/>
                <a:cs typeface="Calibri" panose="020F0502020204030204" pitchFamily="34" charset="0"/>
              </a:rPr>
              <a:t>Achieving the SDGs </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SDG gains regressed during COVID, the continent needs an estimated estimated at between $614 - $638 billion annually to get back on tra</a:t>
            </a:r>
            <a:r>
              <a:rPr lang="en-US" sz="1600" dirty="0">
                <a:latin typeface="Calibri" panose="020F0502020204030204" pitchFamily="34" charset="0"/>
                <a:ea typeface="Calibri" panose="020F0502020204030204" pitchFamily="34" charset="0"/>
                <a:cs typeface="Calibri" panose="020F0502020204030204" pitchFamily="34" charset="0"/>
              </a:rPr>
              <a:t>ck</a:t>
            </a: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Africa needs about $484 billion within the next three years to address the socio-economic impacts of the pandemic and support economic recovery alone (AFDB, 2022) </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continent's </a:t>
            </a:r>
            <a:r>
              <a:rPr lang="en-US" sz="1600" b="1" dirty="0">
                <a:effectLst/>
                <a:latin typeface="Calibri" panose="020F0502020204030204" pitchFamily="34" charset="0"/>
                <a:ea typeface="Calibri" panose="020F0502020204030204" pitchFamily="34" charset="0"/>
                <a:cs typeface="Calibri" panose="020F0502020204030204" pitchFamily="34" charset="0"/>
              </a:rPr>
              <a:t>infrastructure</a:t>
            </a:r>
            <a:r>
              <a:rPr lang="en-US" sz="1600" dirty="0">
                <a:effectLst/>
                <a:latin typeface="Calibri" panose="020F0502020204030204" pitchFamily="34" charset="0"/>
                <a:ea typeface="Calibri" panose="020F0502020204030204" pitchFamily="34" charset="0"/>
                <a:cs typeface="Calibri" panose="020F0502020204030204" pitchFamily="34" charset="0"/>
              </a:rPr>
              <a:t> financing gap is estimated to range from $68 billion to $108 billion per year.</a:t>
            </a:r>
          </a:p>
          <a:p>
            <a:pPr marL="0" lvl="0" indent="0">
              <a:spcAft>
                <a:spcPts val="800"/>
              </a:spcAft>
              <a:buNone/>
            </a:pPr>
            <a:r>
              <a:rPr lang="en-US" sz="1600" b="1" dirty="0">
                <a:latin typeface="Calibri" panose="020F0502020204030204" pitchFamily="34" charset="0"/>
                <a:ea typeface="Calibri" panose="020F0502020204030204" pitchFamily="34" charset="0"/>
                <a:cs typeface="Calibri" panose="020F0502020204030204" pitchFamily="34" charset="0"/>
              </a:rPr>
              <a:t>Debt in Africa</a:t>
            </a:r>
          </a:p>
          <a:p>
            <a:pPr>
              <a:spcAft>
                <a:spcPts val="800"/>
              </a:spcAft>
            </a:pPr>
            <a:r>
              <a:rPr lang="en-US" sz="1600" kern="0" dirty="0">
                <a:effectLst/>
                <a:latin typeface="Calibri" panose="020F0502020204030204" pitchFamily="34" charset="0"/>
                <a:ea typeface="Calibri" panose="020F0502020204030204" pitchFamily="34" charset="0"/>
              </a:rPr>
              <a:t>Many African countries are facing increasing fiscal deficits and debt vulnerabilities, with some countries at risk of default. </a:t>
            </a:r>
          </a:p>
          <a:p>
            <a:pPr>
              <a:spcAft>
                <a:spcPts val="800"/>
              </a:spcAft>
            </a:pPr>
            <a:r>
              <a:rPr lang="en-US" sz="1600" kern="0" dirty="0">
                <a:effectLst/>
                <a:latin typeface="Calibri" panose="020F0502020204030204" pitchFamily="34" charset="0"/>
                <a:ea typeface="Calibri" panose="020F0502020204030204" pitchFamily="34" charset="0"/>
              </a:rPr>
              <a:t>At least 48% of African countries have debt-to-GDP ratios above 70%.</a:t>
            </a:r>
            <a:r>
              <a:rPr lang="en-GH" sz="1600">
                <a:effectLst/>
              </a:rPr>
              <a:t> </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H" sz="1200" dirty="0"/>
          </a:p>
        </p:txBody>
      </p:sp>
      <p:sp>
        <p:nvSpPr>
          <p:cNvPr id="9" name="Rectangle 1">
            <a:extLst>
              <a:ext uri="{FF2B5EF4-FFF2-40B4-BE49-F238E27FC236}">
                <a16:creationId xmlns:a16="http://schemas.microsoft.com/office/drawing/2014/main" id="{1EB0996E-DF40-6911-E543-C8BED18C7655}"/>
              </a:ext>
            </a:extLst>
          </p:cNvPr>
          <p:cNvSpPr>
            <a:spLocks noChangeArrowheads="1"/>
          </p:cNvSpPr>
          <p:nvPr/>
        </p:nvSpPr>
        <p:spPr bwMode="auto">
          <a:xfrm>
            <a:off x="236234" y="20186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H" altLang="en-GH" sz="1800" b="0" i="0" u="none" strike="noStrike" cap="none" normalizeH="0" baseline="0">
                <a:ln>
                  <a:noFill/>
                </a:ln>
                <a:solidFill>
                  <a:schemeClr val="tx1"/>
                </a:solidFill>
                <a:effectLst/>
                <a:latin typeface="Arial" panose="020B0604020202020204" pitchFamily="34" charset="0"/>
              </a:rPr>
            </a:br>
            <a:endParaRPr kumimoji="0" lang="en-GH" altLang="en-GH"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605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36B30-6CC7-C054-51B8-0316FC17F281}"/>
              </a:ext>
            </a:extLst>
          </p:cNvPr>
          <p:cNvSpPr>
            <a:spLocks noGrp="1"/>
          </p:cNvSpPr>
          <p:nvPr>
            <p:ph type="title"/>
          </p:nvPr>
        </p:nvSpPr>
        <p:spPr>
          <a:xfrm>
            <a:off x="1198181" y="560881"/>
            <a:ext cx="9795638" cy="1114380"/>
          </a:xfrm>
        </p:spPr>
        <p:txBody>
          <a:bodyPr vert="horz" lIns="91440" tIns="45720" rIns="91440" bIns="45720" rtlCol="0" anchor="b">
            <a:normAutofit fontScale="90000"/>
          </a:bodyPr>
          <a:lstStyle/>
          <a:p>
            <a:pPr algn="ctr"/>
            <a:r>
              <a:rPr lang="en-US" b="1"/>
              <a:t>Africa: Sources of Finance for Development </a:t>
            </a:r>
          </a:p>
        </p:txBody>
      </p:sp>
      <p:pic>
        <p:nvPicPr>
          <p:cNvPr id="7" name="Picture 6">
            <a:extLst>
              <a:ext uri="{FF2B5EF4-FFF2-40B4-BE49-F238E27FC236}">
                <a16:creationId xmlns:a16="http://schemas.microsoft.com/office/drawing/2014/main" id="{A742951B-00FC-9ABB-857B-99C9C2CE2CBD}"/>
              </a:ext>
            </a:extLst>
          </p:cNvPr>
          <p:cNvPicPr preferRelativeResize="0">
            <a:picLocks/>
          </p:cNvPicPr>
          <p:nvPr/>
        </p:nvPicPr>
        <p:blipFill rotWithShape="1">
          <a:blip r:embed="rId2"/>
          <a:srcRect l="488" r="-623"/>
          <a:stretch/>
        </p:blipFill>
        <p:spPr>
          <a:xfrm>
            <a:off x="181234" y="2165813"/>
            <a:ext cx="5802417" cy="3346376"/>
          </a:xfrm>
          <a:prstGeom prst="rect">
            <a:avLst/>
          </a:prstGeom>
        </p:spPr>
      </p:pic>
      <p:pic>
        <p:nvPicPr>
          <p:cNvPr id="11" name="Picture 10" descr="Chart, line chart&#10;&#10;Description automatically generated">
            <a:extLst>
              <a:ext uri="{FF2B5EF4-FFF2-40B4-BE49-F238E27FC236}">
                <a16:creationId xmlns:a16="http://schemas.microsoft.com/office/drawing/2014/main" id="{3D044DFE-FDF6-0696-171C-221953A0673D}"/>
              </a:ext>
            </a:extLst>
          </p:cNvPr>
          <p:cNvPicPr>
            <a:picLocks noChangeAspect="1"/>
          </p:cNvPicPr>
          <p:nvPr/>
        </p:nvPicPr>
        <p:blipFill>
          <a:blip r:embed="rId3"/>
          <a:stretch>
            <a:fillRect/>
          </a:stretch>
        </p:blipFill>
        <p:spPr>
          <a:xfrm>
            <a:off x="6044517" y="2469822"/>
            <a:ext cx="5828261" cy="2229309"/>
          </a:xfrm>
          <a:prstGeom prst="rect">
            <a:avLst/>
          </a:prstGeom>
        </p:spPr>
      </p:pic>
      <p:sp>
        <p:nvSpPr>
          <p:cNvPr id="13" name="TextBox 12">
            <a:extLst>
              <a:ext uri="{FF2B5EF4-FFF2-40B4-BE49-F238E27FC236}">
                <a16:creationId xmlns:a16="http://schemas.microsoft.com/office/drawing/2014/main" id="{6FC17962-4BF9-D46A-141B-70170FE7847E}"/>
              </a:ext>
            </a:extLst>
          </p:cNvPr>
          <p:cNvSpPr txBox="1"/>
          <p:nvPr/>
        </p:nvSpPr>
        <p:spPr>
          <a:xfrm>
            <a:off x="6298761" y="4890544"/>
            <a:ext cx="4942703" cy="984885"/>
          </a:xfrm>
          <a:prstGeom prst="rect">
            <a:avLst/>
          </a:prstGeom>
          <a:noFill/>
        </p:spPr>
        <p:txBody>
          <a:bodyPr wrap="square" rtlCol="0">
            <a:spAutoFit/>
          </a:bodyPr>
          <a:lstStyle/>
          <a:p>
            <a:r>
              <a:rPr lang="en-GB" sz="800" b="0" i="1" u="none" strike="noStrike" dirty="0">
                <a:solidFill>
                  <a:srgbClr val="333333"/>
                </a:solidFill>
                <a:effectLst/>
              </a:rPr>
              <a:t>Sources</a:t>
            </a:r>
            <a:r>
              <a:rPr lang="en-GB" sz="800" b="0" i="0" u="none" strike="noStrike" dirty="0">
                <a:solidFill>
                  <a:srgbClr val="333333"/>
                </a:solidFill>
                <a:effectLst/>
              </a:rPr>
              <a:t>: Authors’ calculations based on data from </a:t>
            </a:r>
            <a:r>
              <a:rPr lang="en-GB" sz="800" b="0" i="0" u="none" strike="noStrike" dirty="0">
                <a:solidFill>
                  <a:srgbClr val="0068B6"/>
                </a:solidFill>
                <a:effectLst/>
              </a:rPr>
              <a:t>IMF (2020a)</a:t>
            </a:r>
            <a:r>
              <a:rPr lang="en-GB" sz="800" b="0" i="0" u="none" strike="noStrike" dirty="0">
                <a:solidFill>
                  <a:srgbClr val="333333"/>
                </a:solidFill>
                <a:effectLst/>
              </a:rPr>
              <a:t>, </a:t>
            </a:r>
            <a:r>
              <a:rPr lang="en-GB" sz="800" b="0" i="1" u="none" strike="noStrike" dirty="0">
                <a:solidFill>
                  <a:srgbClr val="333333"/>
                </a:solidFill>
                <a:effectLst/>
              </a:rPr>
              <a:t>World Economic Outlook</a:t>
            </a:r>
            <a:r>
              <a:rPr lang="en-GB" sz="800" b="0" i="0" u="none" strike="noStrike" dirty="0">
                <a:solidFill>
                  <a:srgbClr val="333333"/>
                </a:solidFill>
                <a:effectLst/>
              </a:rPr>
              <a:t> (database) </a:t>
            </a:r>
            <a:r>
              <a:rPr lang="en-GB" sz="800" b="0" i="0" u="none" strike="noStrike" dirty="0">
                <a:solidFill>
                  <a:srgbClr val="0068B6"/>
                </a:solidFill>
                <a:effectLst/>
                <a:hlinkClick r:id="rId4"/>
              </a:rPr>
              <a:t>www.imf.org/external/pubs/ft/weo/2020/01/weodata/index.aspx</a:t>
            </a:r>
            <a:r>
              <a:rPr lang="en-GB" sz="800" b="0" i="0" u="none" strike="noStrike" dirty="0">
                <a:solidFill>
                  <a:srgbClr val="333333"/>
                </a:solidFill>
                <a:effectLst/>
              </a:rPr>
              <a:t>; </a:t>
            </a:r>
            <a:r>
              <a:rPr lang="en-GB" sz="800" b="0" i="0" u="none" strike="noStrike" dirty="0">
                <a:solidFill>
                  <a:srgbClr val="0068B6"/>
                </a:solidFill>
                <a:effectLst/>
              </a:rPr>
              <a:t>OECD-DAC (2020a)</a:t>
            </a:r>
            <a:r>
              <a:rPr lang="en-GB" sz="800" b="0" i="0" u="none" strike="noStrike" dirty="0">
                <a:solidFill>
                  <a:srgbClr val="333333"/>
                </a:solidFill>
                <a:effectLst/>
              </a:rPr>
              <a:t>, </a:t>
            </a:r>
            <a:r>
              <a:rPr lang="en-GB" sz="800" b="0" i="1" u="none" strike="noStrike" dirty="0">
                <a:solidFill>
                  <a:srgbClr val="333333"/>
                </a:solidFill>
                <a:effectLst/>
              </a:rPr>
              <a:t>International </a:t>
            </a:r>
            <a:r>
              <a:rPr lang="en-GB" sz="800" b="0" i="1" u="none" strike="noStrike" dirty="0" err="1">
                <a:solidFill>
                  <a:srgbClr val="333333"/>
                </a:solidFill>
                <a:effectLst/>
              </a:rPr>
              <a:t>DevelopmentStatistics</a:t>
            </a:r>
            <a:r>
              <a:rPr lang="en-GB" sz="800" b="0" i="0" u="none" strike="noStrike" dirty="0">
                <a:solidFill>
                  <a:srgbClr val="333333"/>
                </a:solidFill>
                <a:effectLst/>
              </a:rPr>
              <a:t>(database) </a:t>
            </a:r>
            <a:r>
              <a:rPr lang="en-GB" sz="800" b="0" i="0" u="none" strike="noStrike" dirty="0">
                <a:solidFill>
                  <a:srgbClr val="0068B6"/>
                </a:solidFill>
                <a:effectLst/>
                <a:hlinkClick r:id="rId5"/>
              </a:rPr>
              <a:t>www.oecd.org/dac/stats/idsonline.htm</a:t>
            </a:r>
            <a:r>
              <a:rPr lang="en-GB" sz="800" b="0" i="0" u="none" strike="noStrike" dirty="0">
                <a:solidFill>
                  <a:srgbClr val="333333"/>
                </a:solidFill>
                <a:effectLst/>
              </a:rPr>
              <a:t>; </a:t>
            </a:r>
            <a:r>
              <a:rPr lang="en-GB" sz="800" b="0" i="0" u="none" strike="noStrike" dirty="0">
                <a:solidFill>
                  <a:srgbClr val="0068B6"/>
                </a:solidFill>
                <a:effectLst/>
              </a:rPr>
              <a:t>OECD-DAC (2020b)</a:t>
            </a:r>
            <a:r>
              <a:rPr lang="en-GB" sz="800" b="0" i="0" u="none" strike="noStrike" dirty="0">
                <a:solidFill>
                  <a:srgbClr val="333333"/>
                </a:solidFill>
                <a:effectLst/>
              </a:rPr>
              <a:t>, </a:t>
            </a:r>
            <a:r>
              <a:rPr lang="en-GB" sz="800" b="0" i="1" u="none" strike="noStrike" dirty="0">
                <a:solidFill>
                  <a:srgbClr val="333333"/>
                </a:solidFill>
                <a:effectLst/>
              </a:rPr>
              <a:t>Country Programmable Aid</a:t>
            </a:r>
            <a:r>
              <a:rPr lang="en-GB" sz="800" b="0" i="0" u="none" strike="noStrike" dirty="0">
                <a:solidFill>
                  <a:srgbClr val="333333"/>
                </a:solidFill>
                <a:effectLst/>
              </a:rPr>
              <a:t> (database) </a:t>
            </a:r>
            <a:r>
              <a:rPr lang="en-GB" sz="800" b="0" i="0" u="none" strike="noStrike" dirty="0">
                <a:solidFill>
                  <a:srgbClr val="0068B6"/>
                </a:solidFill>
                <a:effectLst/>
                <a:hlinkClick r:id="rId6"/>
              </a:rPr>
              <a:t>www.oecd.org/dac/financing-sustainable-development/development-finance-standards/cpa.htm</a:t>
            </a:r>
            <a:r>
              <a:rPr lang="en-GB" sz="800" b="0" i="0" u="none" strike="noStrike" dirty="0">
                <a:solidFill>
                  <a:srgbClr val="333333"/>
                </a:solidFill>
                <a:effectLst/>
              </a:rPr>
              <a:t>; </a:t>
            </a:r>
            <a:r>
              <a:rPr lang="en-GB" sz="800" b="0" i="0" u="none" strike="noStrike" dirty="0">
                <a:solidFill>
                  <a:srgbClr val="0068B6"/>
                </a:solidFill>
                <a:effectLst/>
              </a:rPr>
              <a:t>UNCTAD (2020a)</a:t>
            </a:r>
            <a:r>
              <a:rPr lang="en-GB" sz="800" b="0" i="0" u="none" strike="noStrike" dirty="0">
                <a:solidFill>
                  <a:srgbClr val="333333"/>
                </a:solidFill>
                <a:effectLst/>
              </a:rPr>
              <a:t>, </a:t>
            </a:r>
            <a:r>
              <a:rPr lang="en-GB" sz="800" b="0" i="1" u="none" strike="noStrike" dirty="0">
                <a:solidFill>
                  <a:srgbClr val="333333"/>
                </a:solidFill>
                <a:effectLst/>
              </a:rPr>
              <a:t>World Investment Report 2020</a:t>
            </a:r>
            <a:r>
              <a:rPr lang="en-GB" sz="800" b="0" i="0" u="none" strike="noStrike" dirty="0">
                <a:solidFill>
                  <a:srgbClr val="333333"/>
                </a:solidFill>
                <a:effectLst/>
              </a:rPr>
              <a:t> and </a:t>
            </a:r>
            <a:r>
              <a:rPr lang="en-GB" sz="800" b="0" i="0" u="none" strike="noStrike" dirty="0">
                <a:solidFill>
                  <a:srgbClr val="0068B6"/>
                </a:solidFill>
                <a:effectLst/>
              </a:rPr>
              <a:t>World Bank (2020a)</a:t>
            </a:r>
            <a:r>
              <a:rPr lang="en-GB" sz="800" b="0" i="0" u="none" strike="noStrike" dirty="0">
                <a:solidFill>
                  <a:srgbClr val="333333"/>
                </a:solidFill>
                <a:effectLst/>
              </a:rPr>
              <a:t>, </a:t>
            </a:r>
            <a:r>
              <a:rPr lang="en-GB" sz="800" b="0" i="1" u="none" strike="noStrike" dirty="0">
                <a:solidFill>
                  <a:srgbClr val="333333"/>
                </a:solidFill>
                <a:effectLst/>
              </a:rPr>
              <a:t>KNOMAD Remittances Data</a:t>
            </a:r>
            <a:r>
              <a:rPr lang="en-GB" sz="800" b="0" i="0" u="none" strike="noStrike" dirty="0">
                <a:solidFill>
                  <a:srgbClr val="333333"/>
                </a:solidFill>
                <a:effectLst/>
              </a:rPr>
              <a:t> (database) </a:t>
            </a:r>
            <a:r>
              <a:rPr lang="en-GB" sz="800" b="0" i="0" u="none" strike="noStrike" dirty="0">
                <a:solidFill>
                  <a:srgbClr val="0068B6"/>
                </a:solidFill>
                <a:effectLst/>
                <a:hlinkClick r:id="rId7"/>
              </a:rPr>
              <a:t>www.knomad.org/data/remittances</a:t>
            </a:r>
            <a:r>
              <a:rPr lang="en-GB" b="0" i="0" u="none" strike="noStrike" dirty="0">
                <a:solidFill>
                  <a:srgbClr val="333333"/>
                </a:solidFill>
                <a:effectLst/>
                <a:latin typeface="Roboto Condensed" panose="020F0502020204030204" pitchFamily="34" charset="0"/>
              </a:rPr>
              <a:t>.</a:t>
            </a:r>
            <a:endParaRPr lang="en-US" dirty="0"/>
          </a:p>
        </p:txBody>
      </p:sp>
    </p:spTree>
    <p:extLst>
      <p:ext uri="{BB962C8B-B14F-4D97-AF65-F5344CB8AC3E}">
        <p14:creationId xmlns:p14="http://schemas.microsoft.com/office/powerpoint/2010/main" val="391534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56013-7870-B340-C84A-9F249F0B8448}"/>
              </a:ext>
            </a:extLst>
          </p:cNvPr>
          <p:cNvSpPr>
            <a:spLocks noGrp="1"/>
          </p:cNvSpPr>
          <p:nvPr>
            <p:ph type="title"/>
          </p:nvPr>
        </p:nvSpPr>
        <p:spPr>
          <a:xfrm>
            <a:off x="841248" y="685800"/>
            <a:ext cx="10506456" cy="1157005"/>
          </a:xfrm>
        </p:spPr>
        <p:txBody>
          <a:bodyPr anchor="b">
            <a:normAutofit/>
          </a:bodyPr>
          <a:lstStyle/>
          <a:p>
            <a:r>
              <a:rPr lang="en-US" sz="4800"/>
              <a:t>Global Finance Architecture: Africa</a:t>
            </a:r>
          </a:p>
        </p:txBody>
      </p:sp>
      <p:sp>
        <p:nvSpPr>
          <p:cNvPr id="18"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BFA7F988-9BDE-4E9E-6F78-D56B66D55071}"/>
              </a:ext>
            </a:extLst>
          </p:cNvPr>
          <p:cNvGraphicFramePr>
            <a:graphicFrameLocks noGrp="1"/>
          </p:cNvGraphicFramePr>
          <p:nvPr>
            <p:ph idx="1"/>
            <p:extLst>
              <p:ext uri="{D42A27DB-BD31-4B8C-83A1-F6EECF244321}">
                <p14:modId xmlns:p14="http://schemas.microsoft.com/office/powerpoint/2010/main" val="871098667"/>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24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iagram&#10;&#10;Description automatically generated">
            <a:extLst>
              <a:ext uri="{FF2B5EF4-FFF2-40B4-BE49-F238E27FC236}">
                <a16:creationId xmlns:a16="http://schemas.microsoft.com/office/drawing/2014/main" id="{311E429D-E995-6480-9E47-9CDF04BDD69B}"/>
              </a:ext>
            </a:extLst>
          </p:cNvPr>
          <p:cNvPicPr>
            <a:picLocks noChangeAspect="1"/>
          </p:cNvPicPr>
          <p:nvPr/>
        </p:nvPicPr>
        <p:blipFill rotWithShape="1">
          <a:blip r:embed="rId2"/>
          <a:srcRect l="5978" t="9091" r="10713"/>
          <a:stretch/>
        </p:blipFill>
        <p:spPr>
          <a:xfrm>
            <a:off x="3523485" y="-15658"/>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B253C5F7-0A94-3BA7-C03B-C54155E7DD8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200" dirty="0"/>
              <a:t>People of African Descent in Africa People of African Descent in the Caribbean and South America</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62714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693D93A-F5A6-7C64-FEE6-A5253062F816}"/>
              </a:ext>
            </a:extLst>
          </p:cNvPr>
          <p:cNvSpPr>
            <a:spLocks noGrp="1"/>
          </p:cNvSpPr>
          <p:nvPr>
            <p:ph type="title"/>
          </p:nvPr>
        </p:nvSpPr>
        <p:spPr>
          <a:xfrm>
            <a:off x="429768" y="411480"/>
            <a:ext cx="11201400" cy="1106424"/>
          </a:xfrm>
        </p:spPr>
        <p:txBody>
          <a:bodyPr>
            <a:normAutofit/>
          </a:bodyPr>
          <a:lstStyle/>
          <a:p>
            <a:r>
              <a:rPr lang="en-GB" sz="3600"/>
              <a:t>I</a:t>
            </a:r>
            <a:r>
              <a:rPr lang="en-GH" sz="3600"/>
              <a:t>n the Carribbean and South America </a:t>
            </a:r>
          </a:p>
        </p:txBody>
      </p:sp>
      <p:sp>
        <p:nvSpPr>
          <p:cNvPr id="14"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descr="Chart, line chart&#10;&#10;Description automatically generated">
            <a:extLst>
              <a:ext uri="{FF2B5EF4-FFF2-40B4-BE49-F238E27FC236}">
                <a16:creationId xmlns:a16="http://schemas.microsoft.com/office/drawing/2014/main" id="{12770B10-3AD2-22D2-88D3-09F8C10098C3}"/>
              </a:ext>
            </a:extLst>
          </p:cNvPr>
          <p:cNvPicPr>
            <a:picLocks noChangeAspect="1"/>
          </p:cNvPicPr>
          <p:nvPr/>
        </p:nvPicPr>
        <p:blipFill>
          <a:blip r:embed="rId2"/>
          <a:stretch>
            <a:fillRect/>
          </a:stretch>
        </p:blipFill>
        <p:spPr>
          <a:xfrm>
            <a:off x="128016" y="1774325"/>
            <a:ext cx="6702552" cy="4520560"/>
          </a:xfrm>
          <a:prstGeom prst="rect">
            <a:avLst/>
          </a:prstGeom>
        </p:spPr>
      </p:pic>
      <p:sp useBgFill="1">
        <p:nvSpPr>
          <p:cNvPr id="16"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9B755146-7187-F45C-723B-19E461980973}"/>
              </a:ext>
            </a:extLst>
          </p:cNvPr>
          <p:cNvSpPr>
            <a:spLocks noGrp="1"/>
          </p:cNvSpPr>
          <p:nvPr>
            <p:ph idx="1"/>
          </p:nvPr>
        </p:nvSpPr>
        <p:spPr>
          <a:xfrm>
            <a:off x="6958584" y="1721922"/>
            <a:ext cx="4435265" cy="4572963"/>
          </a:xfrm>
          <a:solidFill>
            <a:schemeClr val="bg1"/>
          </a:solidFill>
        </p:spPr>
        <p:txBody>
          <a:bodyPr anchor="ctr">
            <a:normAutofit/>
          </a:bodyPr>
          <a:lstStyle/>
          <a:p>
            <a:pPr marL="0" indent="0">
              <a:spcAft>
                <a:spcPts val="800"/>
              </a:spcAft>
              <a:buNone/>
            </a:pPr>
            <a:r>
              <a:rPr lang="en-US" sz="1600" b="1" dirty="0">
                <a:effectLst/>
                <a:latin typeface="Calibri" panose="020F0502020204030204" pitchFamily="34" charset="0"/>
                <a:ea typeface="Calibri" panose="020F0502020204030204" pitchFamily="34" charset="0"/>
                <a:cs typeface="Calibri" panose="020F0502020204030204" pitchFamily="34" charset="0"/>
              </a:rPr>
              <a:t>Debt </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High Levels of Debt &amp; Challenges with Debt Service</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marL="0" lvl="0" indent="0">
              <a:spcAft>
                <a:spcPts val="800"/>
              </a:spcAft>
              <a:buNone/>
            </a:pPr>
            <a:r>
              <a:rPr lang="en-US" sz="1600" b="1" dirty="0">
                <a:effectLst/>
                <a:latin typeface="Calibri" panose="020F0502020204030204" pitchFamily="34" charset="0"/>
                <a:ea typeface="Calibri" panose="020F0502020204030204" pitchFamily="34" charset="0"/>
                <a:cs typeface="Calibri" panose="020F0502020204030204" pitchFamily="34" charset="0"/>
              </a:rPr>
              <a:t>Grant and Subsidized loans </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itchFamily="2" charset="2"/>
              <a:buChar char=""/>
            </a:pPr>
            <a:r>
              <a:rPr lang="en-US" sz="1600" dirty="0">
                <a:latin typeface="Calibri" panose="020F0502020204030204" pitchFamily="34" charset="0"/>
                <a:ea typeface="Calibri" panose="020F0502020204030204" pitchFamily="34" charset="0"/>
                <a:cs typeface="Calibri" panose="020F0502020204030204" pitchFamily="34" charset="0"/>
              </a:rPr>
              <a:t>ODA has</a:t>
            </a:r>
            <a:r>
              <a:rPr lang="en-US" sz="1600" dirty="0">
                <a:effectLst/>
                <a:latin typeface="Calibri" panose="020F0502020204030204" pitchFamily="34" charset="0"/>
                <a:ea typeface="Calibri" panose="020F0502020204030204" pitchFamily="34" charset="0"/>
                <a:cs typeface="Calibri" panose="020F0502020204030204" pitchFamily="34" charset="0"/>
              </a:rPr>
              <a:t> been on the decline as several SIDS graduated to LMIC status </a:t>
            </a:r>
          </a:p>
          <a:p>
            <a:pPr marL="0" lvl="0" indent="0">
              <a:spcAft>
                <a:spcPts val="800"/>
              </a:spcAft>
              <a:buNone/>
            </a:pPr>
            <a:r>
              <a:rPr lang="en-US" sz="1600" b="1" dirty="0">
                <a:effectLst/>
                <a:latin typeface="Calibri" panose="020F0502020204030204" pitchFamily="34" charset="0"/>
                <a:ea typeface="Calibri" panose="020F0502020204030204" pitchFamily="34" charset="0"/>
                <a:cs typeface="Calibri" panose="020F0502020204030204" pitchFamily="34" charset="0"/>
              </a:rPr>
              <a:t>FDI </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FDI to Caribbean SIDS has been on the decline over the past decade</a:t>
            </a:r>
            <a:endParaRPr lang="en-GH"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H" sz="700" dirty="0"/>
          </a:p>
        </p:txBody>
      </p:sp>
    </p:spTree>
    <p:extLst>
      <p:ext uri="{BB962C8B-B14F-4D97-AF65-F5344CB8AC3E}">
        <p14:creationId xmlns:p14="http://schemas.microsoft.com/office/powerpoint/2010/main" val="2896099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1356</Words>
  <Application>Microsoft Macintosh PowerPoint</Application>
  <PresentationFormat>Widescreen</PresentationFormat>
  <Paragraphs>114</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Akkurat</vt:lpstr>
      <vt:lpstr>Arial</vt:lpstr>
      <vt:lpstr>Calibri</vt:lpstr>
      <vt:lpstr>Calibri Light</vt:lpstr>
      <vt:lpstr>Courier New</vt:lpstr>
      <vt:lpstr>Roboto Condensed</vt:lpstr>
      <vt:lpstr>Symbol</vt:lpstr>
      <vt:lpstr>Wingdings</vt:lpstr>
      <vt:lpstr>Office Theme</vt:lpstr>
      <vt:lpstr>The Impact of the Global Economic and Financial Architecture and Mechanisms on Peple of African Descent </vt:lpstr>
      <vt:lpstr>Structure of Presentation  </vt:lpstr>
      <vt:lpstr>Global Financial Architecture: The Positive Impact </vt:lpstr>
      <vt:lpstr>People of African Descent in Africa </vt:lpstr>
      <vt:lpstr>Financing needs in Africa</vt:lpstr>
      <vt:lpstr>Africa: Sources of Finance for Development </vt:lpstr>
      <vt:lpstr>Global Finance Architecture: Africa</vt:lpstr>
      <vt:lpstr>People of African Descent in Africa People of African Descent in the Caribbean and South America</vt:lpstr>
      <vt:lpstr>In the Carribbean and South America </vt:lpstr>
      <vt:lpstr>Financial support and exclusion</vt:lpstr>
      <vt:lpstr>People of African Descent in Europe &amp; North America</vt:lpstr>
      <vt:lpstr>Racial Discrimination in Europe and North America</vt:lpstr>
      <vt:lpstr>…continued </vt:lpstr>
      <vt:lpstr>PowerPoint Presentation</vt:lpstr>
      <vt:lpstr>African Ministers of Finance: The Road to Marrakech </vt:lpstr>
      <vt:lpstr>Way forwad: Bridgetown Initiative </vt:lpstr>
      <vt:lpstr>Additional Recommendations on a Way Forward </vt:lpstr>
      <vt:lpstr>Create more equal societies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the Global Economic and Financial Architecture and Mechanisms on Peple of African Descent </dc:title>
  <dc:creator>Theresa Andah</dc:creator>
  <cp:lastModifiedBy>Mavis Owusu-Gyamfi</cp:lastModifiedBy>
  <cp:revision>14</cp:revision>
  <dcterms:created xsi:type="dcterms:W3CDTF">2023-05-02T13:25:46Z</dcterms:created>
  <dcterms:modified xsi:type="dcterms:W3CDTF">2023-05-03T06:59:22Z</dcterms:modified>
</cp:coreProperties>
</file>