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Lato" panose="020F0502020204030203" pitchFamily="34" charset="0"/>
      <p:regular r:id="rId15"/>
      <p:bold r:id="rId16"/>
      <p:italic r:id="rId17"/>
      <p:boldItalic r:id="rId18"/>
    </p:embeddedFont>
    <p:embeddedFont>
      <p:font typeface="Lato Bold" panose="020F0502020204030203" pitchFamily="34" charset="0"/>
      <p:regular r:id="rId19"/>
      <p:bold r:id="rId20"/>
    </p:embeddedFont>
    <p:embeddedFont>
      <p:font typeface="Raleway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6" d="100"/>
          <a:sy n="36" d="100"/>
        </p:scale>
        <p:origin x="111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03.05.2023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https://hrlr.law.columbia.edu/hrlr-online/territory-is-everything-afro-colombian-communities-human-rights-and-illegal-land-grabs/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https://nextgenerationinvestor.com/black-owned-banks/</a:t>
            </a:r>
          </a:p>
          <a:p>
            <a:r>
              <a:rPr lang="en-US"/>
              <a:t>https://www.theguardian.com/commentisfree/2017/jan/13/uk-banks-racial-discrimination-black-victims-fraud#:~:text=It%27s%20time%20they%20admitted%20it,-This%20article%20is&amp;text=A%20Cambridge%20University%20study%20has,their%20bank%20as%20white%20customers.</a:t>
            </a:r>
          </a:p>
          <a:p>
            <a:r>
              <a:rPr lang="en-US"/>
              <a:t>https://www.theguardian.com/commentisfree/2017/jan/13/uk-banks-racial-discrimination-black-victims-fraud#:~:text=It%27s%20time%20they%20admitted%20it,-This%20article%20is&amp;text=A%20Cambridge%20University%20study%20has,their%20bank%20as%20white%20customers.</a:t>
            </a:r>
          </a:p>
          <a:p>
            <a:r>
              <a:rPr lang="en-US"/>
              <a:t>https://www.forbes.com/sites/angelicamarideoliveira/2022/07/04/how-brazils-conta-black-is-creating-a-financial-ecosystem-for-black-consumers/?sh=6efda1e461fa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https://qz.com/africa/2086170/the-rise-of-informal-money-transfers-in-west-africa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https://nextgenerationinvestor.com/black-owned-banks/</a:t>
            </a:r>
          </a:p>
          <a:p>
            <a:r>
              <a:rPr lang="en-US"/>
              <a:t>https://www.theguardian.com/commentisfree/2017/jan/13/uk-banks-racial-discrimination-black-victims-fraud#:~:text=It%27s%20time%20they%20admitted%20it,-This%20article%20is&amp;text=A%20Cambridge%20University%20study%20has,their%20bank%20as%20white%20customers.</a:t>
            </a:r>
          </a:p>
          <a:p>
            <a:r>
              <a:rPr lang="en-US"/>
              <a:t>https://www.theguardian.com/commentisfree/2017/jan/13/uk-banks-racial-discrimination-black-victims-fraud#:~:text=It%27s%20time%20they%20admitted%20it,-This%20article%20is&amp;text=A%20Cambridge%20University%20study%20has,their%20bank%20as%20white%20customers.</a:t>
            </a:r>
          </a:p>
          <a:p>
            <a:r>
              <a:rPr lang="en-US"/>
              <a:t>https://www.forbes.com/sites/angelicamarideoliveira/2022/07/04/how-brazils-conta-black-is-creating-a-financial-ecosystem-for-black-consumers/?sh=6efda1e461fa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56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975600"/>
            <a:chOff x="0" y="0"/>
            <a:chExt cx="24384000" cy="1300800"/>
          </a:xfrm>
        </p:grpSpPr>
        <p:sp>
          <p:nvSpPr>
            <p:cNvPr id="3" name="Freeform 3"/>
            <p:cNvSpPr/>
            <p:nvPr/>
          </p:nvSpPr>
          <p:spPr>
            <a:xfrm>
              <a:off x="0" y="0"/>
              <a:ext cx="24384000" cy="1300861"/>
            </a:xfrm>
            <a:custGeom>
              <a:avLst/>
              <a:gdLst/>
              <a:ahLst/>
              <a:cxnLst/>
              <a:rect l="l" t="t" r="r" b="b"/>
              <a:pathLst>
                <a:path w="24384000" h="1300861">
                  <a:moveTo>
                    <a:pt x="0" y="0"/>
                  </a:moveTo>
                  <a:lnTo>
                    <a:pt x="24384000" y="0"/>
                  </a:lnTo>
                  <a:lnTo>
                    <a:pt x="24384000" y="1300861"/>
                  </a:lnTo>
                  <a:lnTo>
                    <a:pt x="0" y="1300861"/>
                  </a:ln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0784" y="2382512"/>
            <a:ext cx="1491526" cy="91652"/>
          </a:xfrm>
          <a:prstGeom prst="rect">
            <a:avLst/>
          </a:prstGeom>
        </p:spPr>
      </p:pic>
      <p:pic>
        <p:nvPicPr>
          <p:cNvPr id="5" name="Picture 5"/>
          <p:cNvPicPr>
            <a:picLocks noChangeAspect="1"/>
          </p:cNvPicPr>
          <p:nvPr/>
        </p:nvPicPr>
        <p:blipFill>
          <a:blip r:embed="rId5"/>
          <a:srcRect/>
          <a:stretch>
            <a:fillRect/>
          </a:stretch>
        </p:blipFill>
        <p:spPr>
          <a:xfrm>
            <a:off x="15090286" y="7150957"/>
            <a:ext cx="2600211" cy="2600211"/>
          </a:xfrm>
          <a:prstGeom prst="rect">
            <a:avLst/>
          </a:prstGeom>
        </p:spPr>
      </p:pic>
      <p:sp>
        <p:nvSpPr>
          <p:cNvPr id="6" name="TextBox 6"/>
          <p:cNvSpPr txBox="1"/>
          <p:nvPr/>
        </p:nvSpPr>
        <p:spPr>
          <a:xfrm>
            <a:off x="1550325" y="2726800"/>
            <a:ext cx="15193350" cy="3838575"/>
          </a:xfrm>
          <a:prstGeom prst="rect">
            <a:avLst/>
          </a:prstGeom>
        </p:spPr>
        <p:txBody>
          <a:bodyPr lIns="0" tIns="0" rIns="0" bIns="0" rtlCol="0" anchor="t">
            <a:spAutoFit/>
          </a:bodyPr>
          <a:lstStyle/>
          <a:p>
            <a:pPr algn="l">
              <a:lnSpc>
                <a:spcPts val="10080"/>
              </a:lnSpc>
            </a:pPr>
            <a:r>
              <a:rPr lang="en-US" sz="8400">
                <a:solidFill>
                  <a:srgbClr val="FFFFFF"/>
                </a:solidFill>
                <a:latin typeface="Raleway Bold"/>
              </a:rPr>
              <a:t>The Banking, Finance, and Insurance Stranglehold on those of African Descent </a:t>
            </a:r>
          </a:p>
        </p:txBody>
      </p:sp>
      <p:sp>
        <p:nvSpPr>
          <p:cNvPr id="7" name="TextBox 7"/>
          <p:cNvSpPr txBox="1"/>
          <p:nvPr/>
        </p:nvSpPr>
        <p:spPr>
          <a:xfrm>
            <a:off x="1550325" y="7402284"/>
            <a:ext cx="15193350" cy="1181100"/>
          </a:xfrm>
          <a:prstGeom prst="rect">
            <a:avLst/>
          </a:prstGeom>
        </p:spPr>
        <p:txBody>
          <a:bodyPr lIns="0" tIns="0" rIns="0" bIns="0" rtlCol="0" anchor="t">
            <a:spAutoFit/>
          </a:bodyPr>
          <a:lstStyle/>
          <a:p>
            <a:pPr algn="l">
              <a:lnSpc>
                <a:spcPts val="4679"/>
              </a:lnSpc>
            </a:pPr>
            <a:r>
              <a:rPr lang="en-US" sz="3899">
                <a:solidFill>
                  <a:srgbClr val="FFFFFF"/>
                </a:solidFill>
                <a:latin typeface="Lato Bold"/>
              </a:rPr>
              <a:t>Benjamin Njila Fields</a:t>
            </a:r>
          </a:p>
          <a:p>
            <a:pPr algn="l">
              <a:lnSpc>
                <a:spcPts val="4679"/>
              </a:lnSpc>
            </a:pPr>
            <a:r>
              <a:rPr lang="en-US" sz="3899">
                <a:solidFill>
                  <a:srgbClr val="FFFFFF"/>
                </a:solidFill>
                <a:latin typeface="Lato Bold"/>
              </a:rPr>
              <a:t>The Black Economists Network (TBEN)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975600"/>
            <a:chOff x="0" y="0"/>
            <a:chExt cx="24384000" cy="1300800"/>
          </a:xfrm>
        </p:grpSpPr>
        <p:sp>
          <p:nvSpPr>
            <p:cNvPr id="3" name="Freeform 3"/>
            <p:cNvSpPr/>
            <p:nvPr/>
          </p:nvSpPr>
          <p:spPr>
            <a:xfrm>
              <a:off x="0" y="0"/>
              <a:ext cx="24384000" cy="1300861"/>
            </a:xfrm>
            <a:custGeom>
              <a:avLst/>
              <a:gdLst/>
              <a:ahLst/>
              <a:cxnLst/>
              <a:rect l="l" t="t" r="r" b="b"/>
              <a:pathLst>
                <a:path w="24384000" h="1300861">
                  <a:moveTo>
                    <a:pt x="0" y="0"/>
                  </a:moveTo>
                  <a:lnTo>
                    <a:pt x="24384000" y="0"/>
                  </a:lnTo>
                  <a:lnTo>
                    <a:pt x="24384000" y="1300861"/>
                  </a:lnTo>
                  <a:lnTo>
                    <a:pt x="0" y="1300861"/>
                  </a:lnTo>
                  <a:close/>
                </a:path>
              </a:pathLst>
            </a:custGeom>
            <a:solidFill>
              <a:srgbClr val="E9EDEE"/>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0784" y="2382512"/>
            <a:ext cx="1491526" cy="91652"/>
          </a:xfrm>
          <a:prstGeom prst="rect">
            <a:avLst/>
          </a:prstGeom>
        </p:spPr>
      </p:pic>
      <p:sp>
        <p:nvSpPr>
          <p:cNvPr id="5" name="TextBox 5"/>
          <p:cNvSpPr txBox="1"/>
          <p:nvPr/>
        </p:nvSpPr>
        <p:spPr>
          <a:xfrm>
            <a:off x="6952552" y="1818976"/>
            <a:ext cx="9424728" cy="828675"/>
          </a:xfrm>
          <a:prstGeom prst="rect">
            <a:avLst/>
          </a:prstGeom>
        </p:spPr>
        <p:txBody>
          <a:bodyPr lIns="0" tIns="0" rIns="0" bIns="0" rtlCol="0" anchor="t">
            <a:spAutoFit/>
          </a:bodyPr>
          <a:lstStyle/>
          <a:p>
            <a:pPr algn="ctr">
              <a:lnSpc>
                <a:spcPts val="6455"/>
              </a:lnSpc>
            </a:pPr>
            <a:r>
              <a:rPr lang="en-US" sz="5379">
                <a:solidFill>
                  <a:srgbClr val="EB5600"/>
                </a:solidFill>
                <a:latin typeface="Raleway Bold"/>
              </a:rPr>
              <a:t>Population of Context</a:t>
            </a:r>
          </a:p>
        </p:txBody>
      </p:sp>
      <p:sp>
        <p:nvSpPr>
          <p:cNvPr id="6" name="TextBox 6"/>
          <p:cNvSpPr txBox="1"/>
          <p:nvPr/>
        </p:nvSpPr>
        <p:spPr>
          <a:xfrm>
            <a:off x="618512" y="4686695"/>
            <a:ext cx="5833485" cy="2895394"/>
          </a:xfrm>
          <a:prstGeom prst="rect">
            <a:avLst/>
          </a:prstGeom>
        </p:spPr>
        <p:txBody>
          <a:bodyPr lIns="0" tIns="0" rIns="0" bIns="0" rtlCol="0" anchor="t">
            <a:spAutoFit/>
          </a:bodyPr>
          <a:lstStyle/>
          <a:p>
            <a:pPr marL="1182013" lvl="1" indent="-591006" algn="l">
              <a:lnSpc>
                <a:spcPts val="4612"/>
              </a:lnSpc>
              <a:buFont typeface="Arial"/>
              <a:buChar char="•"/>
            </a:pPr>
            <a:r>
              <a:rPr lang="en-US" sz="3342">
                <a:solidFill>
                  <a:srgbClr val="1A9988"/>
                </a:solidFill>
                <a:latin typeface="Lato Bold"/>
              </a:rPr>
              <a:t>What is “African descent”?</a:t>
            </a:r>
          </a:p>
          <a:p>
            <a:pPr marL="1182013" lvl="1" indent="-591006" algn="l">
              <a:lnSpc>
                <a:spcPts val="4612"/>
              </a:lnSpc>
              <a:buFont typeface="Arial"/>
              <a:buChar char="•"/>
            </a:pPr>
            <a:r>
              <a:rPr lang="en-US" sz="3342">
                <a:solidFill>
                  <a:srgbClr val="1A9988"/>
                </a:solidFill>
                <a:latin typeface="Lato Bold"/>
              </a:rPr>
              <a:t>What is the diaspora?</a:t>
            </a:r>
          </a:p>
          <a:p>
            <a:pPr marL="1182013" lvl="1" indent="-591006" algn="l">
              <a:lnSpc>
                <a:spcPts val="4612"/>
              </a:lnSpc>
              <a:buFont typeface="Arial"/>
              <a:buChar char="•"/>
            </a:pPr>
            <a:r>
              <a:rPr lang="en-US" sz="3342">
                <a:solidFill>
                  <a:srgbClr val="1A9988"/>
                </a:solidFill>
                <a:latin typeface="Lato Bold"/>
              </a:rPr>
              <a:t>Why is this term contentious?</a:t>
            </a:r>
          </a:p>
        </p:txBody>
      </p:sp>
      <p:pic>
        <p:nvPicPr>
          <p:cNvPr id="7" name="Picture 7"/>
          <p:cNvPicPr>
            <a:picLocks noChangeAspect="1"/>
          </p:cNvPicPr>
          <p:nvPr/>
        </p:nvPicPr>
        <p:blipFill>
          <a:blip r:embed="rId5"/>
          <a:srcRect/>
          <a:stretch>
            <a:fillRect/>
          </a:stretch>
        </p:blipFill>
        <p:spPr>
          <a:xfrm>
            <a:off x="6869284" y="3500552"/>
            <a:ext cx="9591264" cy="61256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A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975600"/>
            <a:chOff x="0" y="0"/>
            <a:chExt cx="24384000" cy="1300800"/>
          </a:xfrm>
        </p:grpSpPr>
        <p:sp>
          <p:nvSpPr>
            <p:cNvPr id="3" name="Freeform 3"/>
            <p:cNvSpPr/>
            <p:nvPr/>
          </p:nvSpPr>
          <p:spPr>
            <a:xfrm>
              <a:off x="0" y="0"/>
              <a:ext cx="24384000" cy="1300861"/>
            </a:xfrm>
            <a:custGeom>
              <a:avLst/>
              <a:gdLst/>
              <a:ahLst/>
              <a:cxnLst/>
              <a:rect l="l" t="t" r="r" b="b"/>
              <a:pathLst>
                <a:path w="24384000" h="1300861">
                  <a:moveTo>
                    <a:pt x="0" y="0"/>
                  </a:moveTo>
                  <a:lnTo>
                    <a:pt x="24384000" y="0"/>
                  </a:lnTo>
                  <a:lnTo>
                    <a:pt x="24384000" y="1300861"/>
                  </a:lnTo>
                  <a:lnTo>
                    <a:pt x="0" y="1300861"/>
                  </a:lnTo>
                  <a:close/>
                </a:path>
              </a:pathLst>
            </a:custGeom>
            <a:solidFill>
              <a:srgbClr val="E9EDEE"/>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0784" y="2382512"/>
            <a:ext cx="1491526" cy="91652"/>
          </a:xfrm>
          <a:prstGeom prst="rect">
            <a:avLst/>
          </a:prstGeom>
        </p:spPr>
      </p:pic>
      <p:sp>
        <p:nvSpPr>
          <p:cNvPr id="5" name="TextBox 5"/>
          <p:cNvSpPr txBox="1"/>
          <p:nvPr/>
        </p:nvSpPr>
        <p:spPr>
          <a:xfrm>
            <a:off x="1550325" y="2709675"/>
            <a:ext cx="15194550" cy="723900"/>
          </a:xfrm>
          <a:prstGeom prst="rect">
            <a:avLst/>
          </a:prstGeom>
        </p:spPr>
        <p:txBody>
          <a:bodyPr lIns="0" tIns="0" rIns="0" bIns="0" rtlCol="0" anchor="t">
            <a:spAutoFit/>
          </a:bodyPr>
          <a:lstStyle/>
          <a:p>
            <a:pPr algn="l">
              <a:lnSpc>
                <a:spcPts val="5616"/>
              </a:lnSpc>
            </a:pPr>
            <a:r>
              <a:rPr lang="en-US" sz="4680">
                <a:solidFill>
                  <a:srgbClr val="1A1A1A"/>
                </a:solidFill>
                <a:latin typeface="Raleway Bold"/>
              </a:rPr>
              <a:t>Education</a:t>
            </a:r>
          </a:p>
        </p:txBody>
      </p:sp>
      <p:sp>
        <p:nvSpPr>
          <p:cNvPr id="6" name="TextBox 6"/>
          <p:cNvSpPr txBox="1"/>
          <p:nvPr/>
        </p:nvSpPr>
        <p:spPr>
          <a:xfrm>
            <a:off x="1028700" y="4194216"/>
            <a:ext cx="16875823" cy="5064084"/>
          </a:xfrm>
          <a:prstGeom prst="rect">
            <a:avLst/>
          </a:prstGeom>
        </p:spPr>
        <p:txBody>
          <a:bodyPr lIns="0" tIns="0" rIns="0" bIns="0" rtlCol="0" anchor="t">
            <a:spAutoFit/>
          </a:bodyPr>
          <a:lstStyle/>
          <a:p>
            <a:pPr marL="1084396" lvl="1" indent="-542198" algn="l">
              <a:lnSpc>
                <a:spcPts val="3385"/>
              </a:lnSpc>
              <a:buFont typeface="Arial"/>
              <a:buChar char="•"/>
            </a:pPr>
            <a:r>
              <a:rPr lang="en-US" sz="3066">
                <a:solidFill>
                  <a:srgbClr val="1A1A1A"/>
                </a:solidFill>
                <a:latin typeface="Lato"/>
              </a:rPr>
              <a:t>There are hundreds of financial tools, regulations, rules, and things to use spread across space.</a:t>
            </a:r>
          </a:p>
          <a:p>
            <a:pPr marL="2128232" lvl="2" indent="-709411" algn="l">
              <a:lnSpc>
                <a:spcPts val="2932"/>
              </a:lnSpc>
              <a:buFont typeface="Arial"/>
              <a:buChar char="⚬"/>
            </a:pPr>
            <a:r>
              <a:rPr lang="en-US" sz="2656">
                <a:solidFill>
                  <a:srgbClr val="1A1A1A"/>
                </a:solidFill>
                <a:latin typeface="Lato"/>
              </a:rPr>
              <a:t>Platforms &amp; Institutions,</a:t>
            </a:r>
          </a:p>
          <a:p>
            <a:pPr marL="2128232" lvl="2" indent="-709411" algn="l">
              <a:lnSpc>
                <a:spcPts val="2932"/>
              </a:lnSpc>
              <a:buFont typeface="Arial"/>
              <a:buChar char="⚬"/>
            </a:pPr>
            <a:r>
              <a:rPr lang="en-US" sz="2656">
                <a:solidFill>
                  <a:srgbClr val="1A1A1A"/>
                </a:solidFill>
                <a:latin typeface="Lato"/>
              </a:rPr>
              <a:t>Tax Code,</a:t>
            </a:r>
          </a:p>
          <a:p>
            <a:pPr marL="2128232" lvl="2" indent="-709411" algn="l">
              <a:lnSpc>
                <a:spcPts val="2932"/>
              </a:lnSpc>
              <a:buFont typeface="Arial"/>
              <a:buChar char="⚬"/>
            </a:pPr>
            <a:r>
              <a:rPr lang="en-US" sz="2656">
                <a:solidFill>
                  <a:srgbClr val="1A1A1A"/>
                </a:solidFill>
                <a:latin typeface="Lato"/>
              </a:rPr>
              <a:t>Real Estate,</a:t>
            </a:r>
          </a:p>
          <a:p>
            <a:pPr marL="2128232" lvl="2" indent="-709411" algn="l">
              <a:lnSpc>
                <a:spcPts val="2932"/>
              </a:lnSpc>
              <a:buFont typeface="Arial"/>
              <a:buChar char="⚬"/>
            </a:pPr>
            <a:r>
              <a:rPr lang="en-US" sz="2656">
                <a:solidFill>
                  <a:srgbClr val="1A1A1A"/>
                </a:solidFill>
                <a:latin typeface="Lato"/>
              </a:rPr>
              <a:t>Bank and Brokerage Accounts,</a:t>
            </a:r>
          </a:p>
          <a:p>
            <a:pPr marL="2128232" lvl="2" indent="-709411" algn="l">
              <a:lnSpc>
                <a:spcPts val="2932"/>
              </a:lnSpc>
              <a:buFont typeface="Arial"/>
              <a:buChar char="⚬"/>
            </a:pPr>
            <a:r>
              <a:rPr lang="en-US" sz="2656">
                <a:solidFill>
                  <a:srgbClr val="1A1A1A"/>
                </a:solidFill>
                <a:latin typeface="Lato"/>
              </a:rPr>
              <a:t>Credit Cards and Debt Facilities,</a:t>
            </a:r>
          </a:p>
          <a:p>
            <a:pPr marL="2128232" lvl="2" indent="-709411" algn="l">
              <a:lnSpc>
                <a:spcPts val="2932"/>
              </a:lnSpc>
              <a:buFont typeface="Arial"/>
              <a:buChar char="⚬"/>
            </a:pPr>
            <a:r>
              <a:rPr lang="en-US" sz="2656">
                <a:solidFill>
                  <a:srgbClr val="1A1A1A"/>
                </a:solidFill>
                <a:latin typeface="Lato"/>
              </a:rPr>
              <a:t>and Trusts and Corporate Entities.</a:t>
            </a:r>
          </a:p>
          <a:p>
            <a:pPr marL="1084396" lvl="1" indent="-542198" algn="l">
              <a:lnSpc>
                <a:spcPts val="3385"/>
              </a:lnSpc>
              <a:buFont typeface="Arial"/>
              <a:buChar char="•"/>
            </a:pPr>
            <a:r>
              <a:rPr lang="en-US" sz="3066">
                <a:solidFill>
                  <a:srgbClr val="1A1A1A"/>
                </a:solidFill>
                <a:latin typeface="Lato"/>
              </a:rPr>
              <a:t>Normal people already do not have access, and with this being generational, people of African descent are at a disadvantage.</a:t>
            </a:r>
          </a:p>
          <a:p>
            <a:pPr marL="2128232" lvl="2" indent="-709411" algn="l">
              <a:lnSpc>
                <a:spcPts val="2932"/>
              </a:lnSpc>
              <a:buFont typeface="Arial"/>
              <a:buChar char="⚬"/>
            </a:pPr>
            <a:r>
              <a:rPr lang="en-US" sz="2656">
                <a:solidFill>
                  <a:srgbClr val="1A1A1A"/>
                </a:solidFill>
                <a:latin typeface="Lato"/>
              </a:rPr>
              <a:t>The education space is full on non-authentic actors, with few being of African descent and having access to provide quality perspective.</a:t>
            </a:r>
          </a:p>
          <a:p>
            <a:pPr marL="2128232" lvl="2" indent="-709411" algn="l">
              <a:lnSpc>
                <a:spcPts val="2932"/>
              </a:lnSpc>
              <a:buFont typeface="Arial"/>
              <a:buChar char="⚬"/>
            </a:pPr>
            <a:r>
              <a:rPr lang="en-US" sz="2656">
                <a:solidFill>
                  <a:srgbClr val="1A1A1A"/>
                </a:solidFill>
                <a:latin typeface="Lato"/>
              </a:rPr>
              <a:t>There is a paid price to action as well.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975600"/>
            <a:chOff x="0" y="0"/>
            <a:chExt cx="24384000" cy="1300800"/>
          </a:xfrm>
        </p:grpSpPr>
        <p:sp>
          <p:nvSpPr>
            <p:cNvPr id="3" name="Freeform 3"/>
            <p:cNvSpPr/>
            <p:nvPr/>
          </p:nvSpPr>
          <p:spPr>
            <a:xfrm>
              <a:off x="0" y="0"/>
              <a:ext cx="24384000" cy="1300861"/>
            </a:xfrm>
            <a:custGeom>
              <a:avLst/>
              <a:gdLst/>
              <a:ahLst/>
              <a:cxnLst/>
              <a:rect l="l" t="t" r="r" b="b"/>
              <a:pathLst>
                <a:path w="24384000" h="1300861">
                  <a:moveTo>
                    <a:pt x="0" y="0"/>
                  </a:moveTo>
                  <a:lnTo>
                    <a:pt x="24384000" y="0"/>
                  </a:lnTo>
                  <a:lnTo>
                    <a:pt x="24384000" y="1300861"/>
                  </a:lnTo>
                  <a:lnTo>
                    <a:pt x="0" y="1300861"/>
                  </a:lnTo>
                  <a:close/>
                </a:path>
              </a:pathLst>
            </a:custGeom>
            <a:solidFill>
              <a:srgbClr val="E9EDEE"/>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0784" y="2382512"/>
            <a:ext cx="1491526" cy="9165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74877" y="5186175"/>
            <a:ext cx="3384423" cy="41148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11756" y="6480829"/>
            <a:ext cx="7315200" cy="2581835"/>
          </a:xfrm>
          <a:prstGeom prst="rect">
            <a:avLst/>
          </a:prstGeom>
        </p:spPr>
      </p:pic>
      <p:sp>
        <p:nvSpPr>
          <p:cNvPr id="7" name="TextBox 7"/>
          <p:cNvSpPr txBox="1"/>
          <p:nvPr/>
        </p:nvSpPr>
        <p:spPr>
          <a:xfrm>
            <a:off x="1550325" y="2709675"/>
            <a:ext cx="15194550" cy="723900"/>
          </a:xfrm>
          <a:prstGeom prst="rect">
            <a:avLst/>
          </a:prstGeom>
        </p:spPr>
        <p:txBody>
          <a:bodyPr lIns="0" tIns="0" rIns="0" bIns="0" rtlCol="0" anchor="t">
            <a:spAutoFit/>
          </a:bodyPr>
          <a:lstStyle/>
          <a:p>
            <a:pPr algn="l">
              <a:lnSpc>
                <a:spcPts val="5616"/>
              </a:lnSpc>
            </a:pPr>
            <a:r>
              <a:rPr lang="en-US" sz="4680">
                <a:solidFill>
                  <a:srgbClr val="1A1A1A"/>
                </a:solidFill>
                <a:latin typeface="Raleway Bold"/>
              </a:rPr>
              <a:t>Lack of Protections and "De-Risking"</a:t>
            </a:r>
          </a:p>
        </p:txBody>
      </p:sp>
      <p:sp>
        <p:nvSpPr>
          <p:cNvPr id="8" name="TextBox 8"/>
          <p:cNvSpPr txBox="1"/>
          <p:nvPr/>
        </p:nvSpPr>
        <p:spPr>
          <a:xfrm>
            <a:off x="1550325" y="4201550"/>
            <a:ext cx="15194550" cy="1778889"/>
          </a:xfrm>
          <a:prstGeom prst="rect">
            <a:avLst/>
          </a:prstGeom>
        </p:spPr>
        <p:txBody>
          <a:bodyPr lIns="0" tIns="0" rIns="0" bIns="0" rtlCol="0" anchor="t">
            <a:spAutoFit/>
          </a:bodyPr>
          <a:lstStyle/>
          <a:p>
            <a:pPr marL="561340" lvl="1" indent="-280670" algn="l">
              <a:lnSpc>
                <a:spcPts val="3587"/>
              </a:lnSpc>
              <a:buFont typeface="Arial"/>
              <a:buChar char="•"/>
            </a:pPr>
            <a:r>
              <a:rPr lang="en-US" sz="2600">
                <a:solidFill>
                  <a:srgbClr val="1A1A1A"/>
                </a:solidFill>
                <a:latin typeface="Lato"/>
              </a:rPr>
              <a:t>Land grabbing in Colombia</a:t>
            </a:r>
          </a:p>
          <a:p>
            <a:pPr marL="561340" lvl="1" indent="-280670" algn="l">
              <a:lnSpc>
                <a:spcPts val="3587"/>
              </a:lnSpc>
              <a:buFont typeface="Arial"/>
              <a:buChar char="•"/>
            </a:pPr>
            <a:r>
              <a:rPr lang="en-US" sz="2600">
                <a:solidFill>
                  <a:srgbClr val="1A1A1A"/>
                </a:solidFill>
                <a:latin typeface="Lato"/>
              </a:rPr>
              <a:t>Banks “derisking” from countries like Jamaica, Trinidad and Tobago, and Barbados while London, New York, and Luxembourg are proven to be money laundering... </a:t>
            </a:r>
          </a:p>
          <a:p>
            <a:pPr algn="l">
              <a:lnSpc>
                <a:spcPts val="3587"/>
              </a:lnSpc>
            </a:pPr>
            <a:endParaRPr lang="en-US" sz="2600">
              <a:solidFill>
                <a:srgbClr val="1A1A1A"/>
              </a:solidFill>
              <a:latin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975600"/>
            <a:chOff x="0" y="0"/>
            <a:chExt cx="24384000" cy="1300800"/>
          </a:xfrm>
        </p:grpSpPr>
        <p:sp>
          <p:nvSpPr>
            <p:cNvPr id="3" name="Freeform 3"/>
            <p:cNvSpPr/>
            <p:nvPr/>
          </p:nvSpPr>
          <p:spPr>
            <a:xfrm>
              <a:off x="0" y="0"/>
              <a:ext cx="24384000" cy="1300861"/>
            </a:xfrm>
            <a:custGeom>
              <a:avLst/>
              <a:gdLst/>
              <a:ahLst/>
              <a:cxnLst/>
              <a:rect l="l" t="t" r="r" b="b"/>
              <a:pathLst>
                <a:path w="24384000" h="1300861">
                  <a:moveTo>
                    <a:pt x="0" y="0"/>
                  </a:moveTo>
                  <a:lnTo>
                    <a:pt x="24384000" y="0"/>
                  </a:lnTo>
                  <a:lnTo>
                    <a:pt x="24384000" y="1300861"/>
                  </a:lnTo>
                  <a:lnTo>
                    <a:pt x="0" y="1300861"/>
                  </a:lnTo>
                  <a:close/>
                </a:path>
              </a:pathLst>
            </a:custGeom>
            <a:solidFill>
              <a:srgbClr val="E9EDEE"/>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0784" y="2382512"/>
            <a:ext cx="1491526" cy="91652"/>
          </a:xfrm>
          <a:prstGeom prst="rect">
            <a:avLst/>
          </a:prstGeom>
        </p:spPr>
      </p:pic>
      <p:sp>
        <p:nvSpPr>
          <p:cNvPr id="5" name="TextBox 5"/>
          <p:cNvSpPr txBox="1"/>
          <p:nvPr/>
        </p:nvSpPr>
        <p:spPr>
          <a:xfrm>
            <a:off x="1550325" y="2709675"/>
            <a:ext cx="15193950" cy="1428750"/>
          </a:xfrm>
          <a:prstGeom prst="rect">
            <a:avLst/>
          </a:prstGeom>
        </p:spPr>
        <p:txBody>
          <a:bodyPr lIns="0" tIns="0" rIns="0" bIns="0" rtlCol="0" anchor="t">
            <a:spAutoFit/>
          </a:bodyPr>
          <a:lstStyle/>
          <a:p>
            <a:pPr algn="l">
              <a:lnSpc>
                <a:spcPts val="5616"/>
              </a:lnSpc>
            </a:pPr>
            <a:r>
              <a:rPr lang="en-US" sz="4680">
                <a:solidFill>
                  <a:srgbClr val="EB5600"/>
                </a:solidFill>
                <a:latin typeface="Raleway Bold"/>
              </a:rPr>
              <a:t>Insurance companies and governments reimbursed slavers for the loss of enslaved people? </a:t>
            </a:r>
          </a:p>
        </p:txBody>
      </p:sp>
      <p:sp>
        <p:nvSpPr>
          <p:cNvPr id="6" name="TextBox 6"/>
          <p:cNvSpPr txBox="1"/>
          <p:nvPr/>
        </p:nvSpPr>
        <p:spPr>
          <a:xfrm>
            <a:off x="1550146" y="4928475"/>
            <a:ext cx="7365750" cy="3429686"/>
          </a:xfrm>
          <a:prstGeom prst="rect">
            <a:avLst/>
          </a:prstGeom>
        </p:spPr>
        <p:txBody>
          <a:bodyPr lIns="0" tIns="0" rIns="0" bIns="0" rtlCol="0" anchor="t">
            <a:spAutoFit/>
          </a:bodyPr>
          <a:lstStyle/>
          <a:p>
            <a:pPr marL="1762760" lvl="2" indent="-587587" algn="l">
              <a:lnSpc>
                <a:spcPts val="2428"/>
              </a:lnSpc>
              <a:buFont typeface="Arial"/>
              <a:buChar char="⚬"/>
            </a:pPr>
            <a:r>
              <a:rPr lang="en-US" sz="2200">
                <a:solidFill>
                  <a:srgbClr val="EB5600"/>
                </a:solidFill>
                <a:latin typeface="Lato Bold"/>
              </a:rPr>
              <a:t>Argentina</a:t>
            </a:r>
          </a:p>
          <a:p>
            <a:pPr marL="1762760" lvl="2" indent="-587587" algn="l">
              <a:lnSpc>
                <a:spcPts val="2428"/>
              </a:lnSpc>
              <a:buFont typeface="Arial"/>
              <a:buChar char="⚬"/>
            </a:pPr>
            <a:r>
              <a:rPr lang="en-US" sz="2200">
                <a:solidFill>
                  <a:srgbClr val="EB5600"/>
                </a:solidFill>
                <a:latin typeface="Lato Bold"/>
              </a:rPr>
              <a:t>Bolivia</a:t>
            </a:r>
          </a:p>
          <a:p>
            <a:pPr marL="1762760" lvl="2" indent="-587587" algn="l">
              <a:lnSpc>
                <a:spcPts val="2428"/>
              </a:lnSpc>
              <a:buFont typeface="Arial"/>
              <a:buChar char="⚬"/>
            </a:pPr>
            <a:r>
              <a:rPr lang="en-US" sz="2200">
                <a:solidFill>
                  <a:srgbClr val="EB5600"/>
                </a:solidFill>
                <a:latin typeface="Lato Bold"/>
              </a:rPr>
              <a:t>Brazil</a:t>
            </a:r>
          </a:p>
          <a:p>
            <a:pPr marL="1762760" lvl="2" indent="-587587" algn="l">
              <a:lnSpc>
                <a:spcPts val="2428"/>
              </a:lnSpc>
              <a:buFont typeface="Arial"/>
              <a:buChar char="⚬"/>
            </a:pPr>
            <a:r>
              <a:rPr lang="en-US" sz="2200">
                <a:solidFill>
                  <a:srgbClr val="EB5600"/>
                </a:solidFill>
                <a:latin typeface="Lato Bold"/>
              </a:rPr>
              <a:t>British Empire</a:t>
            </a:r>
          </a:p>
          <a:p>
            <a:pPr marL="1762760" lvl="2" indent="-587587" algn="l">
              <a:lnSpc>
                <a:spcPts val="2428"/>
              </a:lnSpc>
              <a:buFont typeface="Arial"/>
              <a:buChar char="⚬"/>
            </a:pPr>
            <a:r>
              <a:rPr lang="en-US" sz="2200">
                <a:solidFill>
                  <a:srgbClr val="EB5600"/>
                </a:solidFill>
                <a:latin typeface="Lato Bold"/>
              </a:rPr>
              <a:t>Chile</a:t>
            </a:r>
          </a:p>
          <a:p>
            <a:pPr marL="1762760" lvl="2" indent="-587587" algn="l">
              <a:lnSpc>
                <a:spcPts val="2428"/>
              </a:lnSpc>
              <a:buFont typeface="Arial"/>
              <a:buChar char="⚬"/>
            </a:pPr>
            <a:r>
              <a:rPr lang="en-US" sz="2200">
                <a:solidFill>
                  <a:srgbClr val="EB5600"/>
                </a:solidFill>
                <a:latin typeface="Lato Bold"/>
              </a:rPr>
              <a:t>Colombia</a:t>
            </a:r>
          </a:p>
          <a:p>
            <a:pPr marL="1762760" lvl="2" indent="-587587" algn="l">
              <a:lnSpc>
                <a:spcPts val="2428"/>
              </a:lnSpc>
              <a:buFont typeface="Arial"/>
              <a:buChar char="⚬"/>
            </a:pPr>
            <a:r>
              <a:rPr lang="en-US" sz="2200">
                <a:solidFill>
                  <a:srgbClr val="EB5600"/>
                </a:solidFill>
                <a:latin typeface="Lato Bold"/>
              </a:rPr>
              <a:t>Danish colonies</a:t>
            </a:r>
          </a:p>
          <a:p>
            <a:pPr marL="1762760" lvl="2" indent="-587587" algn="l">
              <a:lnSpc>
                <a:spcPts val="2428"/>
              </a:lnSpc>
              <a:buFont typeface="Arial"/>
              <a:buChar char="⚬"/>
            </a:pPr>
            <a:r>
              <a:rPr lang="en-US" sz="2200">
                <a:solidFill>
                  <a:srgbClr val="EB5600"/>
                </a:solidFill>
                <a:latin typeface="Lato Bold"/>
              </a:rPr>
              <a:t>Netherlands</a:t>
            </a:r>
          </a:p>
          <a:p>
            <a:pPr marL="1762760" lvl="2" indent="-587587" algn="l">
              <a:lnSpc>
                <a:spcPts val="2428"/>
              </a:lnSpc>
              <a:buFont typeface="Arial"/>
              <a:buChar char="⚬"/>
            </a:pPr>
            <a:r>
              <a:rPr lang="en-US" sz="2200">
                <a:solidFill>
                  <a:srgbClr val="EB5600"/>
                </a:solidFill>
                <a:latin typeface="Lato Bold"/>
              </a:rPr>
              <a:t>Ecuador</a:t>
            </a:r>
          </a:p>
          <a:p>
            <a:pPr marL="1762760" lvl="2" indent="-587587" algn="l">
              <a:lnSpc>
                <a:spcPts val="2428"/>
              </a:lnSpc>
              <a:buFont typeface="Arial"/>
              <a:buChar char="⚬"/>
            </a:pPr>
            <a:r>
              <a:rPr lang="en-US" sz="2200">
                <a:solidFill>
                  <a:srgbClr val="EB5600"/>
                </a:solidFill>
                <a:latin typeface="Lato Bold"/>
              </a:rPr>
              <a:t>Kingdom of france</a:t>
            </a:r>
          </a:p>
          <a:p>
            <a:pPr marL="2083262" lvl="2" indent="-694421" algn="l">
              <a:lnSpc>
                <a:spcPts val="2870"/>
              </a:lnSpc>
            </a:pPr>
            <a:endParaRPr lang="en-US" sz="2200">
              <a:solidFill>
                <a:srgbClr val="EB5600"/>
              </a:solidFill>
              <a:latin typeface="Lato Bold"/>
            </a:endParaRPr>
          </a:p>
        </p:txBody>
      </p:sp>
      <p:sp>
        <p:nvSpPr>
          <p:cNvPr id="7" name="TextBox 7"/>
          <p:cNvSpPr txBox="1"/>
          <p:nvPr/>
        </p:nvSpPr>
        <p:spPr>
          <a:xfrm>
            <a:off x="9378704" y="4928475"/>
            <a:ext cx="7365750" cy="3429686"/>
          </a:xfrm>
          <a:prstGeom prst="rect">
            <a:avLst/>
          </a:prstGeom>
        </p:spPr>
        <p:txBody>
          <a:bodyPr lIns="0" tIns="0" rIns="0" bIns="0" rtlCol="0" anchor="t">
            <a:spAutoFit/>
          </a:bodyPr>
          <a:lstStyle/>
          <a:p>
            <a:pPr marL="1762760" lvl="2" indent="-587587" algn="l">
              <a:lnSpc>
                <a:spcPts val="2428"/>
              </a:lnSpc>
              <a:buFont typeface="Arial"/>
              <a:buChar char="⚬"/>
            </a:pPr>
            <a:r>
              <a:rPr lang="en-US" sz="2200">
                <a:solidFill>
                  <a:srgbClr val="EB5600"/>
                </a:solidFill>
                <a:latin typeface="Lato Bold"/>
              </a:rPr>
              <a:t>French colonial empire</a:t>
            </a:r>
          </a:p>
          <a:p>
            <a:pPr marL="1762760" lvl="2" indent="-587587" algn="l">
              <a:lnSpc>
                <a:spcPts val="2428"/>
              </a:lnSpc>
              <a:buFont typeface="Arial"/>
              <a:buChar char="⚬"/>
            </a:pPr>
            <a:r>
              <a:rPr lang="en-US" sz="2200">
                <a:solidFill>
                  <a:srgbClr val="EB5600"/>
                </a:solidFill>
                <a:latin typeface="Lato Bold"/>
              </a:rPr>
              <a:t>Mexico</a:t>
            </a:r>
          </a:p>
          <a:p>
            <a:pPr marL="1762760" lvl="2" indent="-587587" algn="l">
              <a:lnSpc>
                <a:spcPts val="2428"/>
              </a:lnSpc>
              <a:buFont typeface="Arial"/>
              <a:buChar char="⚬"/>
            </a:pPr>
            <a:r>
              <a:rPr lang="en-US" sz="2200">
                <a:solidFill>
                  <a:srgbClr val="EB5600"/>
                </a:solidFill>
                <a:latin typeface="Lato Bold"/>
              </a:rPr>
              <a:t>Paraguay</a:t>
            </a:r>
          </a:p>
          <a:p>
            <a:pPr marL="1762760" lvl="2" indent="-587587" algn="l">
              <a:lnSpc>
                <a:spcPts val="2428"/>
              </a:lnSpc>
              <a:buFont typeface="Arial"/>
              <a:buChar char="⚬"/>
            </a:pPr>
            <a:r>
              <a:rPr lang="en-US" sz="2200">
                <a:solidFill>
                  <a:srgbClr val="EB5600"/>
                </a:solidFill>
                <a:latin typeface="Lato Bold"/>
              </a:rPr>
              <a:t>Peru</a:t>
            </a:r>
          </a:p>
          <a:p>
            <a:pPr marL="1762760" lvl="2" indent="-587587" algn="l">
              <a:lnSpc>
                <a:spcPts val="2428"/>
              </a:lnSpc>
              <a:buFont typeface="Arial"/>
              <a:buChar char="⚬"/>
            </a:pPr>
            <a:r>
              <a:rPr lang="en-US" sz="2200">
                <a:solidFill>
                  <a:srgbClr val="EB5600"/>
                </a:solidFill>
                <a:latin typeface="Lato Bold"/>
              </a:rPr>
              <a:t>Spanish empire</a:t>
            </a:r>
          </a:p>
          <a:p>
            <a:pPr marL="1762760" lvl="2" indent="-587587" algn="l">
              <a:lnSpc>
                <a:spcPts val="2428"/>
              </a:lnSpc>
              <a:buFont typeface="Arial"/>
              <a:buChar char="⚬"/>
            </a:pPr>
            <a:r>
              <a:rPr lang="en-US" sz="2200">
                <a:solidFill>
                  <a:srgbClr val="EB5600"/>
                </a:solidFill>
                <a:latin typeface="Lato Bold"/>
              </a:rPr>
              <a:t>Sweden </a:t>
            </a:r>
          </a:p>
          <a:p>
            <a:pPr marL="1762760" lvl="2" indent="-587587" algn="l">
              <a:lnSpc>
                <a:spcPts val="2428"/>
              </a:lnSpc>
              <a:buFont typeface="Arial"/>
              <a:buChar char="⚬"/>
            </a:pPr>
            <a:r>
              <a:rPr lang="en-US" sz="2200">
                <a:solidFill>
                  <a:srgbClr val="EB5600"/>
                </a:solidFill>
                <a:latin typeface="Lato Bold"/>
              </a:rPr>
              <a:t>Uruguay</a:t>
            </a:r>
          </a:p>
          <a:p>
            <a:pPr marL="1762760" lvl="2" indent="-587587" algn="l">
              <a:lnSpc>
                <a:spcPts val="2428"/>
              </a:lnSpc>
              <a:buFont typeface="Arial"/>
              <a:buChar char="⚬"/>
            </a:pPr>
            <a:r>
              <a:rPr lang="en-US" sz="2200">
                <a:solidFill>
                  <a:srgbClr val="EB5600"/>
                </a:solidFill>
                <a:latin typeface="Lato Bold"/>
              </a:rPr>
              <a:t>Venezuela</a:t>
            </a:r>
          </a:p>
          <a:p>
            <a:pPr marL="1762760" lvl="2" indent="-587587" algn="l">
              <a:lnSpc>
                <a:spcPts val="2428"/>
              </a:lnSpc>
              <a:buFont typeface="Arial"/>
              <a:buChar char="⚬"/>
            </a:pPr>
            <a:r>
              <a:rPr lang="en-US" sz="2200">
                <a:solidFill>
                  <a:srgbClr val="EB5600"/>
                </a:solidFill>
                <a:latin typeface="Lato Bold"/>
              </a:rPr>
              <a:t>United Kingdom</a:t>
            </a:r>
          </a:p>
          <a:p>
            <a:pPr marL="1762760" lvl="2" indent="-587587" algn="l">
              <a:lnSpc>
                <a:spcPts val="2428"/>
              </a:lnSpc>
              <a:buFont typeface="Arial"/>
              <a:buChar char="⚬"/>
            </a:pPr>
            <a:r>
              <a:rPr lang="en-US" sz="2200">
                <a:solidFill>
                  <a:srgbClr val="EB5600"/>
                </a:solidFill>
                <a:latin typeface="Lato Bold"/>
              </a:rPr>
              <a:t>United States</a:t>
            </a:r>
          </a:p>
          <a:p>
            <a:pPr marL="2083262" lvl="2" indent="-694421" algn="l">
              <a:lnSpc>
                <a:spcPts val="2870"/>
              </a:lnSpc>
            </a:pPr>
            <a:endParaRPr lang="en-US" sz="2200">
              <a:solidFill>
                <a:srgbClr val="EB5600"/>
              </a:solidFill>
              <a:latin typeface="Lat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A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975600"/>
            <a:chOff x="0" y="0"/>
            <a:chExt cx="24384000" cy="1300800"/>
          </a:xfrm>
        </p:grpSpPr>
        <p:sp>
          <p:nvSpPr>
            <p:cNvPr id="3" name="Freeform 3"/>
            <p:cNvSpPr/>
            <p:nvPr/>
          </p:nvSpPr>
          <p:spPr>
            <a:xfrm>
              <a:off x="0" y="0"/>
              <a:ext cx="24384000" cy="1300861"/>
            </a:xfrm>
            <a:custGeom>
              <a:avLst/>
              <a:gdLst/>
              <a:ahLst/>
              <a:cxnLst/>
              <a:rect l="l" t="t" r="r" b="b"/>
              <a:pathLst>
                <a:path w="24384000" h="1300861">
                  <a:moveTo>
                    <a:pt x="0" y="0"/>
                  </a:moveTo>
                  <a:lnTo>
                    <a:pt x="24384000" y="0"/>
                  </a:lnTo>
                  <a:lnTo>
                    <a:pt x="24384000" y="1300861"/>
                  </a:lnTo>
                  <a:lnTo>
                    <a:pt x="0" y="1300861"/>
                  </a:lnTo>
                  <a:close/>
                </a:path>
              </a:pathLst>
            </a:custGeom>
            <a:solidFill>
              <a:srgbClr val="E9EDEE"/>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0784" y="2382512"/>
            <a:ext cx="1491526" cy="91652"/>
          </a:xfrm>
          <a:prstGeom prst="rect">
            <a:avLst/>
          </a:prstGeom>
        </p:spPr>
      </p:pic>
      <p:sp>
        <p:nvSpPr>
          <p:cNvPr id="5" name="TextBox 5"/>
          <p:cNvSpPr txBox="1"/>
          <p:nvPr/>
        </p:nvSpPr>
        <p:spPr>
          <a:xfrm>
            <a:off x="1546725" y="2102689"/>
            <a:ext cx="15194550" cy="723900"/>
          </a:xfrm>
          <a:prstGeom prst="rect">
            <a:avLst/>
          </a:prstGeom>
        </p:spPr>
        <p:txBody>
          <a:bodyPr lIns="0" tIns="0" rIns="0" bIns="0" rtlCol="0" anchor="t">
            <a:spAutoFit/>
          </a:bodyPr>
          <a:lstStyle/>
          <a:p>
            <a:pPr algn="r">
              <a:lnSpc>
                <a:spcPts val="5616"/>
              </a:lnSpc>
            </a:pPr>
            <a:r>
              <a:rPr lang="en-US" sz="4680">
                <a:solidFill>
                  <a:srgbClr val="1A1A1A"/>
                </a:solidFill>
                <a:latin typeface="Raleway Bold"/>
              </a:rPr>
              <a:t>Banking &amp; Lending</a:t>
            </a:r>
          </a:p>
        </p:txBody>
      </p:sp>
      <p:sp>
        <p:nvSpPr>
          <p:cNvPr id="6" name="TextBox 6"/>
          <p:cNvSpPr txBox="1"/>
          <p:nvPr/>
        </p:nvSpPr>
        <p:spPr>
          <a:xfrm>
            <a:off x="1546725" y="3241566"/>
            <a:ext cx="15194550" cy="5872963"/>
          </a:xfrm>
          <a:prstGeom prst="rect">
            <a:avLst/>
          </a:prstGeom>
        </p:spPr>
        <p:txBody>
          <a:bodyPr lIns="0" tIns="0" rIns="0" bIns="0" rtlCol="0" anchor="t">
            <a:spAutoFit/>
          </a:bodyPr>
          <a:lstStyle/>
          <a:p>
            <a:pPr marL="989990" lvl="1" indent="-494995" algn="l">
              <a:lnSpc>
                <a:spcPts val="3091"/>
              </a:lnSpc>
              <a:buFont typeface="Arial"/>
              <a:buChar char="•"/>
            </a:pPr>
            <a:r>
              <a:rPr lang="en-US" sz="2799">
                <a:solidFill>
                  <a:srgbClr val="000000"/>
                </a:solidFill>
                <a:latin typeface="Lato"/>
              </a:rPr>
              <a:t>Personal </a:t>
            </a:r>
          </a:p>
          <a:p>
            <a:pPr marL="1813558" lvl="3" indent="-453390" algn="l">
              <a:lnSpc>
                <a:spcPts val="3091"/>
              </a:lnSpc>
              <a:buFont typeface="Arial"/>
              <a:buChar char="￭"/>
            </a:pPr>
            <a:r>
              <a:rPr lang="en-US" sz="2799">
                <a:solidFill>
                  <a:srgbClr val="000000"/>
                </a:solidFill>
                <a:latin typeface="Lato"/>
              </a:rPr>
              <a:t>In the UK, a study from the University of Cambridge found that banks are denying Black victims fraud payback twice as much as White victims. </a:t>
            </a:r>
          </a:p>
          <a:p>
            <a:pPr marL="1813558" lvl="3" indent="-453390" algn="l">
              <a:lnSpc>
                <a:spcPts val="3091"/>
              </a:lnSpc>
              <a:buFont typeface="Arial"/>
              <a:buChar char="￭"/>
            </a:pPr>
            <a:r>
              <a:rPr lang="en-US" sz="2799">
                <a:solidFill>
                  <a:srgbClr val="000000"/>
                </a:solidFill>
                <a:latin typeface="Lato"/>
              </a:rPr>
              <a:t>In the UK, many Black banks are just subsidiaries of banks that are African-centered, originating many times from Nigeria and Ghana.</a:t>
            </a:r>
          </a:p>
          <a:p>
            <a:pPr marL="1813558" lvl="3" indent="-453390" algn="l">
              <a:lnSpc>
                <a:spcPts val="3091"/>
              </a:lnSpc>
              <a:buFont typeface="Arial"/>
              <a:buChar char="￭"/>
            </a:pPr>
            <a:r>
              <a:rPr lang="en-US" sz="2799">
                <a:solidFill>
                  <a:srgbClr val="000000"/>
                </a:solidFill>
                <a:latin typeface="Lato"/>
              </a:rPr>
              <a:t>Among Brazilians without a bank account, nearly 70% are Black.</a:t>
            </a:r>
          </a:p>
          <a:p>
            <a:pPr marL="989990" lvl="1" indent="-494995" algn="l">
              <a:lnSpc>
                <a:spcPts val="3091"/>
              </a:lnSpc>
              <a:buFont typeface="Arial"/>
              <a:buChar char="•"/>
            </a:pPr>
            <a:r>
              <a:rPr lang="en-US" sz="2799">
                <a:solidFill>
                  <a:srgbClr val="000000"/>
                </a:solidFill>
                <a:latin typeface="Lato"/>
              </a:rPr>
              <a:t>Business</a:t>
            </a:r>
          </a:p>
          <a:p>
            <a:pPr marL="1813558" lvl="3" indent="-453390" algn="l">
              <a:lnSpc>
                <a:spcPts val="3091"/>
              </a:lnSpc>
              <a:buFont typeface="Arial"/>
              <a:buChar char="￭"/>
            </a:pPr>
            <a:r>
              <a:rPr lang="en-US" sz="2799">
                <a:solidFill>
                  <a:srgbClr val="000000"/>
                </a:solidFill>
                <a:latin typeface="Lato"/>
              </a:rPr>
              <a:t>According to Nick Clegg, "Past evidence shows that firms owned by individuals of black African origin have been four times more likely than so-called 'white firms' to be denied loans outright. And that Bangladeshi, Pakistani, black Caribbean and black African owned businesses have been subject to higher interest rates than white and Indian owned enterprises."</a:t>
            </a:r>
          </a:p>
          <a:p>
            <a:pPr marL="1813558" lvl="3" indent="-453390" algn="l">
              <a:lnSpc>
                <a:spcPts val="3091"/>
              </a:lnSpc>
              <a:buFont typeface="Arial"/>
              <a:buChar char="￭"/>
            </a:pPr>
            <a:r>
              <a:rPr lang="en-US" sz="2799">
                <a:solidFill>
                  <a:srgbClr val="000000"/>
                </a:solidFill>
                <a:latin typeface="Lato"/>
              </a:rPr>
              <a:t>Severely impaired in other places where Black people live, and accommodations that are made are usually harmful (for example a 40-year mortgage in the United States)</a:t>
            </a:r>
          </a:p>
          <a:p>
            <a:pPr marL="989990" lvl="1" indent="-494995" algn="l">
              <a:lnSpc>
                <a:spcPts val="3091"/>
              </a:lnSpc>
              <a:buFont typeface="Arial"/>
              <a:buChar char="•"/>
            </a:pPr>
            <a:r>
              <a:rPr lang="en-US" sz="2799">
                <a:solidFill>
                  <a:srgbClr val="000000"/>
                </a:solidFill>
                <a:latin typeface="Lato"/>
              </a:rPr>
              <a:t>Still a nascent industry in Africa.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975600"/>
            <a:chOff x="0" y="0"/>
            <a:chExt cx="24384000" cy="1300800"/>
          </a:xfrm>
        </p:grpSpPr>
        <p:sp>
          <p:nvSpPr>
            <p:cNvPr id="3" name="Freeform 3"/>
            <p:cNvSpPr/>
            <p:nvPr/>
          </p:nvSpPr>
          <p:spPr>
            <a:xfrm>
              <a:off x="0" y="0"/>
              <a:ext cx="24384000" cy="1300861"/>
            </a:xfrm>
            <a:custGeom>
              <a:avLst/>
              <a:gdLst/>
              <a:ahLst/>
              <a:cxnLst/>
              <a:rect l="l" t="t" r="r" b="b"/>
              <a:pathLst>
                <a:path w="24384000" h="1300861">
                  <a:moveTo>
                    <a:pt x="0" y="0"/>
                  </a:moveTo>
                  <a:lnTo>
                    <a:pt x="24384000" y="0"/>
                  </a:lnTo>
                  <a:lnTo>
                    <a:pt x="24384000" y="1300861"/>
                  </a:lnTo>
                  <a:lnTo>
                    <a:pt x="0" y="1300861"/>
                  </a:lnTo>
                  <a:close/>
                </a:path>
              </a:pathLst>
            </a:custGeom>
            <a:solidFill>
              <a:srgbClr val="E9EDEE"/>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0784" y="2382512"/>
            <a:ext cx="1491526" cy="9165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185648" y="1558875"/>
            <a:ext cx="4073652" cy="4114800"/>
          </a:xfrm>
          <a:prstGeom prst="rect">
            <a:avLst/>
          </a:prstGeom>
        </p:spPr>
      </p:pic>
      <p:sp>
        <p:nvSpPr>
          <p:cNvPr id="6" name="TextBox 6"/>
          <p:cNvSpPr txBox="1"/>
          <p:nvPr/>
        </p:nvSpPr>
        <p:spPr>
          <a:xfrm>
            <a:off x="1550325" y="2719200"/>
            <a:ext cx="15194550" cy="838200"/>
          </a:xfrm>
          <a:prstGeom prst="rect">
            <a:avLst/>
          </a:prstGeom>
        </p:spPr>
        <p:txBody>
          <a:bodyPr lIns="0" tIns="0" rIns="0" bIns="0" rtlCol="0" anchor="t">
            <a:spAutoFit/>
          </a:bodyPr>
          <a:lstStyle/>
          <a:p>
            <a:pPr algn="l">
              <a:lnSpc>
                <a:spcPts val="6575"/>
              </a:lnSpc>
            </a:pPr>
            <a:r>
              <a:rPr lang="en-US" sz="5479">
                <a:solidFill>
                  <a:srgbClr val="1A1A1A"/>
                </a:solidFill>
                <a:latin typeface="Raleway Bold"/>
              </a:rPr>
              <a:t>Remittances</a:t>
            </a:r>
          </a:p>
        </p:txBody>
      </p:sp>
      <p:sp>
        <p:nvSpPr>
          <p:cNvPr id="7" name="TextBox 7"/>
          <p:cNvSpPr txBox="1"/>
          <p:nvPr/>
        </p:nvSpPr>
        <p:spPr>
          <a:xfrm>
            <a:off x="1550325" y="4497056"/>
            <a:ext cx="13284965" cy="4899431"/>
          </a:xfrm>
          <a:prstGeom prst="rect">
            <a:avLst/>
          </a:prstGeom>
        </p:spPr>
        <p:txBody>
          <a:bodyPr lIns="0" tIns="0" rIns="0" bIns="0" rtlCol="0" anchor="t">
            <a:spAutoFit/>
          </a:bodyPr>
          <a:lstStyle/>
          <a:p>
            <a:pPr marL="1025572" lvl="1" indent="-512786" algn="l">
              <a:lnSpc>
                <a:spcPts val="3601"/>
              </a:lnSpc>
              <a:buFont typeface="Arial"/>
              <a:buChar char="•"/>
            </a:pPr>
            <a:r>
              <a:rPr lang="en-US" sz="2899">
                <a:solidFill>
                  <a:srgbClr val="000000"/>
                </a:solidFill>
                <a:latin typeface="Lato"/>
              </a:rPr>
              <a:t>Fees</a:t>
            </a:r>
          </a:p>
          <a:p>
            <a:pPr marL="2003134" lvl="2" indent="-667711" algn="l">
              <a:lnSpc>
                <a:spcPts val="3104"/>
              </a:lnSpc>
              <a:buFont typeface="Arial"/>
              <a:buChar char="⚬"/>
            </a:pPr>
            <a:r>
              <a:rPr lang="en-US" sz="2499">
                <a:solidFill>
                  <a:srgbClr val="000000"/>
                </a:solidFill>
                <a:latin typeface="Lato"/>
              </a:rPr>
              <a:t>According to the WB, fees amount to about 9.74% (back to Africa).</a:t>
            </a:r>
          </a:p>
          <a:p>
            <a:pPr marL="1025572" lvl="1" indent="-512786" algn="l">
              <a:lnSpc>
                <a:spcPts val="3601"/>
              </a:lnSpc>
              <a:buFont typeface="Arial"/>
              <a:buChar char="•"/>
            </a:pPr>
            <a:r>
              <a:rPr lang="en-US" sz="2899">
                <a:solidFill>
                  <a:srgbClr val="000000"/>
                </a:solidFill>
                <a:latin typeface="Lato"/>
              </a:rPr>
              <a:t>Restrictions: there can be daily limits of $3,000 - $5,000.</a:t>
            </a:r>
          </a:p>
          <a:p>
            <a:pPr marL="1025572" lvl="1" indent="-512786" algn="l">
              <a:lnSpc>
                <a:spcPts val="3601"/>
              </a:lnSpc>
              <a:buFont typeface="Arial"/>
              <a:buChar char="•"/>
            </a:pPr>
            <a:r>
              <a:rPr lang="en-US" sz="2899">
                <a:solidFill>
                  <a:srgbClr val="000000"/>
                </a:solidFill>
                <a:latin typeface="Lato"/>
              </a:rPr>
              <a:t>Disparity of funding and lending: you can receive funding to buy a holiday home in the Algarve much easier than something in Africa (which is actually more valuable) </a:t>
            </a:r>
          </a:p>
          <a:p>
            <a:pPr marL="1025572" lvl="1" indent="-512786" algn="l">
              <a:lnSpc>
                <a:spcPts val="3601"/>
              </a:lnSpc>
              <a:buFont typeface="Arial"/>
              <a:buChar char="•"/>
            </a:pPr>
            <a:r>
              <a:rPr lang="en-US" sz="2899">
                <a:solidFill>
                  <a:srgbClr val="000000"/>
                </a:solidFill>
                <a:latin typeface="Lato"/>
              </a:rPr>
              <a:t>Is forced to be underground, which may actually be better... </a:t>
            </a:r>
          </a:p>
          <a:p>
            <a:pPr marL="2003105" lvl="2" indent="-667702" algn="l">
              <a:lnSpc>
                <a:spcPts val="3104"/>
              </a:lnSpc>
              <a:buFont typeface="Arial"/>
              <a:buChar char="⚬"/>
            </a:pPr>
            <a:r>
              <a:rPr lang="en-US" sz="2499">
                <a:solidFill>
                  <a:srgbClr val="000000"/>
                </a:solidFill>
                <a:latin typeface="Lato"/>
              </a:rPr>
              <a:t>People transferring large sums of money under the table to evade rules and fees.</a:t>
            </a:r>
          </a:p>
          <a:p>
            <a:pPr marL="1025572" lvl="1" indent="-512786" algn="l">
              <a:lnSpc>
                <a:spcPts val="3601"/>
              </a:lnSpc>
              <a:buFont typeface="Arial"/>
              <a:buChar char="•"/>
            </a:pPr>
            <a:r>
              <a:rPr lang="en-US" sz="2899">
                <a:solidFill>
                  <a:srgbClr val="000000"/>
                </a:solidFill>
                <a:latin typeface="Lato"/>
              </a:rPr>
              <a:t>Dominated by Western Union and Money Gram who are bust in their home market (America).</a:t>
            </a:r>
          </a:p>
          <a:p>
            <a:pPr marL="1025572" lvl="1" indent="-512786" algn="l">
              <a:lnSpc>
                <a:spcPts val="3601"/>
              </a:lnSpc>
              <a:buFont typeface="Arial"/>
              <a:buChar char="•"/>
            </a:pPr>
            <a:r>
              <a:rPr lang="en-US" sz="2899">
                <a:solidFill>
                  <a:srgbClr val="000000"/>
                </a:solidFill>
                <a:latin typeface="Lato"/>
              </a:rPr>
              <a:t>Can account for a significant amount of GDP in African countries (like 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56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975600"/>
            <a:chOff x="0" y="0"/>
            <a:chExt cx="24384000" cy="1300800"/>
          </a:xfrm>
        </p:grpSpPr>
        <p:sp>
          <p:nvSpPr>
            <p:cNvPr id="3" name="Freeform 3"/>
            <p:cNvSpPr/>
            <p:nvPr/>
          </p:nvSpPr>
          <p:spPr>
            <a:xfrm>
              <a:off x="0" y="0"/>
              <a:ext cx="24384000" cy="1300861"/>
            </a:xfrm>
            <a:custGeom>
              <a:avLst/>
              <a:gdLst/>
              <a:ahLst/>
              <a:cxnLst/>
              <a:rect l="l" t="t" r="r" b="b"/>
              <a:pathLst>
                <a:path w="24384000" h="1300861">
                  <a:moveTo>
                    <a:pt x="0" y="0"/>
                  </a:moveTo>
                  <a:lnTo>
                    <a:pt x="24384000" y="0"/>
                  </a:lnTo>
                  <a:lnTo>
                    <a:pt x="24384000" y="1300861"/>
                  </a:lnTo>
                  <a:lnTo>
                    <a:pt x="0" y="1300861"/>
                  </a:lnTo>
                  <a:close/>
                </a:path>
              </a:pathLst>
            </a:custGeom>
            <a:solidFill>
              <a:srgbClr val="E9EDEE"/>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0784" y="2382512"/>
            <a:ext cx="1491526" cy="91652"/>
          </a:xfrm>
          <a:prstGeom prst="rect">
            <a:avLst/>
          </a:prstGeom>
        </p:spPr>
      </p:pic>
      <p:sp>
        <p:nvSpPr>
          <p:cNvPr id="5" name="TextBox 5"/>
          <p:cNvSpPr txBox="1"/>
          <p:nvPr/>
        </p:nvSpPr>
        <p:spPr>
          <a:xfrm>
            <a:off x="1546725" y="3241566"/>
            <a:ext cx="15194550" cy="6019495"/>
          </a:xfrm>
          <a:prstGeom prst="rect">
            <a:avLst/>
          </a:prstGeom>
        </p:spPr>
        <p:txBody>
          <a:bodyPr lIns="0" tIns="0" rIns="0" bIns="0" rtlCol="0" anchor="t">
            <a:spAutoFit/>
          </a:bodyPr>
          <a:lstStyle/>
          <a:p>
            <a:pPr marL="1096057" lvl="1" indent="-548029">
              <a:lnSpc>
                <a:spcPts val="3422"/>
              </a:lnSpc>
              <a:buFont typeface="Arial"/>
              <a:buChar char="•"/>
            </a:pPr>
            <a:r>
              <a:rPr lang="en-US" sz="3099">
                <a:solidFill>
                  <a:srgbClr val="FFFFFF"/>
                </a:solidFill>
                <a:latin typeface="Lato"/>
              </a:rPr>
              <a:t>Transparency</a:t>
            </a:r>
          </a:p>
          <a:p>
            <a:pPr marL="2007864" lvl="3" indent="-501966">
              <a:lnSpc>
                <a:spcPts val="3422"/>
              </a:lnSpc>
              <a:buFont typeface="Arial"/>
              <a:buChar char="￭"/>
            </a:pPr>
            <a:r>
              <a:rPr lang="en-US" sz="3099">
                <a:solidFill>
                  <a:srgbClr val="FFFFFF"/>
                </a:solidFill>
                <a:latin typeface="Lato"/>
              </a:rPr>
              <a:t>Detailed reports on underwriting processes at multiple levels including in commercial, consumer, and development banking matters.</a:t>
            </a:r>
          </a:p>
          <a:p>
            <a:pPr marL="2007864" lvl="3" indent="-501966">
              <a:lnSpc>
                <a:spcPts val="3422"/>
              </a:lnSpc>
              <a:buFont typeface="Arial"/>
              <a:buChar char="￭"/>
            </a:pPr>
            <a:r>
              <a:rPr lang="en-US" sz="3099">
                <a:solidFill>
                  <a:srgbClr val="FFFFFF"/>
                </a:solidFill>
                <a:latin typeface="Lato"/>
              </a:rPr>
              <a:t>A global campaign on how international property and banking works.</a:t>
            </a:r>
          </a:p>
          <a:p>
            <a:pPr marL="1096057" lvl="1" indent="-548029">
              <a:lnSpc>
                <a:spcPts val="3422"/>
              </a:lnSpc>
              <a:buFont typeface="Arial"/>
              <a:buChar char="•"/>
            </a:pPr>
            <a:r>
              <a:rPr lang="en-US" sz="3099">
                <a:solidFill>
                  <a:srgbClr val="FFFFFF"/>
                </a:solidFill>
                <a:latin typeface="Lato"/>
              </a:rPr>
              <a:t>Restructuring</a:t>
            </a:r>
          </a:p>
          <a:p>
            <a:pPr marL="2007864" lvl="3" indent="-501966">
              <a:lnSpc>
                <a:spcPts val="3422"/>
              </a:lnSpc>
              <a:buFont typeface="Arial"/>
              <a:buChar char="￭"/>
            </a:pPr>
            <a:r>
              <a:rPr lang="en-US" sz="3099">
                <a:solidFill>
                  <a:srgbClr val="FFFFFF"/>
                </a:solidFill>
                <a:latin typeface="Lato"/>
              </a:rPr>
              <a:t>Improvements in the underwriting process at each of the levels mentioned before that needs more transparency.</a:t>
            </a:r>
          </a:p>
          <a:p>
            <a:pPr marL="2007864" lvl="3" indent="-501966">
              <a:lnSpc>
                <a:spcPts val="3422"/>
              </a:lnSpc>
              <a:buFont typeface="Arial"/>
              <a:buChar char="￭"/>
            </a:pPr>
            <a:r>
              <a:rPr lang="en-US" sz="3099">
                <a:solidFill>
                  <a:srgbClr val="FFFFFF"/>
                </a:solidFill>
                <a:latin typeface="Lato"/>
              </a:rPr>
              <a:t>Required explanation of rates and amortization to people of African descent.</a:t>
            </a:r>
          </a:p>
          <a:p>
            <a:pPr marL="2007864" lvl="3" indent="-501966">
              <a:lnSpc>
                <a:spcPts val="3422"/>
              </a:lnSpc>
              <a:buFont typeface="Arial"/>
              <a:buChar char="￭"/>
            </a:pPr>
            <a:r>
              <a:rPr lang="en-US" sz="3099">
                <a:solidFill>
                  <a:srgbClr val="FFFFFF"/>
                </a:solidFill>
                <a:latin typeface="Lato"/>
              </a:rPr>
              <a:t>Improvements and expansion of debt facilities both within and across borders. </a:t>
            </a:r>
          </a:p>
          <a:p>
            <a:pPr marL="2007864" lvl="3" indent="-501966">
              <a:lnSpc>
                <a:spcPts val="3422"/>
              </a:lnSpc>
              <a:buFont typeface="Arial"/>
              <a:buChar char="￭"/>
            </a:pPr>
            <a:r>
              <a:rPr lang="en-US" sz="3099">
                <a:solidFill>
                  <a:srgbClr val="FFFFFF"/>
                </a:solidFill>
                <a:latin typeface="Lato"/>
              </a:rPr>
              <a:t>More legitimate financial infrastructure in African jurisdictions.  </a:t>
            </a:r>
          </a:p>
          <a:p>
            <a:pPr marL="1096057" lvl="1" indent="-548029">
              <a:lnSpc>
                <a:spcPts val="3422"/>
              </a:lnSpc>
              <a:buFont typeface="Arial"/>
              <a:buChar char="•"/>
            </a:pPr>
            <a:r>
              <a:rPr lang="en-US" sz="3099">
                <a:solidFill>
                  <a:srgbClr val="FFFFFF"/>
                </a:solidFill>
                <a:latin typeface="Lato"/>
              </a:rPr>
              <a:t>Novel Entities</a:t>
            </a:r>
          </a:p>
          <a:p>
            <a:pPr marL="2007864" lvl="3" indent="-501966">
              <a:lnSpc>
                <a:spcPts val="3422"/>
              </a:lnSpc>
              <a:buFont typeface="Arial"/>
              <a:buChar char="￭"/>
            </a:pPr>
            <a:r>
              <a:rPr lang="en-US" sz="3099">
                <a:solidFill>
                  <a:srgbClr val="FFFFFF"/>
                </a:solidFill>
                <a:latin typeface="Lato"/>
              </a:rPr>
              <a:t>More support for digital banking and financial tools that are non-predatory.</a:t>
            </a:r>
          </a:p>
          <a:p>
            <a:pPr marL="2007864" lvl="3" indent="-501966" algn="l">
              <a:lnSpc>
                <a:spcPts val="3422"/>
              </a:lnSpc>
              <a:buFont typeface="Arial"/>
              <a:buChar char="￭"/>
            </a:pPr>
            <a:r>
              <a:rPr lang="en-US" sz="3099">
                <a:solidFill>
                  <a:srgbClr val="FFFFFF"/>
                </a:solidFill>
                <a:latin typeface="Lato"/>
              </a:rPr>
              <a:t>More support for fin-tech companies headed by those of African descent. </a:t>
            </a: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3070" y="3222516"/>
            <a:ext cx="1780961" cy="1763152"/>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9275" y="5738143"/>
            <a:ext cx="1948550" cy="194855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6631" y="8086743"/>
            <a:ext cx="2057400" cy="2057400"/>
          </a:xfrm>
          <a:prstGeom prst="rect">
            <a:avLst/>
          </a:prstGeom>
        </p:spPr>
      </p:pic>
      <p:sp>
        <p:nvSpPr>
          <p:cNvPr id="9" name="TextBox 9"/>
          <p:cNvSpPr txBox="1"/>
          <p:nvPr/>
        </p:nvSpPr>
        <p:spPr>
          <a:xfrm>
            <a:off x="1546725" y="2102689"/>
            <a:ext cx="15194550" cy="723900"/>
          </a:xfrm>
          <a:prstGeom prst="rect">
            <a:avLst/>
          </a:prstGeom>
        </p:spPr>
        <p:txBody>
          <a:bodyPr lIns="0" tIns="0" rIns="0" bIns="0" rtlCol="0" anchor="t">
            <a:spAutoFit/>
          </a:bodyPr>
          <a:lstStyle/>
          <a:p>
            <a:pPr algn="r">
              <a:lnSpc>
                <a:spcPts val="5616"/>
              </a:lnSpc>
            </a:pPr>
            <a:r>
              <a:rPr lang="en-US" sz="4680">
                <a:solidFill>
                  <a:srgbClr val="FFFFFF"/>
                </a:solidFill>
                <a:latin typeface="Raleway Bold"/>
              </a:rPr>
              <a:t>Recommendations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Custom</PresentationFormat>
  <Paragraphs>98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Lato Bold</vt:lpstr>
      <vt:lpstr>Arial</vt:lpstr>
      <vt:lpstr>Raleway Bold</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Presentation.pptx</dc:title>
  <dc:creator>Barbara Reynolds</dc:creator>
  <cp:lastModifiedBy>Barbara Reynolds</cp:lastModifiedBy>
  <cp:revision>1</cp:revision>
  <dcterms:created xsi:type="dcterms:W3CDTF">2006-08-16T00:00:00Z</dcterms:created>
  <dcterms:modified xsi:type="dcterms:W3CDTF">2023-05-03T07:48:16Z</dcterms:modified>
  <dc:identifier>DAFh05gA_i8</dc:identifier>
</cp:coreProperties>
</file>