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267" r:id="rId3"/>
    <p:sldId id="259"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32" r:id="rId21"/>
    <p:sldId id="323" r:id="rId22"/>
    <p:sldId id="324" r:id="rId23"/>
    <p:sldId id="325" r:id="rId24"/>
    <p:sldId id="326" r:id="rId25"/>
    <p:sldId id="327" r:id="rId26"/>
    <p:sldId id="328" r:id="rId27"/>
    <p:sldId id="330" r:id="rId28"/>
    <p:sldId id="329" r:id="rId29"/>
    <p:sldId id="3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329"/>
    <a:srgbClr val="9999FF"/>
    <a:srgbClr val="C808AD"/>
    <a:srgbClr val="115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6" autoAdjust="0"/>
    <p:restoredTop sz="94822" autoAdjust="0"/>
  </p:normalViewPr>
  <p:slideViewPr>
    <p:cSldViewPr snapToGrid="0" snapToObjects="1">
      <p:cViewPr varScale="1">
        <p:scale>
          <a:sx n="75" d="100"/>
          <a:sy n="75" d="100"/>
        </p:scale>
        <p:origin x="1065"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24.xml"/><Relationship Id="rId7" Type="http://schemas.openxmlformats.org/officeDocument/2006/relationships/slide" Target="../slides/slide20.xml"/><Relationship Id="rId2" Type="http://schemas.openxmlformats.org/officeDocument/2006/relationships/slide" Target="../slides/slide21.xml"/><Relationship Id="rId1" Type="http://schemas.openxmlformats.org/officeDocument/2006/relationships/slide" Target="../slides/slide23.xml"/><Relationship Id="rId6" Type="http://schemas.openxmlformats.org/officeDocument/2006/relationships/slide" Target="../slides/slide27.xml"/><Relationship Id="rId5" Type="http://schemas.openxmlformats.org/officeDocument/2006/relationships/slide" Target="../slides/slide26.xml"/><Relationship Id="rId4" Type="http://schemas.openxmlformats.org/officeDocument/2006/relationships/slide" Target="../slides/slide25.xml"/><Relationship Id="rId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ED630-198F-4F53-86D9-04DE7102167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EE51FA1D-EA59-4BE7-9F99-4A90E7E92704}">
      <dgm:prSet phldrT="[Text]" custT="1"/>
      <dgm:spPr/>
      <dgm:t>
        <a:bodyPr anchor="ctr"/>
        <a:lstStyle/>
        <a:p>
          <a:r>
            <a:rPr lang="en-US" sz="1700" b="0" dirty="0">
              <a:latin typeface="Futura Md BT" panose="020B0602020204020303" pitchFamily="34" charset="0"/>
            </a:rPr>
            <a:t>International Covenant on Civil and Political Rights (1966) </a:t>
          </a:r>
          <a:endParaRPr lang="en-GB" sz="1700" b="0" dirty="0">
            <a:latin typeface="Futura Md BT" panose="020B0602020204020303" pitchFamily="34" charset="0"/>
          </a:endParaRPr>
        </a:p>
      </dgm:t>
    </dgm:pt>
    <dgm:pt modelId="{324D7AAB-80D0-4899-8029-FE9D14F82BAB}" type="parTrans" cxnId="{117A7489-B30A-461B-BAF1-1C835744FF4F}">
      <dgm:prSet/>
      <dgm:spPr/>
      <dgm:t>
        <a:bodyPr/>
        <a:lstStyle/>
        <a:p>
          <a:endParaRPr lang="en-GB"/>
        </a:p>
      </dgm:t>
    </dgm:pt>
    <dgm:pt modelId="{B97D6112-F9BC-431C-846D-A460BDDC518F}" type="sibTrans" cxnId="{117A7489-B30A-461B-BAF1-1C835744FF4F}">
      <dgm:prSet/>
      <dgm:spPr/>
      <dgm:t>
        <a:bodyPr/>
        <a:lstStyle/>
        <a:p>
          <a:endParaRPr lang="en-GB"/>
        </a:p>
      </dgm:t>
    </dgm:pt>
    <dgm:pt modelId="{FC630740-9405-455B-87C6-D07DC45DDEDF}">
      <dgm:prSet phldrT="[Text]"/>
      <dgm:spPr/>
      <dgm:t>
        <a:bodyPr/>
        <a:lstStyle/>
        <a:p>
          <a:r>
            <a:rPr lang="en-GB" dirty="0"/>
            <a:t> </a:t>
          </a:r>
        </a:p>
      </dgm:t>
    </dgm:pt>
    <dgm:pt modelId="{5D5C47D9-12EB-45DF-B4C9-E2B2D9909661}" type="parTrans" cxnId="{762EB347-2631-4D81-979C-0837728FECF0}">
      <dgm:prSet/>
      <dgm:spPr/>
      <dgm:t>
        <a:bodyPr/>
        <a:lstStyle/>
        <a:p>
          <a:endParaRPr lang="en-GB"/>
        </a:p>
      </dgm:t>
    </dgm:pt>
    <dgm:pt modelId="{5625A23E-A7FF-4B43-B97F-B5BA3F6513E0}" type="sibTrans" cxnId="{762EB347-2631-4D81-979C-0837728FECF0}">
      <dgm:prSet/>
      <dgm:spPr/>
      <dgm:t>
        <a:bodyPr/>
        <a:lstStyle/>
        <a:p>
          <a:endParaRPr lang="en-GB"/>
        </a:p>
      </dgm:t>
    </dgm:pt>
    <dgm:pt modelId="{165B1069-179B-484F-9D2C-46FD625D7AF2}">
      <dgm:prSet phldrT="[Text]" custT="1"/>
      <dgm:spPr/>
      <dgm:t>
        <a:bodyPr anchor="ctr"/>
        <a:lstStyle/>
        <a:p>
          <a:r>
            <a:rPr lang="en-US" sz="1700" b="0" dirty="0">
              <a:latin typeface="Futura Md BT" panose="020B0602020204020303" pitchFamily="34" charset="0"/>
            </a:rPr>
            <a:t>International Covenant on Economic, Social and Cultural Rights (1966)</a:t>
          </a:r>
          <a:endParaRPr lang="en-GB" sz="1700" b="0" dirty="0">
            <a:latin typeface="Futura Md BT" panose="020B0602020204020303" pitchFamily="34" charset="0"/>
          </a:endParaRPr>
        </a:p>
      </dgm:t>
    </dgm:pt>
    <dgm:pt modelId="{CC94B53A-8B78-4A7D-AF93-31365ABA1CE2}" type="parTrans" cxnId="{C73ADA30-6312-409A-B2AF-7A60AA466922}">
      <dgm:prSet/>
      <dgm:spPr/>
      <dgm:t>
        <a:bodyPr/>
        <a:lstStyle/>
        <a:p>
          <a:endParaRPr lang="en-GB"/>
        </a:p>
      </dgm:t>
    </dgm:pt>
    <dgm:pt modelId="{E437D973-E8E9-454A-A93E-7D9621DAC5C0}" type="sibTrans" cxnId="{C73ADA30-6312-409A-B2AF-7A60AA466922}">
      <dgm:prSet/>
      <dgm:spPr/>
      <dgm:t>
        <a:bodyPr/>
        <a:lstStyle/>
        <a:p>
          <a:endParaRPr lang="en-GB"/>
        </a:p>
      </dgm:t>
    </dgm:pt>
    <dgm:pt modelId="{CF9BF3E2-CFC7-46B3-9E74-FCD72569E69B}">
      <dgm:prSet phldrT="[Text]" custT="1"/>
      <dgm:spPr>
        <a:solidFill>
          <a:srgbClr val="0070C0"/>
        </a:solidFill>
      </dgm:spPr>
      <dgm:t>
        <a:bodyPr/>
        <a:lstStyle/>
        <a:p>
          <a:r>
            <a:rPr lang="en-GB" sz="1700" b="1" dirty="0">
              <a:latin typeface="Futura PT Bold" panose="020B0902020204020203" pitchFamily="34" charset="0"/>
            </a:rPr>
            <a:t>CEDAW</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C03710D-3FFC-499B-86CF-3A338295E8D6}" type="parTrans" cxnId="{B3A9216F-C813-4BB4-9C47-AB11B3D788F3}">
      <dgm:prSet/>
      <dgm:spPr/>
      <dgm:t>
        <a:bodyPr/>
        <a:lstStyle/>
        <a:p>
          <a:endParaRPr lang="en-GB"/>
        </a:p>
      </dgm:t>
    </dgm:pt>
    <dgm:pt modelId="{09BDB6E8-507B-4728-8D13-1E55D9BB79CA}" type="sibTrans" cxnId="{B3A9216F-C813-4BB4-9C47-AB11B3D788F3}">
      <dgm:prSet/>
      <dgm:spPr/>
      <dgm:t>
        <a:bodyPr/>
        <a:lstStyle/>
        <a:p>
          <a:endParaRPr lang="en-GB"/>
        </a:p>
      </dgm:t>
    </dgm:pt>
    <dgm:pt modelId="{F607A916-D5C3-4689-A371-4ED6F463F0DC}">
      <dgm:prSet phldrT="[Text]" custT="1"/>
      <dgm:spPr>
        <a:solidFill>
          <a:srgbClr val="0070C0"/>
        </a:solidFill>
      </dgm:spPr>
      <dgm:t>
        <a:bodyPr/>
        <a:lstStyle/>
        <a:p>
          <a:r>
            <a:rPr lang="en-GB" sz="1700" b="1" u="none" dirty="0">
              <a:latin typeface="Futura PT Bold" panose="020B0902020204020203" pitchFamily="34" charset="0"/>
            </a:rPr>
            <a:t>ICCPR</a:t>
          </a:r>
          <a:endParaRPr lang="en-GB" dirty="0">
            <a:latin typeface="Futura PT Bold" panose="020B0902020204020203"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BBC2673-27C8-4227-AA13-AFACD99D5C95}" type="sibTrans" cxnId="{F7E2F45E-1EA0-4791-BBB1-43992423D4BD}">
      <dgm:prSet/>
      <dgm:spPr/>
      <dgm:t>
        <a:bodyPr/>
        <a:lstStyle/>
        <a:p>
          <a:endParaRPr lang="en-GB"/>
        </a:p>
      </dgm:t>
    </dgm:pt>
    <dgm:pt modelId="{1A0BCE99-CD3B-4845-AE79-3851ED6EC989}" type="parTrans" cxnId="{F7E2F45E-1EA0-4791-BBB1-43992423D4BD}">
      <dgm:prSet/>
      <dgm:spPr/>
      <dgm:t>
        <a:bodyPr/>
        <a:lstStyle/>
        <a:p>
          <a:endParaRPr lang="en-GB"/>
        </a:p>
      </dgm:t>
    </dgm:pt>
    <dgm:pt modelId="{136E1924-8255-4009-8DF5-F627CA64DAFF}">
      <dgm:prSet phldrT="[Text]" custT="1"/>
      <dgm:spPr/>
      <dgm:t>
        <a:bodyPr anchor="ctr"/>
        <a:lstStyle/>
        <a:p>
          <a:r>
            <a:rPr lang="en-US" sz="1700" b="0" dirty="0">
              <a:latin typeface="Futura Md BT" panose="020B0602020204020303" pitchFamily="34" charset="0"/>
            </a:rPr>
            <a:t>Convention on the Elimination of All Forms of Discrimination against Women (1979)</a:t>
          </a:r>
          <a:endParaRPr lang="en-GB" sz="1700" b="0" dirty="0">
            <a:latin typeface="Futura Md BT" panose="020B0602020204020303" pitchFamily="34" charset="0"/>
          </a:endParaRPr>
        </a:p>
      </dgm:t>
    </dgm:pt>
    <dgm:pt modelId="{3ABF11DF-517B-466F-969B-02364FCE542B}" type="parTrans" cxnId="{994C9B4B-02FE-48F3-9D6F-178008E0D21C}">
      <dgm:prSet/>
      <dgm:spPr/>
      <dgm:t>
        <a:bodyPr/>
        <a:lstStyle/>
        <a:p>
          <a:endParaRPr lang="en-GB"/>
        </a:p>
      </dgm:t>
    </dgm:pt>
    <dgm:pt modelId="{6849E007-EB9E-4CA8-9549-5DC9964C2CFA}" type="sibTrans" cxnId="{994C9B4B-02FE-48F3-9D6F-178008E0D21C}">
      <dgm:prSet/>
      <dgm:spPr/>
      <dgm:t>
        <a:bodyPr/>
        <a:lstStyle/>
        <a:p>
          <a:endParaRPr lang="en-GB"/>
        </a:p>
      </dgm:t>
    </dgm:pt>
    <dgm:pt modelId="{3984844F-2A8C-4501-B698-C2DEF81F3BA3}">
      <dgm:prSet phldrT="[Text]" custT="1"/>
      <dgm:spPr>
        <a:solidFill>
          <a:srgbClr val="0070C0"/>
        </a:solidFill>
      </dgm:spPr>
      <dgm:t>
        <a:bodyPr/>
        <a:lstStyle/>
        <a:p>
          <a:r>
            <a:rPr lang="en-GB" sz="1700" b="1" dirty="0">
              <a:latin typeface="Futura PT Bold" panose="020B0902020204020203" pitchFamily="34" charset="0"/>
            </a:rPr>
            <a:t>CAT</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2F2565-BA30-49F7-B391-2A5539FC6B40}" type="parTrans" cxnId="{24E65B3C-0E3F-4AEF-938A-F866E9C095F8}">
      <dgm:prSet/>
      <dgm:spPr/>
      <dgm:t>
        <a:bodyPr/>
        <a:lstStyle/>
        <a:p>
          <a:endParaRPr lang="en-GB"/>
        </a:p>
      </dgm:t>
    </dgm:pt>
    <dgm:pt modelId="{ECC8B605-27B3-40F3-A504-DA32461CE27D}" type="sibTrans" cxnId="{24E65B3C-0E3F-4AEF-938A-F866E9C095F8}">
      <dgm:prSet/>
      <dgm:spPr/>
      <dgm:t>
        <a:bodyPr/>
        <a:lstStyle/>
        <a:p>
          <a:endParaRPr lang="en-GB"/>
        </a:p>
      </dgm:t>
    </dgm:pt>
    <dgm:pt modelId="{4A482F95-864B-4744-A869-2D717AA071A7}">
      <dgm:prSet phldrT="[Text]" custT="1"/>
      <dgm:spPr/>
      <dgm:t>
        <a:bodyPr anchor="ctr"/>
        <a:lstStyle/>
        <a:p>
          <a:r>
            <a:rPr lang="en-US" sz="1700" b="0" dirty="0">
              <a:latin typeface="Futura Md BT" panose="020B0602020204020303" pitchFamily="34" charset="0"/>
            </a:rPr>
            <a:t>Convention against Torture and Other Cruel, Inhuman or Degrading Treatment or Punishment (1984)</a:t>
          </a:r>
          <a:endParaRPr lang="en-GB" sz="1700" b="0" dirty="0">
            <a:latin typeface="Futura Md BT" panose="020B0602020204020303" pitchFamily="34" charset="0"/>
          </a:endParaRPr>
        </a:p>
      </dgm:t>
    </dgm:pt>
    <dgm:pt modelId="{F30FE903-C463-4B49-9B25-A5BD9C25FFC9}" type="parTrans" cxnId="{1C6E5976-1BE8-4AA5-B266-C5F820681C1C}">
      <dgm:prSet/>
      <dgm:spPr/>
      <dgm:t>
        <a:bodyPr/>
        <a:lstStyle/>
        <a:p>
          <a:endParaRPr lang="en-GB"/>
        </a:p>
      </dgm:t>
    </dgm:pt>
    <dgm:pt modelId="{E3A76249-DF0A-48C8-9848-5A7AD6C482F2}" type="sibTrans" cxnId="{1C6E5976-1BE8-4AA5-B266-C5F820681C1C}">
      <dgm:prSet/>
      <dgm:spPr/>
      <dgm:t>
        <a:bodyPr/>
        <a:lstStyle/>
        <a:p>
          <a:endParaRPr lang="en-GB"/>
        </a:p>
      </dgm:t>
    </dgm:pt>
    <dgm:pt modelId="{2C70C1FB-54C3-446D-AB69-BB5952C179EE}">
      <dgm:prSet phldrT="[Text]" custT="1"/>
      <dgm:spPr>
        <a:solidFill>
          <a:srgbClr val="0070C0"/>
        </a:solidFill>
      </dgm:spPr>
      <dgm:t>
        <a:bodyPr/>
        <a:lstStyle/>
        <a:p>
          <a:r>
            <a:rPr lang="en-GB" sz="1700" b="1" dirty="0">
              <a:latin typeface="Futura PT Bold" panose="020B0902020204020203" pitchFamily="34" charset="0"/>
            </a:rPr>
            <a:t>CRC</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9E81FBD-D31D-49CD-92CB-7BA6E6747411}" type="parTrans" cxnId="{53592405-4A4A-4FBE-BB2F-2BA49E676EAE}">
      <dgm:prSet/>
      <dgm:spPr/>
      <dgm:t>
        <a:bodyPr/>
        <a:lstStyle/>
        <a:p>
          <a:endParaRPr lang="en-GB"/>
        </a:p>
      </dgm:t>
    </dgm:pt>
    <dgm:pt modelId="{521F24F6-05AE-49F1-809B-C4370353A5E1}" type="sibTrans" cxnId="{53592405-4A4A-4FBE-BB2F-2BA49E676EAE}">
      <dgm:prSet/>
      <dgm:spPr/>
      <dgm:t>
        <a:bodyPr/>
        <a:lstStyle/>
        <a:p>
          <a:endParaRPr lang="en-GB"/>
        </a:p>
      </dgm:t>
    </dgm:pt>
    <dgm:pt modelId="{BE404E51-E665-4356-B066-3D0B6E30F8D0}">
      <dgm:prSet phldrT="[Text]" custT="1"/>
      <dgm:spPr/>
      <dgm:t>
        <a:bodyPr anchor="ctr"/>
        <a:lstStyle/>
        <a:p>
          <a:r>
            <a:rPr lang="en-US" sz="1700" b="0" dirty="0">
              <a:latin typeface="Futura Md BT" panose="020B0602020204020303" pitchFamily="34" charset="0"/>
            </a:rPr>
            <a:t>Convention </a:t>
          </a:r>
          <a:r>
            <a:rPr lang="en-US" sz="1700" b="0">
              <a:latin typeface="Futura Md BT" panose="020B0602020204020303" pitchFamily="34" charset="0"/>
            </a:rPr>
            <a:t>on </a:t>
          </a:r>
          <a:r>
            <a:rPr lang="en-US" sz="1700" b="0" smtClean="0">
              <a:latin typeface="Futura Md BT" panose="020B0602020204020303" pitchFamily="34" charset="0"/>
            </a:rPr>
            <a:t>the </a:t>
          </a:r>
          <a:r>
            <a:rPr lang="en-US" sz="1700" b="0" dirty="0">
              <a:latin typeface="Futura Md BT" panose="020B0602020204020303" pitchFamily="34" charset="0"/>
            </a:rPr>
            <a:t>Rights of the Child (1989)</a:t>
          </a:r>
          <a:endParaRPr lang="en-GB" sz="1700" b="0" dirty="0">
            <a:latin typeface="Futura Md BT" panose="020B0602020204020303" pitchFamily="34" charset="0"/>
          </a:endParaRPr>
        </a:p>
      </dgm:t>
    </dgm:pt>
    <dgm:pt modelId="{1EFAB4AC-3A25-48BA-96B9-3FE64434F27D}" type="parTrans" cxnId="{2AFE86F5-BBD0-4DFE-BBD5-E438AF4B2304}">
      <dgm:prSet/>
      <dgm:spPr/>
      <dgm:t>
        <a:bodyPr/>
        <a:lstStyle/>
        <a:p>
          <a:endParaRPr lang="en-GB"/>
        </a:p>
      </dgm:t>
    </dgm:pt>
    <dgm:pt modelId="{49CDEACD-9811-4787-9866-A7D3653EDCAD}" type="sibTrans" cxnId="{2AFE86F5-BBD0-4DFE-BBD5-E438AF4B2304}">
      <dgm:prSet/>
      <dgm:spPr/>
      <dgm:t>
        <a:bodyPr/>
        <a:lstStyle/>
        <a:p>
          <a:endParaRPr lang="en-GB"/>
        </a:p>
      </dgm:t>
    </dgm:pt>
    <dgm:pt modelId="{42D656A1-C5F2-4127-97A8-06604799F038}">
      <dgm:prSet phldrT="[Text]" custT="1"/>
      <dgm:spPr>
        <a:solidFill>
          <a:srgbClr val="0070C0"/>
        </a:solidFill>
      </dgm:spPr>
      <dgm:t>
        <a:bodyPr/>
        <a:lstStyle/>
        <a:p>
          <a:r>
            <a:rPr lang="en-GB" sz="1700" b="1" dirty="0">
              <a:latin typeface="Futura PT Bold" panose="020B0902020204020203" pitchFamily="34" charset="0"/>
            </a:rPr>
            <a:t>CMW</a:t>
          </a:r>
        </a:p>
      </dgm:t>
    </dgm:pt>
    <dgm:pt modelId="{82B66EC5-A7D7-4641-99E6-2EB563754F40}" type="parTrans" cxnId="{55B29383-60C4-4A08-BEB8-2C200176073D}">
      <dgm:prSet/>
      <dgm:spPr/>
      <dgm:t>
        <a:bodyPr/>
        <a:lstStyle/>
        <a:p>
          <a:endParaRPr lang="en-GB"/>
        </a:p>
      </dgm:t>
    </dgm:pt>
    <dgm:pt modelId="{2AC201B5-3875-4C1C-AEFC-9E8562CDC773}" type="sibTrans" cxnId="{55B29383-60C4-4A08-BEB8-2C200176073D}">
      <dgm:prSet/>
      <dgm:spPr/>
      <dgm:t>
        <a:bodyPr/>
        <a:lstStyle/>
        <a:p>
          <a:endParaRPr lang="en-GB"/>
        </a:p>
      </dgm:t>
    </dgm:pt>
    <dgm:pt modelId="{EDD0ECEC-B6B2-419B-8BA1-83877CDCD08C}">
      <dgm:prSet phldrT="[Text]" custT="1"/>
      <dgm:spPr/>
      <dgm:t>
        <a:bodyPr anchor="ctr"/>
        <a:lstStyle/>
        <a:p>
          <a:r>
            <a:rPr lang="en-US" sz="1700" b="0" dirty="0">
              <a:latin typeface="Futura Md BT" panose="020B0602020204020303" pitchFamily="34" charset="0"/>
            </a:rPr>
            <a:t>International Convention on the Protection of the Rights of All Migrant Workers and Members of Their Families (1990)</a:t>
          </a:r>
          <a:endParaRPr lang="en-GB" sz="1700" b="0" dirty="0">
            <a:latin typeface="Futura Md BT" panose="020B0602020204020303" pitchFamily="34" charset="0"/>
          </a:endParaRPr>
        </a:p>
      </dgm:t>
    </dgm:pt>
    <dgm:pt modelId="{2D2C5735-4C33-4488-BF8E-D787F711D3DF}" type="parTrans" cxnId="{F0A68B50-AE39-46CD-9B17-2C648AFDAE08}">
      <dgm:prSet/>
      <dgm:spPr/>
      <dgm:t>
        <a:bodyPr/>
        <a:lstStyle/>
        <a:p>
          <a:endParaRPr lang="en-GB"/>
        </a:p>
      </dgm:t>
    </dgm:pt>
    <dgm:pt modelId="{0E0C5AB6-3364-4CF3-8536-8E4165790002}" type="sibTrans" cxnId="{F0A68B50-AE39-46CD-9B17-2C648AFDAE08}">
      <dgm:prSet/>
      <dgm:spPr/>
      <dgm:t>
        <a:bodyPr/>
        <a:lstStyle/>
        <a:p>
          <a:endParaRPr lang="en-GB"/>
        </a:p>
      </dgm:t>
    </dgm:pt>
    <dgm:pt modelId="{08339672-F34C-4EB2-8C2B-1C21EB03A44B}">
      <dgm:prSet phldrT="[Text]"/>
      <dgm:spPr/>
      <dgm:t>
        <a:bodyPr/>
        <a:lstStyle/>
        <a:p>
          <a:endParaRPr lang="en-GB" dirty="0"/>
        </a:p>
      </dgm:t>
    </dgm:pt>
    <dgm:pt modelId="{B28C1A41-2D2F-4A5B-A250-E3BC470EFB77}" type="parTrans" cxnId="{B2BD0A72-3B18-415F-9F85-C3F0349400E4}">
      <dgm:prSet/>
      <dgm:spPr/>
      <dgm:t>
        <a:bodyPr/>
        <a:lstStyle/>
        <a:p>
          <a:endParaRPr lang="en-GB"/>
        </a:p>
      </dgm:t>
    </dgm:pt>
    <dgm:pt modelId="{37CED00A-BF99-4D25-B660-1C5016D69BF5}" type="sibTrans" cxnId="{B2BD0A72-3B18-415F-9F85-C3F0349400E4}">
      <dgm:prSet/>
      <dgm:spPr/>
      <dgm:t>
        <a:bodyPr/>
        <a:lstStyle/>
        <a:p>
          <a:endParaRPr lang="en-GB"/>
        </a:p>
      </dgm:t>
    </dgm:pt>
    <dgm:pt modelId="{6DC31EAF-BEF3-44F0-9FE8-9E60854F3F6C}">
      <dgm:prSet phldrT="[Text]"/>
      <dgm:spPr/>
      <dgm:t>
        <a:bodyPr/>
        <a:lstStyle/>
        <a:p>
          <a:endParaRPr lang="en-GB" dirty="0"/>
        </a:p>
      </dgm:t>
    </dgm:pt>
    <dgm:pt modelId="{281C87E9-99F0-4987-BDA8-F74F0BB21ACA}" type="parTrans" cxnId="{D4083612-DE94-4237-BEED-E7E92F33F6F1}">
      <dgm:prSet/>
      <dgm:spPr/>
      <dgm:t>
        <a:bodyPr/>
        <a:lstStyle/>
        <a:p>
          <a:endParaRPr lang="en-GB"/>
        </a:p>
      </dgm:t>
    </dgm:pt>
    <dgm:pt modelId="{4F0FC443-AA0F-43A4-BCCB-1507BAA1EE53}" type="sibTrans" cxnId="{D4083612-DE94-4237-BEED-E7E92F33F6F1}">
      <dgm:prSet/>
      <dgm:spPr/>
      <dgm:t>
        <a:bodyPr/>
        <a:lstStyle/>
        <a:p>
          <a:endParaRPr lang="en-GB"/>
        </a:p>
      </dgm:t>
    </dgm:pt>
    <dgm:pt modelId="{5F4E11BE-7D4C-4E4B-9E9C-E17110641706}">
      <dgm:prSet phldrT="[Text]" custT="1"/>
      <dgm:spPr>
        <a:solidFill>
          <a:srgbClr val="0070C0"/>
        </a:solidFill>
      </dgm:spPr>
      <dgm:t>
        <a:bodyPr/>
        <a:lstStyle/>
        <a:p>
          <a:r>
            <a:rPr lang="en-GB" sz="1700" b="1" dirty="0">
              <a:latin typeface="Futura PT Bold" panose="020B0902020204020203" pitchFamily="34" charset="0"/>
            </a:rPr>
            <a:t>CRPD</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5B391CA-46C8-4773-AF13-A75B062A65E6}" type="parTrans" cxnId="{AB5D5FBF-91AC-4433-972A-C02E6D1E3229}">
      <dgm:prSet/>
      <dgm:spPr/>
      <dgm:t>
        <a:bodyPr/>
        <a:lstStyle/>
        <a:p>
          <a:endParaRPr lang="en-GB"/>
        </a:p>
      </dgm:t>
    </dgm:pt>
    <dgm:pt modelId="{C60EB44C-735F-4EBE-A1FE-90D8149F2D80}" type="sibTrans" cxnId="{AB5D5FBF-91AC-4433-972A-C02E6D1E3229}">
      <dgm:prSet/>
      <dgm:spPr/>
      <dgm:t>
        <a:bodyPr/>
        <a:lstStyle/>
        <a:p>
          <a:endParaRPr lang="en-GB"/>
        </a:p>
      </dgm:t>
    </dgm:pt>
    <dgm:pt modelId="{044CD92D-68F2-49A6-88ED-BAACF1CD81F1}">
      <dgm:prSet phldrT="[Text]" custT="1"/>
      <dgm:spPr/>
      <dgm:t>
        <a:bodyPr anchor="ctr"/>
        <a:lstStyle/>
        <a:p>
          <a:r>
            <a:rPr lang="en-US" sz="1700" b="0" dirty="0">
              <a:latin typeface="Futura Md BT" panose="020B0602020204020303" pitchFamily="34" charset="0"/>
            </a:rPr>
            <a:t>Convention on the Rights of Persons with Disabilities (2006)</a:t>
          </a:r>
          <a:endParaRPr lang="en-GB" sz="1700" b="0" dirty="0">
            <a:latin typeface="Futura Md BT" panose="020B0602020204020303" pitchFamily="34" charset="0"/>
          </a:endParaRPr>
        </a:p>
      </dgm:t>
    </dgm:pt>
    <dgm:pt modelId="{A0801251-D418-4714-8CFB-7681912186EB}" type="parTrans" cxnId="{644B3575-3617-425C-B439-2E00B446A3A6}">
      <dgm:prSet/>
      <dgm:spPr/>
      <dgm:t>
        <a:bodyPr/>
        <a:lstStyle/>
        <a:p>
          <a:endParaRPr lang="en-GB"/>
        </a:p>
      </dgm:t>
    </dgm:pt>
    <dgm:pt modelId="{021D36E8-648D-4E45-9068-4772785CEC9E}" type="sibTrans" cxnId="{644B3575-3617-425C-B439-2E00B446A3A6}">
      <dgm:prSet/>
      <dgm:spPr/>
      <dgm:t>
        <a:bodyPr/>
        <a:lstStyle/>
        <a:p>
          <a:endParaRPr lang="en-GB"/>
        </a:p>
      </dgm:t>
    </dgm:pt>
    <dgm:pt modelId="{B87AA4AB-262E-4D6B-9288-AEDC8A9A07EE}">
      <dgm:prSet phldrT="[Text]" custT="1"/>
      <dgm:spPr/>
      <dgm:t>
        <a:bodyPr/>
        <a:lstStyle/>
        <a:p>
          <a:endParaRPr lang="en-GB" sz="1600" dirty="0"/>
        </a:p>
      </dgm:t>
    </dgm:pt>
    <dgm:pt modelId="{96389F38-7F8D-48D0-BE11-34E18FB37DBA}" type="parTrans" cxnId="{FF931444-7567-4CAE-B5E9-7C7A2E9CD6A9}">
      <dgm:prSet/>
      <dgm:spPr/>
      <dgm:t>
        <a:bodyPr/>
        <a:lstStyle/>
        <a:p>
          <a:endParaRPr lang="en-GB"/>
        </a:p>
      </dgm:t>
    </dgm:pt>
    <dgm:pt modelId="{E46D90DA-FB44-4A63-800A-04FFDF2AEDDF}" type="sibTrans" cxnId="{FF931444-7567-4CAE-B5E9-7C7A2E9CD6A9}">
      <dgm:prSet/>
      <dgm:spPr/>
      <dgm:t>
        <a:bodyPr/>
        <a:lstStyle/>
        <a:p>
          <a:endParaRPr lang="en-GB"/>
        </a:p>
      </dgm:t>
    </dgm:pt>
    <dgm:pt modelId="{87F289E3-A58A-4B4F-91A2-29356AF9F189}">
      <dgm:prSet phldrT="[Text]"/>
      <dgm:spPr/>
      <dgm:t>
        <a:bodyPr/>
        <a:lstStyle/>
        <a:p>
          <a:endParaRPr lang="en-GB" dirty="0"/>
        </a:p>
      </dgm:t>
    </dgm:pt>
    <dgm:pt modelId="{3DC0A23B-79D0-4FAF-B120-86DBDFAA5EA0}" type="parTrans" cxnId="{619D2491-B44A-41CE-AE2E-81AB9A9D9765}">
      <dgm:prSet/>
      <dgm:spPr/>
      <dgm:t>
        <a:bodyPr/>
        <a:lstStyle/>
        <a:p>
          <a:endParaRPr lang="en-GB"/>
        </a:p>
      </dgm:t>
    </dgm:pt>
    <dgm:pt modelId="{5C6AE72E-5FD5-4249-A567-DB61706A8A32}" type="sibTrans" cxnId="{619D2491-B44A-41CE-AE2E-81AB9A9D9765}">
      <dgm:prSet/>
      <dgm:spPr/>
      <dgm:t>
        <a:bodyPr/>
        <a:lstStyle/>
        <a:p>
          <a:endParaRPr lang="en-GB"/>
        </a:p>
      </dgm:t>
    </dgm:pt>
    <dgm:pt modelId="{06BB61D2-B6B3-4A4A-B1B3-5F0E437F8CDA}">
      <dgm:prSet phldrT="[Text]" custT="1"/>
      <dgm:spPr/>
      <dgm:t>
        <a:bodyPr anchor="ctr"/>
        <a:lstStyle/>
        <a:p>
          <a:endParaRPr lang="en-GB" sz="1700" b="1" dirty="0"/>
        </a:p>
      </dgm:t>
    </dgm:pt>
    <dgm:pt modelId="{49C82E26-9E41-449F-A89B-D9DEEF38FF53}" type="parTrans" cxnId="{F71BEAF3-99D0-4C6E-9B4F-28431AD23496}">
      <dgm:prSet/>
      <dgm:spPr/>
      <dgm:t>
        <a:bodyPr/>
        <a:lstStyle/>
        <a:p>
          <a:endParaRPr lang="en-GB"/>
        </a:p>
      </dgm:t>
    </dgm:pt>
    <dgm:pt modelId="{3441E10A-F9D2-492F-B16B-7178F2AB5CA8}" type="sibTrans" cxnId="{F71BEAF3-99D0-4C6E-9B4F-28431AD23496}">
      <dgm:prSet/>
      <dgm:spPr/>
      <dgm:t>
        <a:bodyPr/>
        <a:lstStyle/>
        <a:p>
          <a:endParaRPr lang="en-GB"/>
        </a:p>
      </dgm:t>
    </dgm:pt>
    <dgm:pt modelId="{57A3F176-91A4-4301-A477-87BE3189EF83}">
      <dgm:prSet phldrT="[Text]" custT="1"/>
      <dgm:spPr>
        <a:solidFill>
          <a:srgbClr val="0070C0"/>
        </a:solidFill>
      </dgm:spPr>
      <dgm:t>
        <a:bodyPr anchor="ctr"/>
        <a:lstStyle/>
        <a:p>
          <a:r>
            <a:rPr lang="en-GB" sz="1700" b="1" dirty="0">
              <a:latin typeface="Futura PT Bold" panose="020B0902020204020203" pitchFamily="34" charset="0"/>
            </a:rPr>
            <a:t>CED</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15536643-256C-479D-8FC7-66B91D22AE06}" type="parTrans" cxnId="{788C0F6E-EED7-4AB5-8D82-B4383B29A881}">
      <dgm:prSet/>
      <dgm:spPr/>
      <dgm:t>
        <a:bodyPr/>
        <a:lstStyle/>
        <a:p>
          <a:endParaRPr lang="en-GB"/>
        </a:p>
      </dgm:t>
    </dgm:pt>
    <dgm:pt modelId="{4C4FD5BE-1EF7-4B6D-81CD-C341A4B97B77}" type="sibTrans" cxnId="{788C0F6E-EED7-4AB5-8D82-B4383B29A881}">
      <dgm:prSet/>
      <dgm:spPr/>
      <dgm:t>
        <a:bodyPr/>
        <a:lstStyle/>
        <a:p>
          <a:endParaRPr lang="en-GB"/>
        </a:p>
      </dgm:t>
    </dgm:pt>
    <dgm:pt modelId="{766F8ADC-FB77-4504-9B66-4C6D2D7894A7}">
      <dgm:prSet phldrT="[Text]" custT="1"/>
      <dgm:spPr/>
      <dgm:t>
        <a:bodyPr anchor="ctr"/>
        <a:lstStyle/>
        <a:p>
          <a:endParaRPr lang="en-GB" sz="1700" b="1" dirty="0"/>
        </a:p>
      </dgm:t>
    </dgm:pt>
    <dgm:pt modelId="{B64FDC78-98A2-45F5-AB8A-E1C50A8879C0}" type="parTrans" cxnId="{35C41D71-DF0C-48AF-A7D8-6DF3B5074751}">
      <dgm:prSet/>
      <dgm:spPr/>
      <dgm:t>
        <a:bodyPr/>
        <a:lstStyle/>
        <a:p>
          <a:endParaRPr lang="en-GB"/>
        </a:p>
      </dgm:t>
    </dgm:pt>
    <dgm:pt modelId="{75CAB502-5E46-42F3-A492-06047A4BA714}" type="sibTrans" cxnId="{35C41D71-DF0C-48AF-A7D8-6DF3B5074751}">
      <dgm:prSet/>
      <dgm:spPr/>
      <dgm:t>
        <a:bodyPr/>
        <a:lstStyle/>
        <a:p>
          <a:endParaRPr lang="en-GB"/>
        </a:p>
      </dgm:t>
    </dgm:pt>
    <dgm:pt modelId="{6E08372F-5818-4EFA-B7E3-84859FCA580A}">
      <dgm:prSet phldrT="[Text]" custT="1"/>
      <dgm:spPr/>
      <dgm:t>
        <a:bodyPr anchor="ctr"/>
        <a:lstStyle/>
        <a:p>
          <a:r>
            <a:rPr lang="en-GB" sz="1700" b="0" dirty="0">
              <a:latin typeface="Futura Md BT" panose="020B0602020204020303" pitchFamily="34" charset="0"/>
            </a:rPr>
            <a:t>Convention on the </a:t>
          </a:r>
          <a:r>
            <a:rPr lang="en-US" sz="1700" b="0" dirty="0">
              <a:latin typeface="Futura Md BT" panose="020B0602020204020303" pitchFamily="34" charset="0"/>
            </a:rPr>
            <a:t>Protection of all Persons from Enforced Disappearance (2006)</a:t>
          </a:r>
          <a:endParaRPr lang="en-GB" sz="1700" b="0" dirty="0">
            <a:latin typeface="Futura Md BT" panose="020B0602020204020303" pitchFamily="34" charset="0"/>
          </a:endParaRPr>
        </a:p>
      </dgm:t>
    </dgm:pt>
    <dgm:pt modelId="{35B4760D-DAB4-4A3E-9E6C-38F53262522D}" type="parTrans" cxnId="{044DB98D-3A2D-475F-B59C-49DF14E4DF3F}">
      <dgm:prSet/>
      <dgm:spPr/>
      <dgm:t>
        <a:bodyPr/>
        <a:lstStyle/>
        <a:p>
          <a:endParaRPr lang="en-GB"/>
        </a:p>
      </dgm:t>
    </dgm:pt>
    <dgm:pt modelId="{03E305C7-ACC3-41B7-B3D1-DCD5E9EDC7FF}" type="sibTrans" cxnId="{044DB98D-3A2D-475F-B59C-49DF14E4DF3F}">
      <dgm:prSet/>
      <dgm:spPr/>
      <dgm:t>
        <a:bodyPr/>
        <a:lstStyle/>
        <a:p>
          <a:endParaRPr lang="en-GB"/>
        </a:p>
      </dgm:t>
    </dgm:pt>
    <dgm:pt modelId="{62E6784E-6670-4C5F-AB05-3784C135D7C3}">
      <dgm:prSet phldrT="[Text]" custT="1"/>
      <dgm:spPr>
        <a:solidFill>
          <a:srgbClr val="0070C0"/>
        </a:solidFill>
      </dgm:spPr>
      <dgm:t>
        <a:bodyPr/>
        <a:lstStyle/>
        <a:p>
          <a:r>
            <a:rPr lang="en-GB" sz="1700" b="1" u="none" dirty="0">
              <a:latin typeface="Futura PT Bold" panose="020B0902020204020203" pitchFamily="34" charset="0"/>
            </a:rPr>
            <a:t>ICESCR</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F23C9AEB-CE1C-405B-AB02-BC79DBCC1A9D}" type="sibTrans" cxnId="{1DC2D85B-D422-4910-A4AE-13174CEC37F5}">
      <dgm:prSet/>
      <dgm:spPr/>
      <dgm:t>
        <a:bodyPr/>
        <a:lstStyle/>
        <a:p>
          <a:endParaRPr lang="en-GB"/>
        </a:p>
      </dgm:t>
    </dgm:pt>
    <dgm:pt modelId="{7C302B52-E0E8-4779-97A4-15F816544613}" type="parTrans" cxnId="{1DC2D85B-D422-4910-A4AE-13174CEC37F5}">
      <dgm:prSet/>
      <dgm:spPr/>
      <dgm:t>
        <a:bodyPr/>
        <a:lstStyle/>
        <a:p>
          <a:endParaRPr lang="en-GB"/>
        </a:p>
      </dgm:t>
    </dgm:pt>
    <dgm:pt modelId="{E0015D28-E339-4BF5-82C6-5B8B475384B4}">
      <dgm:prSet phldrT="[Text]" custT="1"/>
      <dgm:spPr>
        <a:solidFill>
          <a:srgbClr val="0070C0"/>
        </a:solidFill>
      </dgm:spPr>
      <dgm:t>
        <a:bodyPr/>
        <a:lstStyle/>
        <a:p>
          <a:r>
            <a:rPr lang="en-GB" sz="1700" b="1" dirty="0">
              <a:latin typeface="Futura PT Bold" panose="020B0902020204020203" pitchFamily="34" charset="0"/>
            </a:rPr>
            <a:t>CERD</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D4C35D9-5D53-4843-B901-5617D614FA45}" type="parTrans" cxnId="{63F1CFC5-524F-4A2D-B5A1-A93B054393AB}">
      <dgm:prSet/>
      <dgm:spPr/>
      <dgm:t>
        <a:bodyPr/>
        <a:lstStyle/>
        <a:p>
          <a:endParaRPr lang="en-GB"/>
        </a:p>
      </dgm:t>
    </dgm:pt>
    <dgm:pt modelId="{4418CD6A-7BCE-49C9-A8EB-AE0AE658BE7F}" type="sibTrans" cxnId="{63F1CFC5-524F-4A2D-B5A1-A93B054393AB}">
      <dgm:prSet/>
      <dgm:spPr/>
      <dgm:t>
        <a:bodyPr/>
        <a:lstStyle/>
        <a:p>
          <a:endParaRPr lang="en-GB"/>
        </a:p>
      </dgm:t>
    </dgm:pt>
    <dgm:pt modelId="{75CFFDA9-787F-4E62-B018-2A741E79A675}">
      <dgm:prSet phldrT="[Text]" custT="1"/>
      <dgm:spPr/>
      <dgm:t>
        <a:bodyPr anchor="ctr"/>
        <a:lstStyle/>
        <a:p>
          <a:r>
            <a:rPr lang="en-US" sz="1700" b="0" dirty="0">
              <a:latin typeface="Futura Md BT" panose="020B0602020204020303" pitchFamily="34" charset="0"/>
            </a:rPr>
            <a:t>Convention on the Elimination of All </a:t>
          </a:r>
          <a:r>
            <a:rPr lang="en-US" sz="1700" b="0" dirty="0" smtClean="0">
              <a:latin typeface="Futura Md BT" panose="020B0602020204020303" pitchFamily="34" charset="0"/>
            </a:rPr>
            <a:t>Forms </a:t>
          </a:r>
          <a:r>
            <a:rPr lang="en-US" sz="1700" b="0" dirty="0">
              <a:latin typeface="Futura Md BT" panose="020B0602020204020303" pitchFamily="34" charset="0"/>
            </a:rPr>
            <a:t>of Racial Discrimination (1965)</a:t>
          </a:r>
          <a:endParaRPr lang="en-GB" sz="1700" b="0" dirty="0">
            <a:latin typeface="Futura Md BT" panose="020B0602020204020303" pitchFamily="34" charset="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3BAD4EA1-633D-4A4D-B166-24C3A6D2FDC8}" type="parTrans" cxnId="{AE6CB8FA-FC3C-44C8-9010-D1766337A5D1}">
      <dgm:prSet/>
      <dgm:spPr/>
      <dgm:t>
        <a:bodyPr/>
        <a:lstStyle/>
        <a:p>
          <a:endParaRPr lang="en-GB"/>
        </a:p>
      </dgm:t>
    </dgm:pt>
    <dgm:pt modelId="{D4CB34D2-6C52-4B08-932F-D67792C97B09}" type="sibTrans" cxnId="{AE6CB8FA-FC3C-44C8-9010-D1766337A5D1}">
      <dgm:prSet/>
      <dgm:spPr/>
      <dgm:t>
        <a:bodyPr/>
        <a:lstStyle/>
        <a:p>
          <a:endParaRPr lang="en-GB"/>
        </a:p>
      </dgm:t>
    </dgm:pt>
    <dgm:pt modelId="{5B9E28BD-2A49-4732-9695-5D6013C58A2F}">
      <dgm:prSet phldrT="[Text]" custT="1"/>
      <dgm:spPr/>
      <dgm:t>
        <a:bodyPr/>
        <a:lstStyle/>
        <a:p>
          <a:endParaRPr lang="en-GB" sz="17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948D4973-00A4-48A3-9875-3F9670F16D56}" type="parTrans" cxnId="{94B538B1-8FFE-480F-9BC4-8D5753B5C6F7}">
      <dgm:prSet/>
      <dgm:spPr/>
      <dgm:t>
        <a:bodyPr/>
        <a:lstStyle/>
        <a:p>
          <a:endParaRPr lang="en-GB"/>
        </a:p>
      </dgm:t>
    </dgm:pt>
    <dgm:pt modelId="{960D9F05-408C-45A2-BA33-CEC88C455399}" type="sibTrans" cxnId="{94B538B1-8FFE-480F-9BC4-8D5753B5C6F7}">
      <dgm:prSet/>
      <dgm:spPr/>
      <dgm:t>
        <a:bodyPr/>
        <a:lstStyle/>
        <a:p>
          <a:endParaRPr lang="en-GB"/>
        </a:p>
      </dgm:t>
    </dgm:pt>
    <dgm:pt modelId="{5D328376-45D5-4E15-AA7A-0526E7731D00}" type="pres">
      <dgm:prSet presAssocID="{67BED630-198F-4F53-86D9-04DE71021674}" presName="Name0" presStyleCnt="0">
        <dgm:presLayoutVars>
          <dgm:chMax/>
          <dgm:chPref val="3"/>
          <dgm:dir/>
          <dgm:animOne val="branch"/>
          <dgm:animLvl val="lvl"/>
        </dgm:presLayoutVars>
      </dgm:prSet>
      <dgm:spPr/>
      <dgm:t>
        <a:bodyPr/>
        <a:lstStyle/>
        <a:p>
          <a:endParaRPr lang="en-US"/>
        </a:p>
      </dgm:t>
    </dgm:pt>
    <dgm:pt modelId="{5A4E1504-9A7B-48A5-A08D-BADC02EA016A}" type="pres">
      <dgm:prSet presAssocID="{F607A916-D5C3-4689-A371-4ED6F463F0DC}" presName="composite" presStyleCnt="0"/>
      <dgm:spPr/>
    </dgm:pt>
    <dgm:pt modelId="{16367E89-81BC-45D7-8846-5C71DC32CDC4}" type="pres">
      <dgm:prSet presAssocID="{F607A916-D5C3-4689-A371-4ED6F463F0DC}" presName="FirstChild" presStyleLbl="revTx" presStyleIdx="0" presStyleCnt="17" custScaleX="110212" custLinFactNeighborX="-2610">
        <dgm:presLayoutVars>
          <dgm:chMax val="0"/>
          <dgm:chPref val="0"/>
          <dgm:bulletEnabled val="1"/>
        </dgm:presLayoutVars>
      </dgm:prSet>
      <dgm:spPr/>
      <dgm:t>
        <a:bodyPr/>
        <a:lstStyle/>
        <a:p>
          <a:endParaRPr lang="en-US"/>
        </a:p>
      </dgm:t>
    </dgm:pt>
    <dgm:pt modelId="{6B1F6034-84AF-479F-9EA0-7D68BEADA5C9}" type="pres">
      <dgm:prSet presAssocID="{F607A916-D5C3-4689-A371-4ED6F463F0DC}" presName="Parent" presStyleLbl="alignNode1" presStyleIdx="0" presStyleCnt="9" custScaleX="59659" custLinFactNeighborX="-13354">
        <dgm:presLayoutVars>
          <dgm:chMax val="3"/>
          <dgm:chPref val="3"/>
          <dgm:bulletEnabled val="1"/>
        </dgm:presLayoutVars>
      </dgm:prSet>
      <dgm:spPr/>
      <dgm:t>
        <a:bodyPr/>
        <a:lstStyle/>
        <a:p>
          <a:endParaRPr lang="en-US"/>
        </a:p>
      </dgm:t>
    </dgm:pt>
    <dgm:pt modelId="{BACE8D17-98DC-4172-AEC2-8E7A6307E61C}" type="pres">
      <dgm:prSet presAssocID="{F607A916-D5C3-4689-A371-4ED6F463F0DC}" presName="Accent" presStyleLbl="parChTrans1D1" presStyleIdx="0" presStyleCnt="9"/>
      <dgm:spPr/>
      <dgm:t>
        <a:bodyPr/>
        <a:lstStyle/>
        <a:p>
          <a:endParaRPr lang="en-US"/>
        </a:p>
      </dgm:t>
    </dgm:pt>
    <dgm:pt modelId="{6AE12881-833A-4222-96F2-313241160CFD}" type="pres">
      <dgm:prSet presAssocID="{F607A916-D5C3-4689-A371-4ED6F463F0DC}" presName="Child" presStyleLbl="revTx" presStyleIdx="1" presStyleCnt="17" custFlipVert="0" custScaleY="7319">
        <dgm:presLayoutVars>
          <dgm:chMax val="0"/>
          <dgm:chPref val="0"/>
          <dgm:bulletEnabled val="1"/>
        </dgm:presLayoutVars>
      </dgm:prSet>
      <dgm:spPr/>
      <dgm:t>
        <a:bodyPr/>
        <a:lstStyle/>
        <a:p>
          <a:endParaRPr lang="en-US"/>
        </a:p>
      </dgm:t>
    </dgm:pt>
    <dgm:pt modelId="{CDE4F86E-B7DF-45BC-8AED-0C8C5F956732}" type="pres">
      <dgm:prSet presAssocID="{6BBC2673-27C8-4227-AA13-AFACD99D5C95}" presName="sibTrans" presStyleCnt="0"/>
      <dgm:spPr/>
    </dgm:pt>
    <dgm:pt modelId="{2E90369A-44C4-48B6-AEC9-66883818ADF5}" type="pres">
      <dgm:prSet presAssocID="{62E6784E-6670-4C5F-AB05-3784C135D7C3}" presName="composite" presStyleCnt="0"/>
      <dgm:spPr/>
    </dgm:pt>
    <dgm:pt modelId="{F6C5EFEA-7C4B-4D7A-ACD3-211B5EB6A314}" type="pres">
      <dgm:prSet presAssocID="{62E6784E-6670-4C5F-AB05-3784C135D7C3}" presName="FirstChild" presStyleLbl="revTx" presStyleIdx="2" presStyleCnt="17" custScaleX="109631" custLinFactNeighborX="-3396">
        <dgm:presLayoutVars>
          <dgm:chMax val="0"/>
          <dgm:chPref val="0"/>
          <dgm:bulletEnabled val="1"/>
        </dgm:presLayoutVars>
      </dgm:prSet>
      <dgm:spPr/>
      <dgm:t>
        <a:bodyPr/>
        <a:lstStyle/>
        <a:p>
          <a:endParaRPr lang="en-US"/>
        </a:p>
      </dgm:t>
    </dgm:pt>
    <dgm:pt modelId="{7F94DD27-7F7D-49C6-BEB3-F4059FA20BA1}" type="pres">
      <dgm:prSet presAssocID="{62E6784E-6670-4C5F-AB05-3784C135D7C3}" presName="Parent" presStyleLbl="alignNode1" presStyleIdx="1" presStyleCnt="9" custScaleX="59652" custLinFactNeighborX="-14127">
        <dgm:presLayoutVars>
          <dgm:chMax val="3"/>
          <dgm:chPref val="3"/>
          <dgm:bulletEnabled val="1"/>
        </dgm:presLayoutVars>
      </dgm:prSet>
      <dgm:spPr/>
      <dgm:t>
        <a:bodyPr/>
        <a:lstStyle/>
        <a:p>
          <a:endParaRPr lang="en-US"/>
        </a:p>
      </dgm:t>
    </dgm:pt>
    <dgm:pt modelId="{CD1D1831-161A-4CDB-869C-51B4F70159E5}" type="pres">
      <dgm:prSet presAssocID="{62E6784E-6670-4C5F-AB05-3784C135D7C3}" presName="Accent" presStyleLbl="parChTrans1D1" presStyleIdx="1" presStyleCnt="9"/>
      <dgm:spPr/>
    </dgm:pt>
    <dgm:pt modelId="{B1860B3E-6E72-46ED-9DF9-BC90A4E4337C}" type="pres">
      <dgm:prSet presAssocID="{62E6784E-6670-4C5F-AB05-3784C135D7C3}" presName="Child" presStyleLbl="revTx" presStyleIdx="3" presStyleCnt="17" custFlipVert="1" custScaleY="5839">
        <dgm:presLayoutVars>
          <dgm:chMax val="0"/>
          <dgm:chPref val="0"/>
          <dgm:bulletEnabled val="1"/>
        </dgm:presLayoutVars>
      </dgm:prSet>
      <dgm:spPr/>
      <dgm:t>
        <a:bodyPr/>
        <a:lstStyle/>
        <a:p>
          <a:endParaRPr lang="en-US"/>
        </a:p>
      </dgm:t>
    </dgm:pt>
    <dgm:pt modelId="{BE14328B-9943-4474-B671-D0E132098849}" type="pres">
      <dgm:prSet presAssocID="{F23C9AEB-CE1C-405B-AB02-BC79DBCC1A9D}" presName="sibTrans" presStyleCnt="0"/>
      <dgm:spPr/>
    </dgm:pt>
    <dgm:pt modelId="{FE6ABC19-3DA7-4BF1-917A-03DAA5EC6E08}" type="pres">
      <dgm:prSet presAssocID="{E0015D28-E339-4BF5-82C6-5B8B475384B4}" presName="composite" presStyleCnt="0"/>
      <dgm:spPr/>
    </dgm:pt>
    <dgm:pt modelId="{5743F73D-F135-42FB-8FE3-B7951C9EA3A1}" type="pres">
      <dgm:prSet presAssocID="{E0015D28-E339-4BF5-82C6-5B8B475384B4}" presName="FirstChild" presStyleLbl="revTx" presStyleIdx="4" presStyleCnt="17" custScaleX="109649" custLinFactNeighborX="-3032" custLinFactNeighborY="-2805">
        <dgm:presLayoutVars>
          <dgm:chMax val="0"/>
          <dgm:chPref val="0"/>
          <dgm:bulletEnabled val="1"/>
        </dgm:presLayoutVars>
      </dgm:prSet>
      <dgm:spPr/>
      <dgm:t>
        <a:bodyPr/>
        <a:lstStyle/>
        <a:p>
          <a:endParaRPr lang="en-US"/>
        </a:p>
      </dgm:t>
    </dgm:pt>
    <dgm:pt modelId="{488FDD38-71E7-4C5D-A10E-71FB8B7EAE8E}" type="pres">
      <dgm:prSet presAssocID="{E0015D28-E339-4BF5-82C6-5B8B475384B4}" presName="Parent" presStyleLbl="alignNode1" presStyleIdx="2" presStyleCnt="9" custScaleX="59659" custLinFactNeighborX="-22995">
        <dgm:presLayoutVars>
          <dgm:chMax val="3"/>
          <dgm:chPref val="3"/>
          <dgm:bulletEnabled val="1"/>
        </dgm:presLayoutVars>
      </dgm:prSet>
      <dgm:spPr/>
      <dgm:t>
        <a:bodyPr/>
        <a:lstStyle/>
        <a:p>
          <a:endParaRPr lang="en-US"/>
        </a:p>
      </dgm:t>
    </dgm:pt>
    <dgm:pt modelId="{BAD868DF-9721-4271-BF61-CC54650ACACF}" type="pres">
      <dgm:prSet presAssocID="{E0015D28-E339-4BF5-82C6-5B8B475384B4}" presName="Accent" presStyleLbl="parChTrans1D1" presStyleIdx="2" presStyleCnt="9" custLinFactNeighborX="-734"/>
      <dgm:spPr/>
    </dgm:pt>
    <dgm:pt modelId="{45387C14-5AE6-4E0D-8F86-92161D43CD66}" type="pres">
      <dgm:prSet presAssocID="{E0015D28-E339-4BF5-82C6-5B8B475384B4}" presName="Child" presStyleLbl="revTx" presStyleIdx="5" presStyleCnt="17" custScaleY="5665">
        <dgm:presLayoutVars>
          <dgm:chMax val="0"/>
          <dgm:chPref val="0"/>
          <dgm:bulletEnabled val="1"/>
        </dgm:presLayoutVars>
      </dgm:prSet>
      <dgm:spPr/>
      <dgm:t>
        <a:bodyPr/>
        <a:lstStyle/>
        <a:p>
          <a:endParaRPr lang="en-US"/>
        </a:p>
      </dgm:t>
    </dgm:pt>
    <dgm:pt modelId="{8A5869E1-B3EA-47AA-BAEC-4A113A4C8BB0}" type="pres">
      <dgm:prSet presAssocID="{4418CD6A-7BCE-49C9-A8EB-AE0AE658BE7F}" presName="sibTrans" presStyleCnt="0"/>
      <dgm:spPr/>
    </dgm:pt>
    <dgm:pt modelId="{6C9AFF42-FB3B-47A7-89A9-564D9BB04954}" type="pres">
      <dgm:prSet presAssocID="{CF9BF3E2-CFC7-46B3-9E74-FCD72569E69B}" presName="composite" presStyleCnt="0"/>
      <dgm:spPr/>
    </dgm:pt>
    <dgm:pt modelId="{8F00A091-E4E1-423A-95D5-2D60FA386892}" type="pres">
      <dgm:prSet presAssocID="{CF9BF3E2-CFC7-46B3-9E74-FCD72569E69B}" presName="FirstChild" presStyleLbl="revTx" presStyleIdx="6" presStyleCnt="17" custScaleX="109631" custLinFactNeighborX="-3396">
        <dgm:presLayoutVars>
          <dgm:chMax val="0"/>
          <dgm:chPref val="0"/>
          <dgm:bulletEnabled val="1"/>
        </dgm:presLayoutVars>
      </dgm:prSet>
      <dgm:spPr/>
      <dgm:t>
        <a:bodyPr/>
        <a:lstStyle/>
        <a:p>
          <a:endParaRPr lang="en-US"/>
        </a:p>
      </dgm:t>
    </dgm:pt>
    <dgm:pt modelId="{72C9927E-BD4B-4497-A965-5E7F90506263}" type="pres">
      <dgm:prSet presAssocID="{CF9BF3E2-CFC7-46B3-9E74-FCD72569E69B}" presName="Parent" presStyleLbl="alignNode1" presStyleIdx="3" presStyleCnt="9" custScaleX="59652" custLinFactNeighborX="-14127">
        <dgm:presLayoutVars>
          <dgm:chMax val="3"/>
          <dgm:chPref val="3"/>
          <dgm:bulletEnabled val="1"/>
        </dgm:presLayoutVars>
      </dgm:prSet>
      <dgm:spPr/>
      <dgm:t>
        <a:bodyPr/>
        <a:lstStyle/>
        <a:p>
          <a:endParaRPr lang="en-US"/>
        </a:p>
      </dgm:t>
    </dgm:pt>
    <dgm:pt modelId="{6A65EDDC-8EB3-4C5C-8F8D-BC686825262F}" type="pres">
      <dgm:prSet presAssocID="{CF9BF3E2-CFC7-46B3-9E74-FCD72569E69B}" presName="Accent" presStyleLbl="parChTrans1D1" presStyleIdx="3" presStyleCnt="9"/>
      <dgm:spPr/>
    </dgm:pt>
    <dgm:pt modelId="{DE90A0EC-B472-45FC-9E5C-F4AD1B4BD527}" type="pres">
      <dgm:prSet presAssocID="{CF9BF3E2-CFC7-46B3-9E74-FCD72569E69B}" presName="Child" presStyleLbl="revTx" presStyleIdx="7" presStyleCnt="17" custFlipVert="1" custScaleY="4804">
        <dgm:presLayoutVars>
          <dgm:chMax val="0"/>
          <dgm:chPref val="0"/>
          <dgm:bulletEnabled val="1"/>
        </dgm:presLayoutVars>
      </dgm:prSet>
      <dgm:spPr/>
      <dgm:t>
        <a:bodyPr/>
        <a:lstStyle/>
        <a:p>
          <a:endParaRPr lang="en-US"/>
        </a:p>
      </dgm:t>
    </dgm:pt>
    <dgm:pt modelId="{BC191930-9306-4829-943E-1AC995F2F83F}" type="pres">
      <dgm:prSet presAssocID="{09BDB6E8-507B-4728-8D13-1E55D9BB79CA}" presName="sibTrans" presStyleCnt="0"/>
      <dgm:spPr/>
    </dgm:pt>
    <dgm:pt modelId="{DB58E98C-6010-4084-999D-7B283A891316}" type="pres">
      <dgm:prSet presAssocID="{3984844F-2A8C-4501-B698-C2DEF81F3BA3}" presName="composite" presStyleCnt="0"/>
      <dgm:spPr/>
    </dgm:pt>
    <dgm:pt modelId="{A5F089C4-1966-4CBA-B95E-B6B693019E72}" type="pres">
      <dgm:prSet presAssocID="{3984844F-2A8C-4501-B698-C2DEF81F3BA3}" presName="FirstChild" presStyleLbl="revTx" presStyleIdx="8" presStyleCnt="17" custScaleX="109631" custLinFactNeighborX="-3396">
        <dgm:presLayoutVars>
          <dgm:chMax val="0"/>
          <dgm:chPref val="0"/>
          <dgm:bulletEnabled val="1"/>
        </dgm:presLayoutVars>
      </dgm:prSet>
      <dgm:spPr/>
      <dgm:t>
        <a:bodyPr/>
        <a:lstStyle/>
        <a:p>
          <a:endParaRPr lang="en-US"/>
        </a:p>
      </dgm:t>
    </dgm:pt>
    <dgm:pt modelId="{43F998F8-313A-4753-90C3-A99AA2C6C81B}" type="pres">
      <dgm:prSet presAssocID="{3984844F-2A8C-4501-B698-C2DEF81F3BA3}" presName="Parent" presStyleLbl="alignNode1" presStyleIdx="4" presStyleCnt="9" custScaleX="59652" custLinFactNeighborX="-14127">
        <dgm:presLayoutVars>
          <dgm:chMax val="3"/>
          <dgm:chPref val="3"/>
          <dgm:bulletEnabled val="1"/>
        </dgm:presLayoutVars>
      </dgm:prSet>
      <dgm:spPr/>
      <dgm:t>
        <a:bodyPr/>
        <a:lstStyle/>
        <a:p>
          <a:endParaRPr lang="en-US"/>
        </a:p>
      </dgm:t>
    </dgm:pt>
    <dgm:pt modelId="{BED0A1FD-84D1-4490-8CA8-46676B850E09}" type="pres">
      <dgm:prSet presAssocID="{3984844F-2A8C-4501-B698-C2DEF81F3BA3}" presName="Accent" presStyleLbl="parChTrans1D1" presStyleIdx="4" presStyleCnt="9"/>
      <dgm:spPr/>
    </dgm:pt>
    <dgm:pt modelId="{EDC56460-6FB1-4125-A8BA-86A129112174}" type="pres">
      <dgm:prSet presAssocID="{3984844F-2A8C-4501-B698-C2DEF81F3BA3}" presName="Child" presStyleLbl="revTx" presStyleIdx="9" presStyleCnt="17" custFlipVert="0" custScaleY="4760">
        <dgm:presLayoutVars>
          <dgm:chMax val="0"/>
          <dgm:chPref val="0"/>
          <dgm:bulletEnabled val="1"/>
        </dgm:presLayoutVars>
      </dgm:prSet>
      <dgm:spPr/>
      <dgm:t>
        <a:bodyPr/>
        <a:lstStyle/>
        <a:p>
          <a:endParaRPr lang="en-US"/>
        </a:p>
      </dgm:t>
    </dgm:pt>
    <dgm:pt modelId="{0BF53FF2-D46D-4E15-80DD-8C2F7F14C79C}" type="pres">
      <dgm:prSet presAssocID="{ECC8B605-27B3-40F3-A504-DA32461CE27D}" presName="sibTrans" presStyleCnt="0"/>
      <dgm:spPr/>
    </dgm:pt>
    <dgm:pt modelId="{8704CECE-6ADB-4F79-91D9-9AF46BA6F5FE}" type="pres">
      <dgm:prSet presAssocID="{2C70C1FB-54C3-446D-AB69-BB5952C179EE}" presName="composite" presStyleCnt="0"/>
      <dgm:spPr/>
    </dgm:pt>
    <dgm:pt modelId="{C920283D-61C7-4A74-B34D-95489E69AE5F}" type="pres">
      <dgm:prSet presAssocID="{2C70C1FB-54C3-446D-AB69-BB5952C179EE}" presName="FirstChild" presStyleLbl="revTx" presStyleIdx="10" presStyleCnt="17" custScaleX="109631" custLinFactNeighborX="-3396">
        <dgm:presLayoutVars>
          <dgm:chMax val="0"/>
          <dgm:chPref val="0"/>
          <dgm:bulletEnabled val="1"/>
        </dgm:presLayoutVars>
      </dgm:prSet>
      <dgm:spPr/>
      <dgm:t>
        <a:bodyPr/>
        <a:lstStyle/>
        <a:p>
          <a:endParaRPr lang="en-US"/>
        </a:p>
      </dgm:t>
    </dgm:pt>
    <dgm:pt modelId="{E9A1311F-5F79-4976-8232-EDE82BB1BC5E}" type="pres">
      <dgm:prSet presAssocID="{2C70C1FB-54C3-446D-AB69-BB5952C179EE}" presName="Parent" presStyleLbl="alignNode1" presStyleIdx="5" presStyleCnt="9" custScaleX="59652" custLinFactNeighborX="-14127">
        <dgm:presLayoutVars>
          <dgm:chMax val="3"/>
          <dgm:chPref val="3"/>
          <dgm:bulletEnabled val="1"/>
        </dgm:presLayoutVars>
      </dgm:prSet>
      <dgm:spPr/>
      <dgm:t>
        <a:bodyPr/>
        <a:lstStyle/>
        <a:p>
          <a:endParaRPr lang="en-US"/>
        </a:p>
      </dgm:t>
    </dgm:pt>
    <dgm:pt modelId="{3F29930A-B5E1-458A-9D0A-459055E2A88C}" type="pres">
      <dgm:prSet presAssocID="{2C70C1FB-54C3-446D-AB69-BB5952C179EE}" presName="Accent" presStyleLbl="parChTrans1D1" presStyleIdx="5" presStyleCnt="9"/>
      <dgm:spPr/>
    </dgm:pt>
    <dgm:pt modelId="{91EC6BD7-F444-4C53-BAF0-45EE11405E3D}" type="pres">
      <dgm:prSet presAssocID="{2C70C1FB-54C3-446D-AB69-BB5952C179EE}" presName="Child" presStyleLbl="revTx" presStyleIdx="11" presStyleCnt="17" custFlipVert="0" custScaleY="4725">
        <dgm:presLayoutVars>
          <dgm:chMax val="0"/>
          <dgm:chPref val="0"/>
          <dgm:bulletEnabled val="1"/>
        </dgm:presLayoutVars>
      </dgm:prSet>
      <dgm:spPr/>
      <dgm:t>
        <a:bodyPr/>
        <a:lstStyle/>
        <a:p>
          <a:endParaRPr lang="en-US"/>
        </a:p>
      </dgm:t>
    </dgm:pt>
    <dgm:pt modelId="{B9CC6595-D713-428D-98F0-5EAD72F30FBD}" type="pres">
      <dgm:prSet presAssocID="{521F24F6-05AE-49F1-809B-C4370353A5E1}" presName="sibTrans" presStyleCnt="0"/>
      <dgm:spPr/>
    </dgm:pt>
    <dgm:pt modelId="{6EAC4C23-F50F-4F71-AF23-2A7019A98AAF}" type="pres">
      <dgm:prSet presAssocID="{42D656A1-C5F2-4127-97A8-06604799F038}" presName="composite" presStyleCnt="0"/>
      <dgm:spPr/>
    </dgm:pt>
    <dgm:pt modelId="{E2CF2BD1-7525-4406-B89D-554F299835F6}" type="pres">
      <dgm:prSet presAssocID="{42D656A1-C5F2-4127-97A8-06604799F038}" presName="FirstChild" presStyleLbl="revTx" presStyleIdx="12" presStyleCnt="17" custScaleX="109631" custLinFactNeighborX="-3396">
        <dgm:presLayoutVars>
          <dgm:chMax val="0"/>
          <dgm:chPref val="0"/>
          <dgm:bulletEnabled val="1"/>
        </dgm:presLayoutVars>
      </dgm:prSet>
      <dgm:spPr/>
      <dgm:t>
        <a:bodyPr/>
        <a:lstStyle/>
        <a:p>
          <a:endParaRPr lang="en-US"/>
        </a:p>
      </dgm:t>
    </dgm:pt>
    <dgm:pt modelId="{4595BCEF-1158-4D6E-A109-F49F37D6F14A}" type="pres">
      <dgm:prSet presAssocID="{42D656A1-C5F2-4127-97A8-06604799F038}" presName="Parent" presStyleLbl="alignNode1" presStyleIdx="6" presStyleCnt="9" custScaleX="59652" custLinFactNeighborX="-14127">
        <dgm:presLayoutVars>
          <dgm:chMax val="3"/>
          <dgm:chPref val="3"/>
          <dgm:bulletEnabled val="1"/>
        </dgm:presLayoutVars>
      </dgm:prSet>
      <dgm:spPr/>
      <dgm:t>
        <a:bodyPr/>
        <a:lstStyle/>
        <a:p>
          <a:endParaRPr lang="en-US"/>
        </a:p>
      </dgm:t>
    </dgm:pt>
    <dgm:pt modelId="{2FD4E9D5-43F0-4DCA-8E21-F313CC5FC1C0}" type="pres">
      <dgm:prSet presAssocID="{42D656A1-C5F2-4127-97A8-06604799F038}" presName="Accent" presStyleLbl="parChTrans1D1" presStyleIdx="6" presStyleCnt="9"/>
      <dgm:spPr/>
    </dgm:pt>
    <dgm:pt modelId="{068D09D6-D8DE-421D-817C-EB0A9E5D86E5}" type="pres">
      <dgm:prSet presAssocID="{42D656A1-C5F2-4127-97A8-06604799F038}" presName="Child" presStyleLbl="revTx" presStyleIdx="13" presStyleCnt="17" custFlipVert="0" custScaleY="4697">
        <dgm:presLayoutVars>
          <dgm:chMax val="0"/>
          <dgm:chPref val="0"/>
          <dgm:bulletEnabled val="1"/>
        </dgm:presLayoutVars>
      </dgm:prSet>
      <dgm:spPr/>
      <dgm:t>
        <a:bodyPr/>
        <a:lstStyle/>
        <a:p>
          <a:endParaRPr lang="en-US"/>
        </a:p>
      </dgm:t>
    </dgm:pt>
    <dgm:pt modelId="{8DE9789C-D256-48FA-A93F-C4D20D81DEB7}" type="pres">
      <dgm:prSet presAssocID="{2AC201B5-3875-4C1C-AEFC-9E8562CDC773}" presName="sibTrans" presStyleCnt="0"/>
      <dgm:spPr/>
    </dgm:pt>
    <dgm:pt modelId="{79DC4969-D268-4862-B19C-1595B47690F3}" type="pres">
      <dgm:prSet presAssocID="{5F4E11BE-7D4C-4E4B-9E9C-E17110641706}" presName="composite" presStyleCnt="0"/>
      <dgm:spPr/>
    </dgm:pt>
    <dgm:pt modelId="{BF28608B-C5DE-4E12-A005-F0F234EC172A}" type="pres">
      <dgm:prSet presAssocID="{5F4E11BE-7D4C-4E4B-9E9C-E17110641706}" presName="FirstChild" presStyleLbl="revTx" presStyleIdx="14" presStyleCnt="17" custScaleX="109631" custLinFactNeighborX="-3396">
        <dgm:presLayoutVars>
          <dgm:chMax val="0"/>
          <dgm:chPref val="0"/>
          <dgm:bulletEnabled val="1"/>
        </dgm:presLayoutVars>
      </dgm:prSet>
      <dgm:spPr/>
      <dgm:t>
        <a:bodyPr/>
        <a:lstStyle/>
        <a:p>
          <a:endParaRPr lang="en-US"/>
        </a:p>
      </dgm:t>
    </dgm:pt>
    <dgm:pt modelId="{AC44DD9A-D2BC-47A1-8610-918D4C137F18}" type="pres">
      <dgm:prSet presAssocID="{5F4E11BE-7D4C-4E4B-9E9C-E17110641706}" presName="Parent" presStyleLbl="alignNode1" presStyleIdx="7" presStyleCnt="9" custScaleX="59652" custLinFactNeighborX="-14127">
        <dgm:presLayoutVars>
          <dgm:chMax val="3"/>
          <dgm:chPref val="3"/>
          <dgm:bulletEnabled val="1"/>
        </dgm:presLayoutVars>
      </dgm:prSet>
      <dgm:spPr/>
      <dgm:t>
        <a:bodyPr/>
        <a:lstStyle/>
        <a:p>
          <a:endParaRPr lang="en-US"/>
        </a:p>
      </dgm:t>
    </dgm:pt>
    <dgm:pt modelId="{10873F5C-7A6D-43E3-93DB-2E3C10016C42}" type="pres">
      <dgm:prSet presAssocID="{5F4E11BE-7D4C-4E4B-9E9C-E17110641706}" presName="Accent" presStyleLbl="parChTrans1D1" presStyleIdx="7" presStyleCnt="9"/>
      <dgm:spPr/>
    </dgm:pt>
    <dgm:pt modelId="{2E18CD95-0D01-49FF-9B62-E2B652ACFB30}" type="pres">
      <dgm:prSet presAssocID="{5F4E11BE-7D4C-4E4B-9E9C-E17110641706}" presName="Child" presStyleLbl="revTx" presStyleIdx="15" presStyleCnt="17" custFlipVert="1" custScaleY="6037">
        <dgm:presLayoutVars>
          <dgm:chMax val="0"/>
          <dgm:chPref val="0"/>
          <dgm:bulletEnabled val="1"/>
        </dgm:presLayoutVars>
      </dgm:prSet>
      <dgm:spPr/>
      <dgm:t>
        <a:bodyPr/>
        <a:lstStyle/>
        <a:p>
          <a:endParaRPr lang="en-US"/>
        </a:p>
      </dgm:t>
    </dgm:pt>
    <dgm:pt modelId="{BF39B187-BCFA-4B1C-9F5F-97CAB8AC5F71}" type="pres">
      <dgm:prSet presAssocID="{C60EB44C-735F-4EBE-A1FE-90D8149F2D80}" presName="sibTrans" presStyleCnt="0"/>
      <dgm:spPr/>
    </dgm:pt>
    <dgm:pt modelId="{E888C213-D871-4BB2-B3FF-C2963BF085A7}" type="pres">
      <dgm:prSet presAssocID="{57A3F176-91A4-4301-A477-87BE3189EF83}" presName="composite" presStyleCnt="0"/>
      <dgm:spPr/>
    </dgm:pt>
    <dgm:pt modelId="{C63E8E36-F73F-4E85-86B9-012B803220DC}" type="pres">
      <dgm:prSet presAssocID="{57A3F176-91A4-4301-A477-87BE3189EF83}" presName="FirstChild" presStyleLbl="revTx" presStyleIdx="16" presStyleCnt="17" custScaleX="113971">
        <dgm:presLayoutVars>
          <dgm:chMax val="0"/>
          <dgm:chPref val="0"/>
          <dgm:bulletEnabled val="1"/>
        </dgm:presLayoutVars>
      </dgm:prSet>
      <dgm:spPr/>
      <dgm:t>
        <a:bodyPr/>
        <a:lstStyle/>
        <a:p>
          <a:endParaRPr lang="en-US"/>
        </a:p>
      </dgm:t>
    </dgm:pt>
    <dgm:pt modelId="{E46CAED2-F8D8-475C-B341-6F5A2F850E48}" type="pres">
      <dgm:prSet presAssocID="{57A3F176-91A4-4301-A477-87BE3189EF83}" presName="Parent" presStyleLbl="alignNode1" presStyleIdx="8" presStyleCnt="9" custScaleX="59659" custScaleY="102023" custLinFactNeighborX="-10230" custLinFactNeighborY="540">
        <dgm:presLayoutVars>
          <dgm:chMax val="3"/>
          <dgm:chPref val="3"/>
          <dgm:bulletEnabled val="1"/>
        </dgm:presLayoutVars>
      </dgm:prSet>
      <dgm:spPr/>
      <dgm:t>
        <a:bodyPr/>
        <a:lstStyle/>
        <a:p>
          <a:endParaRPr lang="en-US"/>
        </a:p>
      </dgm:t>
    </dgm:pt>
    <dgm:pt modelId="{4CDB1EFD-E6AF-486B-91DE-D3A3A2903850}" type="pres">
      <dgm:prSet presAssocID="{57A3F176-91A4-4301-A477-87BE3189EF83}" presName="Accent" presStyleLbl="parChTrans1D1" presStyleIdx="8" presStyleCnt="9" custLinFactNeighborX="812"/>
      <dgm:spPr/>
    </dgm:pt>
  </dgm:ptLst>
  <dgm:cxnLst>
    <dgm:cxn modelId="{AE6CB8FA-FC3C-44C8-9010-D1766337A5D1}" srcId="{E0015D28-E339-4BF5-82C6-5B8B475384B4}" destId="{75CFFDA9-787F-4E62-B018-2A741E79A675}" srcOrd="0" destOrd="0" parTransId="{3BAD4EA1-633D-4A4D-B166-24C3A6D2FDC8}" sibTransId="{D4CB34D2-6C52-4B08-932F-D67792C97B09}"/>
    <dgm:cxn modelId="{2F6D774B-260F-45ED-A801-34CBBC8104E7}" type="presOf" srcId="{5B9E28BD-2A49-4732-9695-5D6013C58A2F}" destId="{45387C14-5AE6-4E0D-8F86-92161D43CD66}" srcOrd="0" destOrd="0" presId="urn:microsoft.com/office/officeart/2011/layout/TabList"/>
    <dgm:cxn modelId="{1C6E5976-1BE8-4AA5-B266-C5F820681C1C}" srcId="{3984844F-2A8C-4501-B698-C2DEF81F3BA3}" destId="{4A482F95-864B-4744-A869-2D717AA071A7}" srcOrd="0" destOrd="0" parTransId="{F30FE903-C463-4B49-9B25-A5BD9C25FFC9}" sibTransId="{E3A76249-DF0A-48C8-9848-5A7AD6C482F2}"/>
    <dgm:cxn modelId="{994C9B4B-02FE-48F3-9D6F-178008E0D21C}" srcId="{CF9BF3E2-CFC7-46B3-9E74-FCD72569E69B}" destId="{136E1924-8255-4009-8DF5-F627CA64DAFF}" srcOrd="0" destOrd="0" parTransId="{3ABF11DF-517B-466F-969B-02364FCE542B}" sibTransId="{6849E007-EB9E-4CA8-9549-5DC9964C2CFA}"/>
    <dgm:cxn modelId="{9FE7F845-C30D-45DA-87A0-DCFF1D91642D}" type="presOf" srcId="{CF9BF3E2-CFC7-46B3-9E74-FCD72569E69B}" destId="{72C9927E-BD4B-4497-A965-5E7F90506263}" srcOrd="0" destOrd="0" presId="urn:microsoft.com/office/officeart/2011/layout/TabList"/>
    <dgm:cxn modelId="{63F1CFC5-524F-4A2D-B5A1-A93B054393AB}" srcId="{67BED630-198F-4F53-86D9-04DE71021674}" destId="{E0015D28-E339-4BF5-82C6-5B8B475384B4}" srcOrd="2" destOrd="0" parTransId="{2D4C35D9-5D53-4843-B901-5617D614FA45}" sibTransId="{4418CD6A-7BCE-49C9-A8EB-AE0AE658BE7F}"/>
    <dgm:cxn modelId="{044DB98D-3A2D-475F-B59C-49DF14E4DF3F}" srcId="{57A3F176-91A4-4301-A477-87BE3189EF83}" destId="{6E08372F-5818-4EFA-B7E3-84859FCA580A}" srcOrd="0" destOrd="0" parTransId="{35B4760D-DAB4-4A3E-9E6C-38F53262522D}" sibTransId="{03E305C7-ACC3-41B7-B3D1-DCD5E9EDC7FF}"/>
    <dgm:cxn modelId="{F0A68B50-AE39-46CD-9B17-2C648AFDAE08}" srcId="{42D656A1-C5F2-4127-97A8-06604799F038}" destId="{EDD0ECEC-B6B2-419B-8BA1-83877CDCD08C}" srcOrd="0" destOrd="0" parTransId="{2D2C5735-4C33-4488-BF8E-D787F711D3DF}" sibTransId="{0E0C5AB6-3364-4CF3-8536-8E4165790002}"/>
    <dgm:cxn modelId="{1BB26F0D-B259-4163-A62F-6CB9B3689B56}" type="presOf" srcId="{5F4E11BE-7D4C-4E4B-9E9C-E17110641706}" destId="{AC44DD9A-D2BC-47A1-8610-918D4C137F18}" srcOrd="0" destOrd="0" presId="urn:microsoft.com/office/officeart/2011/layout/TabList"/>
    <dgm:cxn modelId="{8FFB0CF8-B66E-42A2-A95E-F6E51C299034}" type="presOf" srcId="{4A482F95-864B-4744-A869-2D717AA071A7}" destId="{A5F089C4-1966-4CBA-B95E-B6B693019E72}" srcOrd="0" destOrd="0" presId="urn:microsoft.com/office/officeart/2011/layout/TabList"/>
    <dgm:cxn modelId="{F71BEAF3-99D0-4C6E-9B4F-28431AD23496}" srcId="{42D656A1-C5F2-4127-97A8-06604799F038}" destId="{06BB61D2-B6B3-4A4A-B1B3-5F0E437F8CDA}" srcOrd="1" destOrd="0" parTransId="{49C82E26-9E41-449F-A89B-D9DEEF38FF53}" sibTransId="{3441E10A-F9D2-492F-B16B-7178F2AB5CA8}"/>
    <dgm:cxn modelId="{65458662-1D0B-48B3-8447-DA6AC17D2A64}" type="presOf" srcId="{08339672-F34C-4EB2-8C2B-1C21EB03A44B}" destId="{DE90A0EC-B472-45FC-9E5C-F4AD1B4BD527}" srcOrd="0" destOrd="0" presId="urn:microsoft.com/office/officeart/2011/layout/TabList"/>
    <dgm:cxn modelId="{35C41D71-DF0C-48AF-A7D8-6DF3B5074751}" srcId="{5F4E11BE-7D4C-4E4B-9E9C-E17110641706}" destId="{766F8ADC-FB77-4504-9B66-4C6D2D7894A7}" srcOrd="1" destOrd="0" parTransId="{B64FDC78-98A2-45F5-AB8A-E1C50A8879C0}" sibTransId="{75CAB502-5E46-42F3-A492-06047A4BA714}"/>
    <dgm:cxn modelId="{7B356E93-FE1F-4B48-8BF6-D892FA5583BC}" type="presOf" srcId="{EE51FA1D-EA59-4BE7-9F99-4A90E7E92704}" destId="{16367E89-81BC-45D7-8846-5C71DC32CDC4}" srcOrd="0" destOrd="0" presId="urn:microsoft.com/office/officeart/2011/layout/TabList"/>
    <dgm:cxn modelId="{E6699F41-059D-4FF3-A64C-84A392E579BA}" type="presOf" srcId="{136E1924-8255-4009-8DF5-F627CA64DAFF}" destId="{8F00A091-E4E1-423A-95D5-2D60FA386892}" srcOrd="0" destOrd="0" presId="urn:microsoft.com/office/officeart/2011/layout/TabList"/>
    <dgm:cxn modelId="{78C4EBD0-055D-41C2-B46F-E317BBFE9961}" type="presOf" srcId="{FC630740-9405-455B-87C6-D07DC45DDEDF}" destId="{6AE12881-833A-4222-96F2-313241160CFD}" srcOrd="0" destOrd="0" presId="urn:microsoft.com/office/officeart/2011/layout/TabList"/>
    <dgm:cxn modelId="{FA9EA319-AEC0-4AF9-8E99-52DE71306211}" type="presOf" srcId="{6DC31EAF-BEF3-44F0-9FE8-9E60854F3F6C}" destId="{91EC6BD7-F444-4C53-BAF0-45EE11405E3D}" srcOrd="0" destOrd="0" presId="urn:microsoft.com/office/officeart/2011/layout/TabList"/>
    <dgm:cxn modelId="{68EA1E6C-BEF7-49D3-A984-AE7AA605B3E5}" type="presOf" srcId="{62E6784E-6670-4C5F-AB05-3784C135D7C3}" destId="{7F94DD27-7F7D-49C6-BEB3-F4059FA20BA1}" srcOrd="0" destOrd="0" presId="urn:microsoft.com/office/officeart/2011/layout/TabList"/>
    <dgm:cxn modelId="{93B4C41F-602D-4BDE-BA2D-201E2D45CAF4}" type="presOf" srcId="{766F8ADC-FB77-4504-9B66-4C6D2D7894A7}" destId="{2E18CD95-0D01-49FF-9B62-E2B652ACFB30}" srcOrd="0" destOrd="0" presId="urn:microsoft.com/office/officeart/2011/layout/TabList"/>
    <dgm:cxn modelId="{94B538B1-8FFE-480F-9BC4-8D5753B5C6F7}" srcId="{E0015D28-E339-4BF5-82C6-5B8B475384B4}" destId="{5B9E28BD-2A49-4732-9695-5D6013C58A2F}" srcOrd="1" destOrd="0" parTransId="{948D4973-00A4-48A3-9875-3F9670F16D56}" sibTransId="{960D9F05-408C-45A2-BA33-CEC88C455399}"/>
    <dgm:cxn modelId="{AB5D5FBF-91AC-4433-972A-C02E6D1E3229}" srcId="{67BED630-198F-4F53-86D9-04DE71021674}" destId="{5F4E11BE-7D4C-4E4B-9E9C-E17110641706}" srcOrd="7" destOrd="0" parTransId="{75B391CA-46C8-4773-AF13-A75B062A65E6}" sibTransId="{C60EB44C-735F-4EBE-A1FE-90D8149F2D80}"/>
    <dgm:cxn modelId="{13289D2C-C931-4AF8-AA8B-D8351E227ABD}" type="presOf" srcId="{87F289E3-A58A-4B4F-91A2-29356AF9F189}" destId="{EDC56460-6FB1-4125-A8BA-86A129112174}" srcOrd="0" destOrd="0" presId="urn:microsoft.com/office/officeart/2011/layout/TabList"/>
    <dgm:cxn modelId="{C73ADA30-6312-409A-B2AF-7A60AA466922}" srcId="{62E6784E-6670-4C5F-AB05-3784C135D7C3}" destId="{165B1069-179B-484F-9D2C-46FD625D7AF2}" srcOrd="0" destOrd="0" parTransId="{CC94B53A-8B78-4A7D-AF93-31365ABA1CE2}" sibTransId="{E437D973-E8E9-454A-A93E-7D9621DAC5C0}"/>
    <dgm:cxn modelId="{6C2A7C47-5A0C-4CD1-A94A-EE6916E3FB6C}" type="presOf" srcId="{57A3F176-91A4-4301-A477-87BE3189EF83}" destId="{E46CAED2-F8D8-475C-B341-6F5A2F850E48}" srcOrd="0" destOrd="0" presId="urn:microsoft.com/office/officeart/2011/layout/TabList"/>
    <dgm:cxn modelId="{A3CC36E5-8253-47EF-82C5-63EE0ED857A2}" type="presOf" srcId="{B87AA4AB-262E-4D6B-9288-AEDC8A9A07EE}" destId="{B1860B3E-6E72-46ED-9DF9-BC90A4E4337C}" srcOrd="0" destOrd="0" presId="urn:microsoft.com/office/officeart/2011/layout/TabList"/>
    <dgm:cxn modelId="{896FD5CC-E0D9-40D5-B1B1-13AC55C0906C}" type="presOf" srcId="{67BED630-198F-4F53-86D9-04DE71021674}" destId="{5D328376-45D5-4E15-AA7A-0526E7731D00}" srcOrd="0" destOrd="0" presId="urn:microsoft.com/office/officeart/2011/layout/TabList"/>
    <dgm:cxn modelId="{2F6DF49B-D521-49E2-A72E-3AB73A6E4C92}" type="presOf" srcId="{044CD92D-68F2-49A6-88ED-BAACF1CD81F1}" destId="{BF28608B-C5DE-4E12-A005-F0F234EC172A}" srcOrd="0" destOrd="0" presId="urn:microsoft.com/office/officeart/2011/layout/TabList"/>
    <dgm:cxn modelId="{AB243537-B29D-42FA-B87E-16581A8EE170}" type="presOf" srcId="{2C70C1FB-54C3-446D-AB69-BB5952C179EE}" destId="{E9A1311F-5F79-4976-8232-EDE82BB1BC5E}" srcOrd="0" destOrd="0" presId="urn:microsoft.com/office/officeart/2011/layout/TabList"/>
    <dgm:cxn modelId="{B8B61C78-064A-4B01-B221-AF070E8CB6FD}" type="presOf" srcId="{42D656A1-C5F2-4127-97A8-06604799F038}" destId="{4595BCEF-1158-4D6E-A109-F49F37D6F14A}" srcOrd="0" destOrd="0" presId="urn:microsoft.com/office/officeart/2011/layout/TabList"/>
    <dgm:cxn modelId="{2AFE86F5-BBD0-4DFE-BBD5-E438AF4B2304}" srcId="{2C70C1FB-54C3-446D-AB69-BB5952C179EE}" destId="{BE404E51-E665-4356-B066-3D0B6E30F8D0}" srcOrd="0" destOrd="0" parTransId="{1EFAB4AC-3A25-48BA-96B9-3FE64434F27D}" sibTransId="{49CDEACD-9811-4787-9866-A7D3653EDCAD}"/>
    <dgm:cxn modelId="{D4083612-DE94-4237-BEED-E7E92F33F6F1}" srcId="{2C70C1FB-54C3-446D-AB69-BB5952C179EE}" destId="{6DC31EAF-BEF3-44F0-9FE8-9E60854F3F6C}" srcOrd="1" destOrd="0" parTransId="{281C87E9-99F0-4987-BDA8-F74F0BB21ACA}" sibTransId="{4F0FC443-AA0F-43A4-BCCB-1507BAA1EE53}"/>
    <dgm:cxn modelId="{55B29383-60C4-4A08-BEB8-2C200176073D}" srcId="{67BED630-198F-4F53-86D9-04DE71021674}" destId="{42D656A1-C5F2-4127-97A8-06604799F038}" srcOrd="6" destOrd="0" parTransId="{82B66EC5-A7D7-4641-99E6-2EB563754F40}" sibTransId="{2AC201B5-3875-4C1C-AEFC-9E8562CDC773}"/>
    <dgm:cxn modelId="{762EB347-2631-4D81-979C-0837728FECF0}" srcId="{F607A916-D5C3-4689-A371-4ED6F463F0DC}" destId="{FC630740-9405-455B-87C6-D07DC45DDEDF}" srcOrd="1" destOrd="0" parTransId="{5D5C47D9-12EB-45DF-B4C9-E2B2D9909661}" sibTransId="{5625A23E-A7FF-4B43-B97F-B5BA3F6513E0}"/>
    <dgm:cxn modelId="{53592405-4A4A-4FBE-BB2F-2BA49E676EAE}" srcId="{67BED630-198F-4F53-86D9-04DE71021674}" destId="{2C70C1FB-54C3-446D-AB69-BB5952C179EE}" srcOrd="5" destOrd="0" parTransId="{29E81FBD-D31D-49CD-92CB-7BA6E6747411}" sibTransId="{521F24F6-05AE-49F1-809B-C4370353A5E1}"/>
    <dgm:cxn modelId="{644B3575-3617-425C-B439-2E00B446A3A6}" srcId="{5F4E11BE-7D4C-4E4B-9E9C-E17110641706}" destId="{044CD92D-68F2-49A6-88ED-BAACF1CD81F1}" srcOrd="0" destOrd="0" parTransId="{A0801251-D418-4714-8CFB-7681912186EB}" sibTransId="{021D36E8-648D-4E45-9068-4772785CEC9E}"/>
    <dgm:cxn modelId="{1DC2D85B-D422-4910-A4AE-13174CEC37F5}" srcId="{67BED630-198F-4F53-86D9-04DE71021674}" destId="{62E6784E-6670-4C5F-AB05-3784C135D7C3}" srcOrd="1" destOrd="0" parTransId="{7C302B52-E0E8-4779-97A4-15F816544613}" sibTransId="{F23C9AEB-CE1C-405B-AB02-BC79DBCC1A9D}"/>
    <dgm:cxn modelId="{F8A43A2F-5C2A-4FEC-987D-30369CC321B7}" type="presOf" srcId="{F607A916-D5C3-4689-A371-4ED6F463F0DC}" destId="{6B1F6034-84AF-479F-9EA0-7D68BEADA5C9}" srcOrd="0" destOrd="0" presId="urn:microsoft.com/office/officeart/2011/layout/TabList"/>
    <dgm:cxn modelId="{BEC2CAE0-37EC-4559-B639-1024BD75E480}" type="presOf" srcId="{E0015D28-E339-4BF5-82C6-5B8B475384B4}" destId="{488FDD38-71E7-4C5D-A10E-71FB8B7EAE8E}" srcOrd="0" destOrd="0" presId="urn:microsoft.com/office/officeart/2011/layout/TabList"/>
    <dgm:cxn modelId="{B2BD0A72-3B18-415F-9F85-C3F0349400E4}" srcId="{CF9BF3E2-CFC7-46B3-9E74-FCD72569E69B}" destId="{08339672-F34C-4EB2-8C2B-1C21EB03A44B}" srcOrd="1" destOrd="0" parTransId="{B28C1A41-2D2F-4A5B-A250-E3BC470EFB77}" sibTransId="{37CED00A-BF99-4D25-B660-1C5016D69BF5}"/>
    <dgm:cxn modelId="{56294FFF-715E-4A80-A9D5-2F8BA6085B3C}" type="presOf" srcId="{BE404E51-E665-4356-B066-3D0B6E30F8D0}" destId="{C920283D-61C7-4A74-B34D-95489E69AE5F}" srcOrd="0" destOrd="0" presId="urn:microsoft.com/office/officeart/2011/layout/TabList"/>
    <dgm:cxn modelId="{8A2A423D-C13C-41A0-BA13-767E38FDD140}" type="presOf" srcId="{165B1069-179B-484F-9D2C-46FD625D7AF2}" destId="{F6C5EFEA-7C4B-4D7A-ACD3-211B5EB6A314}" srcOrd="0" destOrd="0" presId="urn:microsoft.com/office/officeart/2011/layout/TabList"/>
    <dgm:cxn modelId="{24E65B3C-0E3F-4AEF-938A-F866E9C095F8}" srcId="{67BED630-198F-4F53-86D9-04DE71021674}" destId="{3984844F-2A8C-4501-B698-C2DEF81F3BA3}" srcOrd="4" destOrd="0" parTransId="{DE2F2565-BA30-49F7-B391-2A5539FC6B40}" sibTransId="{ECC8B605-27B3-40F3-A504-DA32461CE27D}"/>
    <dgm:cxn modelId="{F7E2F45E-1EA0-4791-BBB1-43992423D4BD}" srcId="{67BED630-198F-4F53-86D9-04DE71021674}" destId="{F607A916-D5C3-4689-A371-4ED6F463F0DC}" srcOrd="0" destOrd="0" parTransId="{1A0BCE99-CD3B-4845-AE79-3851ED6EC989}" sibTransId="{6BBC2673-27C8-4227-AA13-AFACD99D5C95}"/>
    <dgm:cxn modelId="{91DA031E-A342-4A8F-9960-F02EAE10893B}" type="presOf" srcId="{6E08372F-5818-4EFA-B7E3-84859FCA580A}" destId="{C63E8E36-F73F-4E85-86B9-012B803220DC}" srcOrd="0" destOrd="0" presId="urn:microsoft.com/office/officeart/2011/layout/TabList"/>
    <dgm:cxn modelId="{117A7489-B30A-461B-BAF1-1C835744FF4F}" srcId="{F607A916-D5C3-4689-A371-4ED6F463F0DC}" destId="{EE51FA1D-EA59-4BE7-9F99-4A90E7E92704}" srcOrd="0" destOrd="0" parTransId="{324D7AAB-80D0-4899-8029-FE9D14F82BAB}" sibTransId="{B97D6112-F9BC-431C-846D-A460BDDC518F}"/>
    <dgm:cxn modelId="{B55D3DDE-3ECA-497F-AB1B-54C82C8EAC9B}" type="presOf" srcId="{75CFFDA9-787F-4E62-B018-2A741E79A675}" destId="{5743F73D-F135-42FB-8FE3-B7951C9EA3A1}" srcOrd="0" destOrd="0" presId="urn:microsoft.com/office/officeart/2011/layout/TabList"/>
    <dgm:cxn modelId="{B3A9216F-C813-4BB4-9C47-AB11B3D788F3}" srcId="{67BED630-198F-4F53-86D9-04DE71021674}" destId="{CF9BF3E2-CFC7-46B3-9E74-FCD72569E69B}" srcOrd="3" destOrd="0" parTransId="{0C03710D-3FFC-499B-86CF-3A338295E8D6}" sibTransId="{09BDB6E8-507B-4728-8D13-1E55D9BB79CA}"/>
    <dgm:cxn modelId="{A8AC56AE-A1B6-4D8B-9563-7A2CC7028DB3}" type="presOf" srcId="{06BB61D2-B6B3-4A4A-B1B3-5F0E437F8CDA}" destId="{068D09D6-D8DE-421D-817C-EB0A9E5D86E5}" srcOrd="0" destOrd="0" presId="urn:microsoft.com/office/officeart/2011/layout/TabList"/>
    <dgm:cxn modelId="{788C0F6E-EED7-4AB5-8D82-B4383B29A881}" srcId="{67BED630-198F-4F53-86D9-04DE71021674}" destId="{57A3F176-91A4-4301-A477-87BE3189EF83}" srcOrd="8" destOrd="0" parTransId="{15536643-256C-479D-8FC7-66B91D22AE06}" sibTransId="{4C4FD5BE-1EF7-4B6D-81CD-C341A4B97B77}"/>
    <dgm:cxn modelId="{0F855CC6-AF46-4E68-9A12-C1FAC808A538}" type="presOf" srcId="{EDD0ECEC-B6B2-419B-8BA1-83877CDCD08C}" destId="{E2CF2BD1-7525-4406-B89D-554F299835F6}" srcOrd="0" destOrd="0" presId="urn:microsoft.com/office/officeart/2011/layout/TabList"/>
    <dgm:cxn modelId="{35AE8F49-A5C9-4C26-9F51-22A806F851C8}" type="presOf" srcId="{3984844F-2A8C-4501-B698-C2DEF81F3BA3}" destId="{43F998F8-313A-4753-90C3-A99AA2C6C81B}" srcOrd="0" destOrd="0" presId="urn:microsoft.com/office/officeart/2011/layout/TabList"/>
    <dgm:cxn modelId="{FF931444-7567-4CAE-B5E9-7C7A2E9CD6A9}" srcId="{62E6784E-6670-4C5F-AB05-3784C135D7C3}" destId="{B87AA4AB-262E-4D6B-9288-AEDC8A9A07EE}" srcOrd="1" destOrd="0" parTransId="{96389F38-7F8D-48D0-BE11-34E18FB37DBA}" sibTransId="{E46D90DA-FB44-4A63-800A-04FFDF2AEDDF}"/>
    <dgm:cxn modelId="{619D2491-B44A-41CE-AE2E-81AB9A9D9765}" srcId="{3984844F-2A8C-4501-B698-C2DEF81F3BA3}" destId="{87F289E3-A58A-4B4F-91A2-29356AF9F189}" srcOrd="1" destOrd="0" parTransId="{3DC0A23B-79D0-4FAF-B120-86DBDFAA5EA0}" sibTransId="{5C6AE72E-5FD5-4249-A567-DB61706A8A32}"/>
    <dgm:cxn modelId="{6D6E6B27-1526-4005-8992-3FCA59D00B1B}" type="presParOf" srcId="{5D328376-45D5-4E15-AA7A-0526E7731D00}" destId="{5A4E1504-9A7B-48A5-A08D-BADC02EA016A}" srcOrd="0" destOrd="0" presId="urn:microsoft.com/office/officeart/2011/layout/TabList"/>
    <dgm:cxn modelId="{E33A88EE-81AD-4C0B-B151-700F1E6CE2F8}" type="presParOf" srcId="{5A4E1504-9A7B-48A5-A08D-BADC02EA016A}" destId="{16367E89-81BC-45D7-8846-5C71DC32CDC4}" srcOrd="0" destOrd="0" presId="urn:microsoft.com/office/officeart/2011/layout/TabList"/>
    <dgm:cxn modelId="{1A6CB755-F796-4801-A1DC-BDB7146B1AD6}" type="presParOf" srcId="{5A4E1504-9A7B-48A5-A08D-BADC02EA016A}" destId="{6B1F6034-84AF-479F-9EA0-7D68BEADA5C9}" srcOrd="1" destOrd="0" presId="urn:microsoft.com/office/officeart/2011/layout/TabList"/>
    <dgm:cxn modelId="{4276CAD4-E236-4B5C-8F09-1F2AED4F6D4A}" type="presParOf" srcId="{5A4E1504-9A7B-48A5-A08D-BADC02EA016A}" destId="{BACE8D17-98DC-4172-AEC2-8E7A6307E61C}" srcOrd="2" destOrd="0" presId="urn:microsoft.com/office/officeart/2011/layout/TabList"/>
    <dgm:cxn modelId="{3D0E1B91-B2E5-4B1E-8CE1-95CB671679CE}" type="presParOf" srcId="{5D328376-45D5-4E15-AA7A-0526E7731D00}" destId="{6AE12881-833A-4222-96F2-313241160CFD}" srcOrd="1" destOrd="0" presId="urn:microsoft.com/office/officeart/2011/layout/TabList"/>
    <dgm:cxn modelId="{63F69834-6B05-42AE-973D-4D3C88271286}" type="presParOf" srcId="{5D328376-45D5-4E15-AA7A-0526E7731D00}" destId="{CDE4F86E-B7DF-45BC-8AED-0C8C5F956732}" srcOrd="2" destOrd="0" presId="urn:microsoft.com/office/officeart/2011/layout/TabList"/>
    <dgm:cxn modelId="{7B3944CB-44F0-4E95-B1E3-AD05AC0D5A82}" type="presParOf" srcId="{5D328376-45D5-4E15-AA7A-0526E7731D00}" destId="{2E90369A-44C4-48B6-AEC9-66883818ADF5}" srcOrd="3" destOrd="0" presId="urn:microsoft.com/office/officeart/2011/layout/TabList"/>
    <dgm:cxn modelId="{B74FE402-2FCF-4836-BAF7-9EAE880D6FA3}" type="presParOf" srcId="{2E90369A-44C4-48B6-AEC9-66883818ADF5}" destId="{F6C5EFEA-7C4B-4D7A-ACD3-211B5EB6A314}" srcOrd="0" destOrd="0" presId="urn:microsoft.com/office/officeart/2011/layout/TabList"/>
    <dgm:cxn modelId="{F750A9F6-264C-4E18-A7DA-A60A9481DC2E}" type="presParOf" srcId="{2E90369A-44C4-48B6-AEC9-66883818ADF5}" destId="{7F94DD27-7F7D-49C6-BEB3-F4059FA20BA1}" srcOrd="1" destOrd="0" presId="urn:microsoft.com/office/officeart/2011/layout/TabList"/>
    <dgm:cxn modelId="{1F44EC6A-A154-40FB-AD34-34AD3DB40133}" type="presParOf" srcId="{2E90369A-44C4-48B6-AEC9-66883818ADF5}" destId="{CD1D1831-161A-4CDB-869C-51B4F70159E5}" srcOrd="2" destOrd="0" presId="urn:microsoft.com/office/officeart/2011/layout/TabList"/>
    <dgm:cxn modelId="{117BBB57-59BB-46C4-814F-212AD987DAF3}" type="presParOf" srcId="{5D328376-45D5-4E15-AA7A-0526E7731D00}" destId="{B1860B3E-6E72-46ED-9DF9-BC90A4E4337C}" srcOrd="4" destOrd="0" presId="urn:microsoft.com/office/officeart/2011/layout/TabList"/>
    <dgm:cxn modelId="{E5D13830-638A-4DE1-B002-01FBABBFCF66}" type="presParOf" srcId="{5D328376-45D5-4E15-AA7A-0526E7731D00}" destId="{BE14328B-9943-4474-B671-D0E132098849}" srcOrd="5" destOrd="0" presId="urn:microsoft.com/office/officeart/2011/layout/TabList"/>
    <dgm:cxn modelId="{C8089704-FCDD-44D9-AEC4-F5C07AC84A06}" type="presParOf" srcId="{5D328376-45D5-4E15-AA7A-0526E7731D00}" destId="{FE6ABC19-3DA7-4BF1-917A-03DAA5EC6E08}" srcOrd="6" destOrd="0" presId="urn:microsoft.com/office/officeart/2011/layout/TabList"/>
    <dgm:cxn modelId="{6B5CCE8B-7ABF-448B-BABD-EF8F1223D2AA}" type="presParOf" srcId="{FE6ABC19-3DA7-4BF1-917A-03DAA5EC6E08}" destId="{5743F73D-F135-42FB-8FE3-B7951C9EA3A1}" srcOrd="0" destOrd="0" presId="urn:microsoft.com/office/officeart/2011/layout/TabList"/>
    <dgm:cxn modelId="{E4789220-CBBB-401B-9BB7-9D8B7729FB04}" type="presParOf" srcId="{FE6ABC19-3DA7-4BF1-917A-03DAA5EC6E08}" destId="{488FDD38-71E7-4C5D-A10E-71FB8B7EAE8E}" srcOrd="1" destOrd="0" presId="urn:microsoft.com/office/officeart/2011/layout/TabList"/>
    <dgm:cxn modelId="{6038A0FD-3AB7-447C-B1F9-BACA032944A3}" type="presParOf" srcId="{FE6ABC19-3DA7-4BF1-917A-03DAA5EC6E08}" destId="{BAD868DF-9721-4271-BF61-CC54650ACACF}" srcOrd="2" destOrd="0" presId="urn:microsoft.com/office/officeart/2011/layout/TabList"/>
    <dgm:cxn modelId="{55236369-42E2-41F0-B08D-D6609AED88F6}" type="presParOf" srcId="{5D328376-45D5-4E15-AA7A-0526E7731D00}" destId="{45387C14-5AE6-4E0D-8F86-92161D43CD66}" srcOrd="7" destOrd="0" presId="urn:microsoft.com/office/officeart/2011/layout/TabList"/>
    <dgm:cxn modelId="{8459B5CC-960A-4BD5-BD63-744BA481FC72}" type="presParOf" srcId="{5D328376-45D5-4E15-AA7A-0526E7731D00}" destId="{8A5869E1-B3EA-47AA-BAEC-4A113A4C8BB0}" srcOrd="8" destOrd="0" presId="urn:microsoft.com/office/officeart/2011/layout/TabList"/>
    <dgm:cxn modelId="{8734CB0C-DB98-4318-97A6-32B168905114}" type="presParOf" srcId="{5D328376-45D5-4E15-AA7A-0526E7731D00}" destId="{6C9AFF42-FB3B-47A7-89A9-564D9BB04954}" srcOrd="9" destOrd="0" presId="urn:microsoft.com/office/officeart/2011/layout/TabList"/>
    <dgm:cxn modelId="{4322D58B-83B2-467E-8BDE-82022160F550}" type="presParOf" srcId="{6C9AFF42-FB3B-47A7-89A9-564D9BB04954}" destId="{8F00A091-E4E1-423A-95D5-2D60FA386892}" srcOrd="0" destOrd="0" presId="urn:microsoft.com/office/officeart/2011/layout/TabList"/>
    <dgm:cxn modelId="{88E4AC69-EDC5-40C8-B355-776567C896EF}" type="presParOf" srcId="{6C9AFF42-FB3B-47A7-89A9-564D9BB04954}" destId="{72C9927E-BD4B-4497-A965-5E7F90506263}" srcOrd="1" destOrd="0" presId="urn:microsoft.com/office/officeart/2011/layout/TabList"/>
    <dgm:cxn modelId="{690A4EAC-E7AC-4103-9484-ED683FD7B73F}" type="presParOf" srcId="{6C9AFF42-FB3B-47A7-89A9-564D9BB04954}" destId="{6A65EDDC-8EB3-4C5C-8F8D-BC686825262F}" srcOrd="2" destOrd="0" presId="urn:microsoft.com/office/officeart/2011/layout/TabList"/>
    <dgm:cxn modelId="{24B80915-17F6-4590-B7FF-0CC7518F6C49}" type="presParOf" srcId="{5D328376-45D5-4E15-AA7A-0526E7731D00}" destId="{DE90A0EC-B472-45FC-9E5C-F4AD1B4BD527}" srcOrd="10" destOrd="0" presId="urn:microsoft.com/office/officeart/2011/layout/TabList"/>
    <dgm:cxn modelId="{ECB04C08-6BBE-4EC4-8240-EBD971714B45}" type="presParOf" srcId="{5D328376-45D5-4E15-AA7A-0526E7731D00}" destId="{BC191930-9306-4829-943E-1AC995F2F83F}" srcOrd="11" destOrd="0" presId="urn:microsoft.com/office/officeart/2011/layout/TabList"/>
    <dgm:cxn modelId="{F2F38431-9CEC-4367-A375-171FF7897167}" type="presParOf" srcId="{5D328376-45D5-4E15-AA7A-0526E7731D00}" destId="{DB58E98C-6010-4084-999D-7B283A891316}" srcOrd="12" destOrd="0" presId="urn:microsoft.com/office/officeart/2011/layout/TabList"/>
    <dgm:cxn modelId="{E9554330-FDDF-498F-AF6B-2184F20C4869}" type="presParOf" srcId="{DB58E98C-6010-4084-999D-7B283A891316}" destId="{A5F089C4-1966-4CBA-B95E-B6B693019E72}" srcOrd="0" destOrd="0" presId="urn:microsoft.com/office/officeart/2011/layout/TabList"/>
    <dgm:cxn modelId="{3DC247B7-B2A5-45AC-B757-8C14C8EE032D}" type="presParOf" srcId="{DB58E98C-6010-4084-999D-7B283A891316}" destId="{43F998F8-313A-4753-90C3-A99AA2C6C81B}" srcOrd="1" destOrd="0" presId="urn:microsoft.com/office/officeart/2011/layout/TabList"/>
    <dgm:cxn modelId="{8C0071BC-29B3-4173-BA26-75A34BDB6089}" type="presParOf" srcId="{DB58E98C-6010-4084-999D-7B283A891316}" destId="{BED0A1FD-84D1-4490-8CA8-46676B850E09}" srcOrd="2" destOrd="0" presId="urn:microsoft.com/office/officeart/2011/layout/TabList"/>
    <dgm:cxn modelId="{E880B397-D6E5-4EC6-93C2-2057D58207C4}" type="presParOf" srcId="{5D328376-45D5-4E15-AA7A-0526E7731D00}" destId="{EDC56460-6FB1-4125-A8BA-86A129112174}" srcOrd="13" destOrd="0" presId="urn:microsoft.com/office/officeart/2011/layout/TabList"/>
    <dgm:cxn modelId="{CB0D5314-70E3-4500-97CA-2FB096D8AC9C}" type="presParOf" srcId="{5D328376-45D5-4E15-AA7A-0526E7731D00}" destId="{0BF53FF2-D46D-4E15-80DD-8C2F7F14C79C}" srcOrd="14" destOrd="0" presId="urn:microsoft.com/office/officeart/2011/layout/TabList"/>
    <dgm:cxn modelId="{2E839B77-B988-4D70-8CB1-4EA09401E56A}" type="presParOf" srcId="{5D328376-45D5-4E15-AA7A-0526E7731D00}" destId="{8704CECE-6ADB-4F79-91D9-9AF46BA6F5FE}" srcOrd="15" destOrd="0" presId="urn:microsoft.com/office/officeart/2011/layout/TabList"/>
    <dgm:cxn modelId="{B97C051E-2962-4908-9FD4-9771875DA7D5}" type="presParOf" srcId="{8704CECE-6ADB-4F79-91D9-9AF46BA6F5FE}" destId="{C920283D-61C7-4A74-B34D-95489E69AE5F}" srcOrd="0" destOrd="0" presId="urn:microsoft.com/office/officeart/2011/layout/TabList"/>
    <dgm:cxn modelId="{699CDE18-F6B2-452E-B544-EA225E3CFAEF}" type="presParOf" srcId="{8704CECE-6ADB-4F79-91D9-9AF46BA6F5FE}" destId="{E9A1311F-5F79-4976-8232-EDE82BB1BC5E}" srcOrd="1" destOrd="0" presId="urn:microsoft.com/office/officeart/2011/layout/TabList"/>
    <dgm:cxn modelId="{5E1C7AB2-68D7-4FEE-8A44-61E034A5AEB3}" type="presParOf" srcId="{8704CECE-6ADB-4F79-91D9-9AF46BA6F5FE}" destId="{3F29930A-B5E1-458A-9D0A-459055E2A88C}" srcOrd="2" destOrd="0" presId="urn:microsoft.com/office/officeart/2011/layout/TabList"/>
    <dgm:cxn modelId="{EAE89185-6BBC-4D9F-8219-DB9F710B5D9B}" type="presParOf" srcId="{5D328376-45D5-4E15-AA7A-0526E7731D00}" destId="{91EC6BD7-F444-4C53-BAF0-45EE11405E3D}" srcOrd="16" destOrd="0" presId="urn:microsoft.com/office/officeart/2011/layout/TabList"/>
    <dgm:cxn modelId="{52032024-4296-4E68-856D-323B11AD8C2F}" type="presParOf" srcId="{5D328376-45D5-4E15-AA7A-0526E7731D00}" destId="{B9CC6595-D713-428D-98F0-5EAD72F30FBD}" srcOrd="17" destOrd="0" presId="urn:microsoft.com/office/officeart/2011/layout/TabList"/>
    <dgm:cxn modelId="{6B7C59AC-238E-43FC-B961-A6331ED6807C}" type="presParOf" srcId="{5D328376-45D5-4E15-AA7A-0526E7731D00}" destId="{6EAC4C23-F50F-4F71-AF23-2A7019A98AAF}" srcOrd="18" destOrd="0" presId="urn:microsoft.com/office/officeart/2011/layout/TabList"/>
    <dgm:cxn modelId="{A9FED0AF-9B96-4C9A-A9FE-39ECEC8E37FB}" type="presParOf" srcId="{6EAC4C23-F50F-4F71-AF23-2A7019A98AAF}" destId="{E2CF2BD1-7525-4406-B89D-554F299835F6}" srcOrd="0" destOrd="0" presId="urn:microsoft.com/office/officeart/2011/layout/TabList"/>
    <dgm:cxn modelId="{DC79A20F-137B-4FD9-9EBD-BF67676A3E30}" type="presParOf" srcId="{6EAC4C23-F50F-4F71-AF23-2A7019A98AAF}" destId="{4595BCEF-1158-4D6E-A109-F49F37D6F14A}" srcOrd="1" destOrd="0" presId="urn:microsoft.com/office/officeart/2011/layout/TabList"/>
    <dgm:cxn modelId="{3BB50B1D-CC64-4464-8DA2-C05C12BF5AA9}" type="presParOf" srcId="{6EAC4C23-F50F-4F71-AF23-2A7019A98AAF}" destId="{2FD4E9D5-43F0-4DCA-8E21-F313CC5FC1C0}" srcOrd="2" destOrd="0" presId="urn:microsoft.com/office/officeart/2011/layout/TabList"/>
    <dgm:cxn modelId="{EE67619A-5197-4C75-9DD4-7C16C75EC9CF}" type="presParOf" srcId="{5D328376-45D5-4E15-AA7A-0526E7731D00}" destId="{068D09D6-D8DE-421D-817C-EB0A9E5D86E5}" srcOrd="19" destOrd="0" presId="urn:microsoft.com/office/officeart/2011/layout/TabList"/>
    <dgm:cxn modelId="{B62FB7DD-3136-4263-B5F9-D406EB64738E}" type="presParOf" srcId="{5D328376-45D5-4E15-AA7A-0526E7731D00}" destId="{8DE9789C-D256-48FA-A93F-C4D20D81DEB7}" srcOrd="20" destOrd="0" presId="urn:microsoft.com/office/officeart/2011/layout/TabList"/>
    <dgm:cxn modelId="{B807E593-FA3A-4B84-9387-C795779F3967}" type="presParOf" srcId="{5D328376-45D5-4E15-AA7A-0526E7731D00}" destId="{79DC4969-D268-4862-B19C-1595B47690F3}" srcOrd="21" destOrd="0" presId="urn:microsoft.com/office/officeart/2011/layout/TabList"/>
    <dgm:cxn modelId="{C7123F26-B373-4A7B-AA99-74424652BACC}" type="presParOf" srcId="{79DC4969-D268-4862-B19C-1595B47690F3}" destId="{BF28608B-C5DE-4E12-A005-F0F234EC172A}" srcOrd="0" destOrd="0" presId="urn:microsoft.com/office/officeart/2011/layout/TabList"/>
    <dgm:cxn modelId="{1D2C4008-D1C3-459B-AF8E-D029120490CD}" type="presParOf" srcId="{79DC4969-D268-4862-B19C-1595B47690F3}" destId="{AC44DD9A-D2BC-47A1-8610-918D4C137F18}" srcOrd="1" destOrd="0" presId="urn:microsoft.com/office/officeart/2011/layout/TabList"/>
    <dgm:cxn modelId="{5DA5E2FA-8424-4F6E-B07B-97337B70DC12}" type="presParOf" srcId="{79DC4969-D268-4862-B19C-1595B47690F3}" destId="{10873F5C-7A6D-43E3-93DB-2E3C10016C42}" srcOrd="2" destOrd="0" presId="urn:microsoft.com/office/officeart/2011/layout/TabList"/>
    <dgm:cxn modelId="{5CAA5FDC-110C-43B6-8467-97B2D96F605F}" type="presParOf" srcId="{5D328376-45D5-4E15-AA7A-0526E7731D00}" destId="{2E18CD95-0D01-49FF-9B62-E2B652ACFB30}" srcOrd="22" destOrd="0" presId="urn:microsoft.com/office/officeart/2011/layout/TabList"/>
    <dgm:cxn modelId="{7545017C-5235-48BC-A056-3909603166B6}" type="presParOf" srcId="{5D328376-45D5-4E15-AA7A-0526E7731D00}" destId="{BF39B187-BCFA-4B1C-9F5F-97CAB8AC5F71}" srcOrd="23" destOrd="0" presId="urn:microsoft.com/office/officeart/2011/layout/TabList"/>
    <dgm:cxn modelId="{94D67ECB-0B83-44DD-8873-052C2295157D}" type="presParOf" srcId="{5D328376-45D5-4E15-AA7A-0526E7731D00}" destId="{E888C213-D871-4BB2-B3FF-C2963BF085A7}" srcOrd="24" destOrd="0" presId="urn:microsoft.com/office/officeart/2011/layout/TabList"/>
    <dgm:cxn modelId="{68EAA00E-908B-47AC-9DC0-B3FCC36BE44C}" type="presParOf" srcId="{E888C213-D871-4BB2-B3FF-C2963BF085A7}" destId="{C63E8E36-F73F-4E85-86B9-012B803220DC}" srcOrd="0" destOrd="0" presId="urn:microsoft.com/office/officeart/2011/layout/TabList"/>
    <dgm:cxn modelId="{B921889A-D7E8-4851-A6F8-CE52C4464B2A}" type="presParOf" srcId="{E888C213-D871-4BB2-B3FF-C2963BF085A7}" destId="{E46CAED2-F8D8-475C-B341-6F5A2F850E48}" srcOrd="1" destOrd="0" presId="urn:microsoft.com/office/officeart/2011/layout/TabList"/>
    <dgm:cxn modelId="{F2FA4D67-0596-4018-B205-0CF9DF8BB501}" type="presParOf" srcId="{E888C213-D871-4BB2-B3FF-C2963BF085A7}" destId="{4CDB1EFD-E6AF-486B-91DE-D3A3A290385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E385CD-3DC8-47CB-A0E8-A61A609001F1}"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fr-FR"/>
        </a:p>
      </dgm:t>
    </dgm:pt>
    <dgm:pt modelId="{3F3F560E-2CE8-456B-A99F-F1E82C6910B7}">
      <dgm:prSet phldrT="[Texte]" custT="1"/>
      <dgm:spPr>
        <a:xfrm>
          <a:off x="235538" y="0"/>
          <a:ext cx="3199223" cy="319922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bIns="2880000" anchor="t" anchorCtr="0"/>
        <a:lstStyle/>
        <a:p>
          <a:r>
            <a:rPr lang="fr-FR" sz="2000" b="1" dirty="0">
              <a:solidFill>
                <a:sysClr val="window" lastClr="FFFFFF"/>
              </a:solidFill>
              <a:latin typeface="Futura PT Bold" panose="020B0902020204020203" pitchFamily="34" charset="0"/>
              <a:ea typeface="+mn-ea"/>
              <a:cs typeface="+mn-cs"/>
            </a:rPr>
            <a:t>Migrant</a:t>
          </a:r>
          <a:endParaRPr lang="fr-FR" sz="1800" b="1" dirty="0">
            <a:solidFill>
              <a:sysClr val="window" lastClr="FFFFFF"/>
            </a:solidFill>
            <a:latin typeface="Futura PT Bold" panose="020B0902020204020203" pitchFamily="34" charset="0"/>
            <a:ea typeface="+mn-ea"/>
            <a:cs typeface="+mn-cs"/>
          </a:endParaRPr>
        </a:p>
      </dgm:t>
    </dgm:pt>
    <dgm:pt modelId="{5C5E5B02-2877-450D-9ACA-B9F76B5F2DC8}" type="parTrans" cxnId="{C65067F6-8DE6-4C62-BF6F-7154B8C6AC63}">
      <dgm:prSet/>
      <dgm:spPr/>
      <dgm:t>
        <a:bodyPr/>
        <a:lstStyle/>
        <a:p>
          <a:endParaRPr lang="fr-FR"/>
        </a:p>
      </dgm:t>
    </dgm:pt>
    <dgm:pt modelId="{66B3A45B-E4EF-429A-B66E-80B910369C6F}" type="sibTrans" cxnId="{C65067F6-8DE6-4C62-BF6F-7154B8C6AC63}">
      <dgm:prSet/>
      <dgm:spPr/>
      <dgm:t>
        <a:bodyPr/>
        <a:lstStyle/>
        <a:p>
          <a:endParaRPr lang="fr-FR"/>
        </a:p>
      </dgm:t>
    </dgm:pt>
    <dgm:pt modelId="{9EF65DE7-B6E2-44F7-A04E-D550478F7DF3}" type="pres">
      <dgm:prSet presAssocID="{4BE385CD-3DC8-47CB-A0E8-A61A609001F1}" presName="Name0" presStyleCnt="0">
        <dgm:presLayoutVars>
          <dgm:chMax val="7"/>
          <dgm:resizeHandles val="exact"/>
        </dgm:presLayoutVars>
      </dgm:prSet>
      <dgm:spPr/>
      <dgm:t>
        <a:bodyPr/>
        <a:lstStyle/>
        <a:p>
          <a:endParaRPr lang="en-US"/>
        </a:p>
      </dgm:t>
    </dgm:pt>
    <dgm:pt modelId="{44B46653-AA16-41C9-A411-63C5B98F56BC}" type="pres">
      <dgm:prSet presAssocID="{4BE385CD-3DC8-47CB-A0E8-A61A609001F1}" presName="comp1" presStyleCnt="0"/>
      <dgm:spPr/>
    </dgm:pt>
    <dgm:pt modelId="{3D48741C-7A38-4660-91E0-04546F1AA02E}" type="pres">
      <dgm:prSet presAssocID="{4BE385CD-3DC8-47CB-A0E8-A61A609001F1}" presName="circle1" presStyleLbl="node1" presStyleIdx="0" presStyleCnt="1" custScaleX="104468" custScaleY="100000" custLinFactNeighborX="42"/>
      <dgm:spPr>
        <a:prstGeom prst="ellipse">
          <a:avLst/>
        </a:prstGeom>
      </dgm:spPr>
      <dgm:t>
        <a:bodyPr/>
        <a:lstStyle/>
        <a:p>
          <a:endParaRPr lang="en-US"/>
        </a:p>
      </dgm:t>
    </dgm:pt>
    <dgm:pt modelId="{20C2CCEB-EE4B-4DCB-8F4C-754C718A7D67}" type="pres">
      <dgm:prSet presAssocID="{4BE385CD-3DC8-47CB-A0E8-A61A609001F1}" presName="c1text" presStyleLbl="node1" presStyleIdx="0" presStyleCnt="1">
        <dgm:presLayoutVars>
          <dgm:bulletEnabled val="1"/>
        </dgm:presLayoutVars>
      </dgm:prSet>
      <dgm:spPr/>
      <dgm:t>
        <a:bodyPr/>
        <a:lstStyle/>
        <a:p>
          <a:endParaRPr lang="en-US"/>
        </a:p>
      </dgm:t>
    </dgm:pt>
  </dgm:ptLst>
  <dgm:cxnLst>
    <dgm:cxn modelId="{0F456447-A0FA-4BC8-9095-5217904AE221}" type="presOf" srcId="{3F3F560E-2CE8-456B-A99F-F1E82C6910B7}" destId="{20C2CCEB-EE4B-4DCB-8F4C-754C718A7D67}" srcOrd="1" destOrd="0" presId="urn:microsoft.com/office/officeart/2005/8/layout/venn2"/>
    <dgm:cxn modelId="{C65067F6-8DE6-4C62-BF6F-7154B8C6AC63}" srcId="{4BE385CD-3DC8-47CB-A0E8-A61A609001F1}" destId="{3F3F560E-2CE8-456B-A99F-F1E82C6910B7}" srcOrd="0" destOrd="0" parTransId="{5C5E5B02-2877-450D-9ACA-B9F76B5F2DC8}" sibTransId="{66B3A45B-E4EF-429A-B66E-80B910369C6F}"/>
    <dgm:cxn modelId="{B5F545DC-0112-41C1-A186-0FC1EA1D8CC6}" type="presOf" srcId="{4BE385CD-3DC8-47CB-A0E8-A61A609001F1}" destId="{9EF65DE7-B6E2-44F7-A04E-D550478F7DF3}" srcOrd="0" destOrd="0" presId="urn:microsoft.com/office/officeart/2005/8/layout/venn2"/>
    <dgm:cxn modelId="{DE6C6C58-1B7E-4803-BC8D-950FD5574519}" type="presOf" srcId="{3F3F560E-2CE8-456B-A99F-F1E82C6910B7}" destId="{3D48741C-7A38-4660-91E0-04546F1AA02E}" srcOrd="0" destOrd="0" presId="urn:microsoft.com/office/officeart/2005/8/layout/venn2"/>
    <dgm:cxn modelId="{60BDF1D8-CBF2-4BEA-A070-A4A0C2D909F7}" type="presParOf" srcId="{9EF65DE7-B6E2-44F7-A04E-D550478F7DF3}" destId="{44B46653-AA16-41C9-A411-63C5B98F56BC}" srcOrd="0" destOrd="0" presId="urn:microsoft.com/office/officeart/2005/8/layout/venn2"/>
    <dgm:cxn modelId="{0212B810-5C6C-43EB-B12A-D9438FCAC435}" type="presParOf" srcId="{44B46653-AA16-41C9-A411-63C5B98F56BC}" destId="{3D48741C-7A38-4660-91E0-04546F1AA02E}" srcOrd="0" destOrd="0" presId="urn:microsoft.com/office/officeart/2005/8/layout/venn2"/>
    <dgm:cxn modelId="{48E95DAE-4F61-4B9D-9824-5F9E479E480F}" type="presParOf" srcId="{44B46653-AA16-41C9-A411-63C5B98F56BC}" destId="{20C2CCEB-EE4B-4DCB-8F4C-754C718A7D6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1EFD-E6AF-486B-91DE-D3A3A2903850}">
      <dsp:nvSpPr>
        <dsp:cNvPr id="0" name=""/>
        <dsp:cNvSpPr/>
      </dsp:nvSpPr>
      <dsp:spPr>
        <a:xfrm>
          <a:off x="-183728" y="5011034"/>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73F5C-7A6D-43E3-93DB-2E3C10016C42}">
      <dsp:nvSpPr>
        <dsp:cNvPr id="0" name=""/>
        <dsp:cNvSpPr/>
      </dsp:nvSpPr>
      <dsp:spPr>
        <a:xfrm>
          <a:off x="-184671" y="4436161"/>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4E9D5-43F0-4DCA-8E21-F313CC5FC1C0}">
      <dsp:nvSpPr>
        <dsp:cNvPr id="0" name=""/>
        <dsp:cNvSpPr/>
      </dsp:nvSpPr>
      <dsp:spPr>
        <a:xfrm>
          <a:off x="-184671" y="3879262"/>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9930A-B5E1-458A-9D0A-459055E2A88C}">
      <dsp:nvSpPr>
        <dsp:cNvPr id="0" name=""/>
        <dsp:cNvSpPr/>
      </dsp:nvSpPr>
      <dsp:spPr>
        <a:xfrm>
          <a:off x="-184671" y="3322089"/>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0A1FD-84D1-4490-8CA8-46676B850E09}">
      <dsp:nvSpPr>
        <dsp:cNvPr id="0" name=""/>
        <dsp:cNvSpPr/>
      </dsp:nvSpPr>
      <dsp:spPr>
        <a:xfrm>
          <a:off x="-184671" y="2764576"/>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65EDDC-8EB3-4C5C-8F8D-BC686825262F}">
      <dsp:nvSpPr>
        <dsp:cNvPr id="0" name=""/>
        <dsp:cNvSpPr/>
      </dsp:nvSpPr>
      <dsp:spPr>
        <a:xfrm>
          <a:off x="-184671" y="2206634"/>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868DF-9721-4271-BF61-CC54650ACACF}">
      <dsp:nvSpPr>
        <dsp:cNvPr id="0" name=""/>
        <dsp:cNvSpPr/>
      </dsp:nvSpPr>
      <dsp:spPr>
        <a:xfrm>
          <a:off x="-185016" y="1640309"/>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D1831-161A-4CDB-869C-51B4F70159E5}">
      <dsp:nvSpPr>
        <dsp:cNvPr id="0" name=""/>
        <dsp:cNvSpPr/>
      </dsp:nvSpPr>
      <dsp:spPr>
        <a:xfrm>
          <a:off x="-184671" y="1072288"/>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E8D17-98DC-4172-AEC2-8E7A6307E61C}">
      <dsp:nvSpPr>
        <dsp:cNvPr id="0" name=""/>
        <dsp:cNvSpPr/>
      </dsp:nvSpPr>
      <dsp:spPr>
        <a:xfrm>
          <a:off x="-195812" y="489856"/>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67E89-81BC-45D7-8846-5C71DC32CDC4}">
      <dsp:nvSpPr>
        <dsp:cNvPr id="0" name=""/>
        <dsp:cNvSpPr/>
      </dsp:nvSpPr>
      <dsp:spPr>
        <a:xfrm>
          <a:off x="1907204" y="3036"/>
          <a:ext cx="8453138"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International Covenant on Civil and Political Rights (1966) </a:t>
          </a:r>
          <a:endParaRPr lang="en-GB" sz="1700" b="0" kern="1200" dirty="0">
            <a:latin typeface="Futura Md BT" panose="020B0602020204020303" pitchFamily="34" charset="0"/>
          </a:endParaRPr>
        </a:p>
      </dsp:txBody>
      <dsp:txXfrm>
        <a:off x="1907204" y="3036"/>
        <a:ext cx="8453138" cy="486819"/>
      </dsp:txXfrm>
    </dsp:sp>
    <dsp:sp modelId="{6B1F6034-84AF-479F-9EA0-7D68BEADA5C9}">
      <dsp:nvSpPr>
        <dsp:cNvPr id="0" name=""/>
        <dsp:cNvSpPr/>
      </dsp:nvSpPr>
      <dsp:spPr>
        <a:xfrm>
          <a:off x="0" y="3036"/>
          <a:ext cx="1607706"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u="none" kern="1200" dirty="0">
              <a:latin typeface="Futura PT Bold" panose="020B0902020204020203" pitchFamily="34" charset="0"/>
            </a:rPr>
            <a:t>ICCPR</a:t>
          </a:r>
          <a:endParaRPr lang="en-GB" kern="1200" dirty="0">
            <a:latin typeface="Futura PT Bold" panose="020B0902020204020203" pitchFamily="34" charset="0"/>
          </a:endParaRPr>
        </a:p>
      </dsp:txBody>
      <dsp:txXfrm>
        <a:off x="23769" y="26805"/>
        <a:ext cx="1560168" cy="463050"/>
      </dsp:txXfrm>
    </dsp:sp>
    <dsp:sp modelId="{6AE12881-833A-4222-96F2-313241160CFD}">
      <dsp:nvSpPr>
        <dsp:cNvPr id="0" name=""/>
        <dsp:cNvSpPr/>
      </dsp:nvSpPr>
      <dsp:spPr>
        <a:xfrm>
          <a:off x="0" y="489856"/>
          <a:ext cx="10364715" cy="7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r>
            <a:rPr lang="en-GB" sz="400" kern="1200" dirty="0"/>
            <a:t> </a:t>
          </a:r>
        </a:p>
      </dsp:txBody>
      <dsp:txXfrm>
        <a:off x="0" y="489856"/>
        <a:ext cx="10364715" cy="71271"/>
      </dsp:txXfrm>
    </dsp:sp>
    <dsp:sp modelId="{F6C5EFEA-7C4B-4D7A-ACD3-211B5EB6A314}">
      <dsp:nvSpPr>
        <dsp:cNvPr id="0" name=""/>
        <dsp:cNvSpPr/>
      </dsp:nvSpPr>
      <dsp:spPr>
        <a:xfrm>
          <a:off x="1880341" y="585468"/>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International Covenant on Economic, Social and Cultural Rights (1966)</a:t>
          </a:r>
          <a:endParaRPr lang="en-GB" sz="1700" b="0" kern="1200" dirty="0">
            <a:latin typeface="Futura Md BT" panose="020B0602020204020303" pitchFamily="34" charset="0"/>
          </a:endParaRPr>
        </a:p>
      </dsp:txBody>
      <dsp:txXfrm>
        <a:off x="1880341" y="585468"/>
        <a:ext cx="8408576" cy="486819"/>
      </dsp:txXfrm>
    </dsp:sp>
    <dsp:sp modelId="{7F94DD27-7F7D-49C6-BEB3-F4059FA20BA1}">
      <dsp:nvSpPr>
        <dsp:cNvPr id="0" name=""/>
        <dsp:cNvSpPr/>
      </dsp:nvSpPr>
      <dsp:spPr>
        <a:xfrm>
          <a:off x="0" y="585468"/>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u="none" kern="1200" dirty="0">
              <a:latin typeface="Futura PT Bold" panose="020B0902020204020203" pitchFamily="34" charset="0"/>
            </a:rPr>
            <a:t>ICESCR</a:t>
          </a:r>
        </a:p>
      </dsp:txBody>
      <dsp:txXfrm>
        <a:off x="23769" y="609237"/>
        <a:ext cx="1559979" cy="463050"/>
      </dsp:txXfrm>
    </dsp:sp>
    <dsp:sp modelId="{B1860B3E-6E72-46ED-9DF9-BC90A4E4337C}">
      <dsp:nvSpPr>
        <dsp:cNvPr id="0" name=""/>
        <dsp:cNvSpPr/>
      </dsp:nvSpPr>
      <dsp:spPr>
        <a:xfrm flipV="1">
          <a:off x="0" y="1072288"/>
          <a:ext cx="10364715" cy="5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dsp:txBody>
      <dsp:txXfrm rot="10800000">
        <a:off x="0" y="1072288"/>
        <a:ext cx="10364715" cy="56859"/>
      </dsp:txXfrm>
    </dsp:sp>
    <dsp:sp modelId="{5743F73D-F135-42FB-8FE3-B7951C9EA3A1}">
      <dsp:nvSpPr>
        <dsp:cNvPr id="0" name=""/>
        <dsp:cNvSpPr/>
      </dsp:nvSpPr>
      <dsp:spPr>
        <a:xfrm>
          <a:off x="1907224" y="1139833"/>
          <a:ext cx="840995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the Elimination of All </a:t>
          </a:r>
          <a:r>
            <a:rPr lang="en-US" sz="1700" b="0" kern="1200" dirty="0" smtClean="0">
              <a:latin typeface="Futura Md BT" panose="020B0602020204020303" pitchFamily="34" charset="0"/>
            </a:rPr>
            <a:t>Forms </a:t>
          </a:r>
          <a:r>
            <a:rPr lang="en-US" sz="1700" b="0" kern="1200" dirty="0">
              <a:latin typeface="Futura Md BT" panose="020B0602020204020303" pitchFamily="34" charset="0"/>
            </a:rPr>
            <a:t>of Racial Discrimination (1965)</a:t>
          </a:r>
          <a:endParaRPr lang="en-GB" sz="1700" b="0" kern="1200" dirty="0">
            <a:latin typeface="Futura Md BT" panose="020B0602020204020303" pitchFamily="34" charset="0"/>
          </a:endParaRPr>
        </a:p>
      </dsp:txBody>
      <dsp:txXfrm>
        <a:off x="1907224" y="1139833"/>
        <a:ext cx="8409956" cy="486819"/>
      </dsp:txXfrm>
    </dsp:sp>
    <dsp:sp modelId="{488FDD38-71E7-4C5D-A10E-71FB8B7EAE8E}">
      <dsp:nvSpPr>
        <dsp:cNvPr id="0" name=""/>
        <dsp:cNvSpPr/>
      </dsp:nvSpPr>
      <dsp:spPr>
        <a:xfrm>
          <a:off x="0" y="1153489"/>
          <a:ext cx="1607706"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CERD</a:t>
          </a:r>
        </a:p>
      </dsp:txBody>
      <dsp:txXfrm>
        <a:off x="23769" y="1177258"/>
        <a:ext cx="1560168" cy="463050"/>
      </dsp:txXfrm>
    </dsp:sp>
    <dsp:sp modelId="{45387C14-5AE6-4E0D-8F86-92161D43CD66}">
      <dsp:nvSpPr>
        <dsp:cNvPr id="0" name=""/>
        <dsp:cNvSpPr/>
      </dsp:nvSpPr>
      <dsp:spPr>
        <a:xfrm>
          <a:off x="0" y="1640309"/>
          <a:ext cx="10364715" cy="5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GB" sz="1700" b="1" kern="1200" dirty="0"/>
        </a:p>
      </dsp:txBody>
      <dsp:txXfrm>
        <a:off x="0" y="1640309"/>
        <a:ext cx="10364715" cy="55164"/>
      </dsp:txXfrm>
    </dsp:sp>
    <dsp:sp modelId="{8F00A091-E4E1-423A-95D5-2D60FA386892}">
      <dsp:nvSpPr>
        <dsp:cNvPr id="0" name=""/>
        <dsp:cNvSpPr/>
      </dsp:nvSpPr>
      <dsp:spPr>
        <a:xfrm>
          <a:off x="1880341" y="1719814"/>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the Elimination of All Forms of Discrimination against Women (1979)</a:t>
          </a:r>
          <a:endParaRPr lang="en-GB" sz="1700" b="0" kern="1200" dirty="0">
            <a:latin typeface="Futura Md BT" panose="020B0602020204020303" pitchFamily="34" charset="0"/>
          </a:endParaRPr>
        </a:p>
      </dsp:txBody>
      <dsp:txXfrm>
        <a:off x="1880341" y="1719814"/>
        <a:ext cx="8408576" cy="486819"/>
      </dsp:txXfrm>
    </dsp:sp>
    <dsp:sp modelId="{72C9927E-BD4B-4497-A965-5E7F90506263}">
      <dsp:nvSpPr>
        <dsp:cNvPr id="0" name=""/>
        <dsp:cNvSpPr/>
      </dsp:nvSpPr>
      <dsp:spPr>
        <a:xfrm>
          <a:off x="0" y="1719814"/>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CEDAW</a:t>
          </a:r>
        </a:p>
      </dsp:txBody>
      <dsp:txXfrm>
        <a:off x="23769" y="1743583"/>
        <a:ext cx="1559979" cy="463050"/>
      </dsp:txXfrm>
    </dsp:sp>
    <dsp:sp modelId="{DE90A0EC-B472-45FC-9E5C-F4AD1B4BD527}">
      <dsp:nvSpPr>
        <dsp:cNvPr id="0" name=""/>
        <dsp:cNvSpPr/>
      </dsp:nvSpPr>
      <dsp:spPr>
        <a:xfrm flipV="1">
          <a:off x="0" y="2206634"/>
          <a:ext cx="10364715" cy="4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GB" sz="400" kern="1200" dirty="0"/>
        </a:p>
      </dsp:txBody>
      <dsp:txXfrm rot="10800000">
        <a:off x="0" y="2206634"/>
        <a:ext cx="10364715" cy="46780"/>
      </dsp:txXfrm>
    </dsp:sp>
    <dsp:sp modelId="{A5F089C4-1966-4CBA-B95E-B6B693019E72}">
      <dsp:nvSpPr>
        <dsp:cNvPr id="0" name=""/>
        <dsp:cNvSpPr/>
      </dsp:nvSpPr>
      <dsp:spPr>
        <a:xfrm>
          <a:off x="1880341" y="2277756"/>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against Torture and Other Cruel, Inhuman or Degrading Treatment or Punishment (1984)</a:t>
          </a:r>
          <a:endParaRPr lang="en-GB" sz="1700" b="0" kern="1200" dirty="0">
            <a:latin typeface="Futura Md BT" panose="020B0602020204020303" pitchFamily="34" charset="0"/>
          </a:endParaRPr>
        </a:p>
      </dsp:txBody>
      <dsp:txXfrm>
        <a:off x="1880341" y="2277756"/>
        <a:ext cx="8408576" cy="486819"/>
      </dsp:txXfrm>
    </dsp:sp>
    <dsp:sp modelId="{43F998F8-313A-4753-90C3-A99AA2C6C81B}">
      <dsp:nvSpPr>
        <dsp:cNvPr id="0" name=""/>
        <dsp:cNvSpPr/>
      </dsp:nvSpPr>
      <dsp:spPr>
        <a:xfrm>
          <a:off x="0" y="2277756"/>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CAT</a:t>
          </a:r>
        </a:p>
      </dsp:txBody>
      <dsp:txXfrm>
        <a:off x="23769" y="2301525"/>
        <a:ext cx="1559979" cy="463050"/>
      </dsp:txXfrm>
    </dsp:sp>
    <dsp:sp modelId="{EDC56460-6FB1-4125-A8BA-86A129112174}">
      <dsp:nvSpPr>
        <dsp:cNvPr id="0" name=""/>
        <dsp:cNvSpPr/>
      </dsp:nvSpPr>
      <dsp:spPr>
        <a:xfrm>
          <a:off x="0" y="2764576"/>
          <a:ext cx="10364715" cy="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GB" sz="400" kern="1200" dirty="0"/>
        </a:p>
      </dsp:txBody>
      <dsp:txXfrm>
        <a:off x="0" y="2764576"/>
        <a:ext cx="10364715" cy="46352"/>
      </dsp:txXfrm>
    </dsp:sp>
    <dsp:sp modelId="{C920283D-61C7-4A74-B34D-95489E69AE5F}">
      <dsp:nvSpPr>
        <dsp:cNvPr id="0" name=""/>
        <dsp:cNvSpPr/>
      </dsp:nvSpPr>
      <dsp:spPr>
        <a:xfrm>
          <a:off x="1880341" y="2835269"/>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a:t>
          </a:r>
          <a:r>
            <a:rPr lang="en-US" sz="1700" b="0" kern="1200">
              <a:latin typeface="Futura Md BT" panose="020B0602020204020303" pitchFamily="34" charset="0"/>
            </a:rPr>
            <a:t>on </a:t>
          </a:r>
          <a:r>
            <a:rPr lang="en-US" sz="1700" b="0" kern="1200" smtClean="0">
              <a:latin typeface="Futura Md BT" panose="020B0602020204020303" pitchFamily="34" charset="0"/>
            </a:rPr>
            <a:t>the </a:t>
          </a:r>
          <a:r>
            <a:rPr lang="en-US" sz="1700" b="0" kern="1200" dirty="0">
              <a:latin typeface="Futura Md BT" panose="020B0602020204020303" pitchFamily="34" charset="0"/>
            </a:rPr>
            <a:t>Rights of the Child (1989)</a:t>
          </a:r>
          <a:endParaRPr lang="en-GB" sz="1700" b="0" kern="1200" dirty="0">
            <a:latin typeface="Futura Md BT" panose="020B0602020204020303" pitchFamily="34" charset="0"/>
          </a:endParaRPr>
        </a:p>
      </dsp:txBody>
      <dsp:txXfrm>
        <a:off x="1880341" y="2835269"/>
        <a:ext cx="8408576" cy="486819"/>
      </dsp:txXfrm>
    </dsp:sp>
    <dsp:sp modelId="{E9A1311F-5F79-4976-8232-EDE82BB1BC5E}">
      <dsp:nvSpPr>
        <dsp:cNvPr id="0" name=""/>
        <dsp:cNvSpPr/>
      </dsp:nvSpPr>
      <dsp:spPr>
        <a:xfrm>
          <a:off x="0" y="2835269"/>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CRC</a:t>
          </a:r>
        </a:p>
      </dsp:txBody>
      <dsp:txXfrm>
        <a:off x="23769" y="2859038"/>
        <a:ext cx="1559979" cy="463050"/>
      </dsp:txXfrm>
    </dsp:sp>
    <dsp:sp modelId="{91EC6BD7-F444-4C53-BAF0-45EE11405E3D}">
      <dsp:nvSpPr>
        <dsp:cNvPr id="0" name=""/>
        <dsp:cNvSpPr/>
      </dsp:nvSpPr>
      <dsp:spPr>
        <a:xfrm>
          <a:off x="0" y="3322089"/>
          <a:ext cx="10364715" cy="4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GB" sz="400" kern="1200" dirty="0"/>
        </a:p>
      </dsp:txBody>
      <dsp:txXfrm>
        <a:off x="0" y="3322089"/>
        <a:ext cx="10364715" cy="46011"/>
      </dsp:txXfrm>
    </dsp:sp>
    <dsp:sp modelId="{E2CF2BD1-7525-4406-B89D-554F299835F6}">
      <dsp:nvSpPr>
        <dsp:cNvPr id="0" name=""/>
        <dsp:cNvSpPr/>
      </dsp:nvSpPr>
      <dsp:spPr>
        <a:xfrm>
          <a:off x="1880341" y="3392442"/>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International Convention on the Protection of the Rights of All Migrant Workers and Members of Their Families (1990)</a:t>
          </a:r>
          <a:endParaRPr lang="en-GB" sz="1700" b="0" kern="1200" dirty="0">
            <a:latin typeface="Futura Md BT" panose="020B0602020204020303" pitchFamily="34" charset="0"/>
          </a:endParaRPr>
        </a:p>
      </dsp:txBody>
      <dsp:txXfrm>
        <a:off x="1880341" y="3392442"/>
        <a:ext cx="8408576" cy="486819"/>
      </dsp:txXfrm>
    </dsp:sp>
    <dsp:sp modelId="{4595BCEF-1158-4D6E-A109-F49F37D6F14A}">
      <dsp:nvSpPr>
        <dsp:cNvPr id="0" name=""/>
        <dsp:cNvSpPr/>
      </dsp:nvSpPr>
      <dsp:spPr>
        <a:xfrm>
          <a:off x="0" y="3392442"/>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CMW</a:t>
          </a:r>
        </a:p>
      </dsp:txBody>
      <dsp:txXfrm>
        <a:off x="23769" y="3416211"/>
        <a:ext cx="1559979" cy="463050"/>
      </dsp:txXfrm>
    </dsp:sp>
    <dsp:sp modelId="{068D09D6-D8DE-421D-817C-EB0A9E5D86E5}">
      <dsp:nvSpPr>
        <dsp:cNvPr id="0" name=""/>
        <dsp:cNvSpPr/>
      </dsp:nvSpPr>
      <dsp:spPr>
        <a:xfrm>
          <a:off x="0" y="3879262"/>
          <a:ext cx="10364715" cy="45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l" defTabSz="755650">
            <a:lnSpc>
              <a:spcPct val="90000"/>
            </a:lnSpc>
            <a:spcBef>
              <a:spcPct val="0"/>
            </a:spcBef>
            <a:spcAft>
              <a:spcPct val="15000"/>
            </a:spcAft>
            <a:buChar char="••"/>
          </a:pPr>
          <a:endParaRPr lang="en-GB" sz="1700" b="1" kern="1200" dirty="0"/>
        </a:p>
      </dsp:txBody>
      <dsp:txXfrm>
        <a:off x="0" y="3879262"/>
        <a:ext cx="10364715" cy="45738"/>
      </dsp:txXfrm>
    </dsp:sp>
    <dsp:sp modelId="{BF28608B-C5DE-4E12-A005-F0F234EC172A}">
      <dsp:nvSpPr>
        <dsp:cNvPr id="0" name=""/>
        <dsp:cNvSpPr/>
      </dsp:nvSpPr>
      <dsp:spPr>
        <a:xfrm>
          <a:off x="1880341" y="3949341"/>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the Rights of Persons with Disabilities (2006)</a:t>
          </a:r>
          <a:endParaRPr lang="en-GB" sz="1700" b="0" kern="1200" dirty="0">
            <a:latin typeface="Futura Md BT" panose="020B0602020204020303" pitchFamily="34" charset="0"/>
          </a:endParaRPr>
        </a:p>
      </dsp:txBody>
      <dsp:txXfrm>
        <a:off x="1880341" y="3949341"/>
        <a:ext cx="8408576" cy="486819"/>
      </dsp:txXfrm>
    </dsp:sp>
    <dsp:sp modelId="{AC44DD9A-D2BC-47A1-8610-918D4C137F18}">
      <dsp:nvSpPr>
        <dsp:cNvPr id="0" name=""/>
        <dsp:cNvSpPr/>
      </dsp:nvSpPr>
      <dsp:spPr>
        <a:xfrm>
          <a:off x="0" y="3949341"/>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CRPD</a:t>
          </a:r>
        </a:p>
      </dsp:txBody>
      <dsp:txXfrm>
        <a:off x="23769" y="3973110"/>
        <a:ext cx="1559979" cy="463050"/>
      </dsp:txXfrm>
    </dsp:sp>
    <dsp:sp modelId="{2E18CD95-0D01-49FF-9B62-E2B652ACFB30}">
      <dsp:nvSpPr>
        <dsp:cNvPr id="0" name=""/>
        <dsp:cNvSpPr/>
      </dsp:nvSpPr>
      <dsp:spPr>
        <a:xfrm flipV="1">
          <a:off x="0" y="4436161"/>
          <a:ext cx="10364715" cy="5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l" defTabSz="755650">
            <a:lnSpc>
              <a:spcPct val="90000"/>
            </a:lnSpc>
            <a:spcBef>
              <a:spcPct val="0"/>
            </a:spcBef>
            <a:spcAft>
              <a:spcPct val="15000"/>
            </a:spcAft>
            <a:buChar char="••"/>
          </a:pPr>
          <a:endParaRPr lang="en-GB" sz="1700" b="1" kern="1200" dirty="0"/>
        </a:p>
      </dsp:txBody>
      <dsp:txXfrm rot="10800000">
        <a:off x="0" y="4436161"/>
        <a:ext cx="10364715" cy="58787"/>
      </dsp:txXfrm>
    </dsp:sp>
    <dsp:sp modelId="{C63E8E36-F73F-4E85-86B9-012B803220DC}">
      <dsp:nvSpPr>
        <dsp:cNvPr id="0" name=""/>
        <dsp:cNvSpPr/>
      </dsp:nvSpPr>
      <dsp:spPr>
        <a:xfrm>
          <a:off x="1891155" y="4524214"/>
          <a:ext cx="8741449"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GB" sz="1700" b="0" kern="1200" dirty="0">
              <a:latin typeface="Futura Md BT" panose="020B0602020204020303" pitchFamily="34" charset="0"/>
            </a:rPr>
            <a:t>Convention on the </a:t>
          </a:r>
          <a:r>
            <a:rPr lang="en-US" sz="1700" b="0" kern="1200" dirty="0">
              <a:latin typeface="Futura Md BT" panose="020B0602020204020303" pitchFamily="34" charset="0"/>
            </a:rPr>
            <a:t>Protection of all Persons from Enforced Disappearance (2006)</a:t>
          </a:r>
          <a:endParaRPr lang="en-GB" sz="1700" b="0" kern="1200" dirty="0">
            <a:latin typeface="Futura Md BT" panose="020B0602020204020303" pitchFamily="34" charset="0"/>
          </a:endParaRPr>
        </a:p>
      </dsp:txBody>
      <dsp:txXfrm>
        <a:off x="1891155" y="4524214"/>
        <a:ext cx="8741449" cy="486819"/>
      </dsp:txXfrm>
    </dsp:sp>
    <dsp:sp modelId="{E46CAED2-F8D8-475C-B341-6F5A2F850E48}">
      <dsp:nvSpPr>
        <dsp:cNvPr id="0" name=""/>
        <dsp:cNvSpPr/>
      </dsp:nvSpPr>
      <dsp:spPr>
        <a:xfrm>
          <a:off x="0" y="4521919"/>
          <a:ext cx="1607706" cy="496668"/>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CED</a:t>
          </a:r>
        </a:p>
      </dsp:txBody>
      <dsp:txXfrm>
        <a:off x="24250" y="4546169"/>
        <a:ext cx="1559206" cy="47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741C-7A38-4660-91E0-04546F1AA02E}">
      <dsp:nvSpPr>
        <dsp:cNvPr id="0" name=""/>
        <dsp:cNvSpPr/>
      </dsp:nvSpPr>
      <dsp:spPr>
        <a:xfrm>
          <a:off x="1445678" y="0"/>
          <a:ext cx="4678430" cy="4478338"/>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2880000" numCol="1" spcCol="1270" anchor="t" anchorCtr="0">
          <a:noAutofit/>
        </a:bodyPr>
        <a:lstStyle/>
        <a:p>
          <a:pPr lvl="0" algn="ctr" defTabSz="889000">
            <a:lnSpc>
              <a:spcPct val="90000"/>
            </a:lnSpc>
            <a:spcBef>
              <a:spcPct val="0"/>
            </a:spcBef>
            <a:spcAft>
              <a:spcPct val="35000"/>
            </a:spcAft>
          </a:pPr>
          <a:r>
            <a:rPr lang="fr-FR" sz="2000" b="1" kern="1200" dirty="0">
              <a:solidFill>
                <a:sysClr val="window" lastClr="FFFFFF"/>
              </a:solidFill>
              <a:latin typeface="Futura PT Bold" panose="020B0902020204020203" pitchFamily="34" charset="0"/>
              <a:ea typeface="+mn-ea"/>
              <a:cs typeface="+mn-cs"/>
            </a:rPr>
            <a:t>Migrant</a:t>
          </a:r>
          <a:endParaRPr lang="fr-FR" sz="1800" b="1" kern="1200" dirty="0">
            <a:solidFill>
              <a:sysClr val="window" lastClr="FFFFFF"/>
            </a:solidFill>
            <a:latin typeface="Futura PT Bold" panose="020B0902020204020203" pitchFamily="34" charset="0"/>
            <a:ea typeface="+mn-ea"/>
            <a:cs typeface="+mn-cs"/>
          </a:endParaRPr>
        </a:p>
      </dsp:txBody>
      <dsp:txXfrm>
        <a:off x="2130818" y="1119584"/>
        <a:ext cx="3308149" cy="223916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4A49E9-D3FC-214B-A622-863D223C9915}" type="datetime1">
              <a:rPr lang="en-US" smtClean="0"/>
              <a:t>31-Mar-23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E1BB-5FA0-4E42-8D38-3AE8F898F8DD}" type="slidenum">
              <a:rPr lang="en-US" smtClean="0"/>
              <a:t>‹#›</a:t>
            </a:fld>
            <a:endParaRPr lang="en-US"/>
          </a:p>
        </p:txBody>
      </p:sp>
    </p:spTree>
    <p:extLst>
      <p:ext uri="{BB962C8B-B14F-4D97-AF65-F5344CB8AC3E}">
        <p14:creationId xmlns:p14="http://schemas.microsoft.com/office/powerpoint/2010/main" val="3497140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utura Std Light" panose="020B0602020204020303" pitchFamily="34"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utura Std Light" panose="020B0602020204020303" pitchFamily="34" charset="-79"/>
              </a:defRPr>
            </a:lvl1pPr>
          </a:lstStyle>
          <a:p>
            <a:fld id="{208AFF32-3F1E-A545-B757-B4754DF390E6}" type="datetime1">
              <a:rPr lang="en-US" smtClean="0"/>
              <a:t>31-Mar-23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utura Std Light" panose="020B0602020204020303" pitchFamily="34"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utura Std Light" panose="020B0602020204020303" pitchFamily="34" charset="-79"/>
              </a:defRPr>
            </a:lvl1pPr>
          </a:lstStyle>
          <a:p>
            <a:fld id="{78945B8A-8DB1-DE4D-88FD-212EC0A87B53}" type="slidenum">
              <a:rPr lang="en-US" smtClean="0"/>
              <a:pPr/>
              <a:t>‹#›</a:t>
            </a:fld>
            <a:endParaRPr lang="en-US" dirty="0"/>
          </a:p>
        </p:txBody>
      </p:sp>
    </p:spTree>
    <p:extLst>
      <p:ext uri="{BB962C8B-B14F-4D97-AF65-F5344CB8AC3E}">
        <p14:creationId xmlns:p14="http://schemas.microsoft.com/office/powerpoint/2010/main" val="5882322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Futura Std Light" panose="020B0602020204020303" pitchFamily="34" charset="-79"/>
        <a:ea typeface="+mn-ea"/>
        <a:cs typeface="+mn-cs"/>
      </a:defRPr>
    </a:lvl1pPr>
    <a:lvl2pPr marL="457200" algn="l" defTabSz="914400" rtl="0" eaLnBrk="1" latinLnBrk="0" hangingPunct="1">
      <a:defRPr sz="1200" b="0" i="0" kern="1200">
        <a:solidFill>
          <a:schemeClr val="tx1"/>
        </a:solidFill>
        <a:latin typeface="Futura Std Light" panose="020B0602020204020303" pitchFamily="34" charset="-79"/>
        <a:ea typeface="+mn-ea"/>
        <a:cs typeface="+mn-cs"/>
      </a:defRPr>
    </a:lvl2pPr>
    <a:lvl3pPr marL="914400" algn="l" defTabSz="914400" rtl="0" eaLnBrk="1" latinLnBrk="0" hangingPunct="1">
      <a:defRPr sz="1200" b="0" i="0" kern="1200">
        <a:solidFill>
          <a:schemeClr val="tx1"/>
        </a:solidFill>
        <a:latin typeface="Futura Std Light" panose="020B0602020204020303" pitchFamily="34" charset="-79"/>
        <a:ea typeface="+mn-ea"/>
        <a:cs typeface="+mn-cs"/>
      </a:defRPr>
    </a:lvl3pPr>
    <a:lvl4pPr marL="1371600" algn="l" defTabSz="914400" rtl="0" eaLnBrk="1" latinLnBrk="0" hangingPunct="1">
      <a:defRPr sz="1200" b="0" i="0" kern="1200">
        <a:solidFill>
          <a:schemeClr val="tx1"/>
        </a:solidFill>
        <a:latin typeface="Futura Std Light" panose="020B0602020204020303" pitchFamily="34" charset="-79"/>
        <a:ea typeface="+mn-ea"/>
        <a:cs typeface="+mn-cs"/>
      </a:defRPr>
    </a:lvl4pPr>
    <a:lvl5pPr marL="1828800" algn="l" defTabSz="914400" rtl="0" eaLnBrk="1" latinLnBrk="0" hangingPunct="1">
      <a:defRPr sz="1200" b="0" i="0" kern="1200">
        <a:solidFill>
          <a:schemeClr val="tx1"/>
        </a:solidFill>
        <a:latin typeface="Futura Std Light" panose="020B06020202040203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26848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ABA2-FF2A-144B-A224-E48A3305F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00D01-7295-4647-BA8F-3710DC6FB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7ADE1-D556-394E-AFFD-7792C8825F6F}"/>
              </a:ext>
            </a:extLst>
          </p:cNvPr>
          <p:cNvSpPr>
            <a:spLocks noGrp="1"/>
          </p:cNvSpPr>
          <p:nvPr>
            <p:ph type="dt" sz="half" idx="10"/>
          </p:nvPr>
        </p:nvSpPr>
        <p:spPr/>
        <p:txBody>
          <a:bodyPr/>
          <a:lstStyle/>
          <a:p>
            <a:fld id="{92562324-866D-7F40-A050-A96C798ABD17}" type="datetime1">
              <a:rPr lang="en-US" smtClean="0"/>
              <a:t>31-Mar-23</a:t>
            </a:fld>
            <a:endParaRPr lang="en-US"/>
          </a:p>
        </p:txBody>
      </p:sp>
      <p:sp>
        <p:nvSpPr>
          <p:cNvPr id="5" name="Footer Placeholder 4">
            <a:extLst>
              <a:ext uri="{FF2B5EF4-FFF2-40B4-BE49-F238E27FC236}">
                <a16:creationId xmlns:a16="http://schemas.microsoft.com/office/drawing/2014/main" id="{F8055832-5373-6E44-BF00-4FEB5A056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9BFD-C4E5-E34E-8038-DD026699E15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12462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60BB-70C6-0945-A005-64ADF0AFB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32FB4-1CC5-3046-9394-E70EAB15CF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3257-36D5-6441-A56D-02EE10180124}"/>
              </a:ext>
            </a:extLst>
          </p:cNvPr>
          <p:cNvSpPr>
            <a:spLocks noGrp="1"/>
          </p:cNvSpPr>
          <p:nvPr>
            <p:ph type="dt" sz="half" idx="10"/>
          </p:nvPr>
        </p:nvSpPr>
        <p:spPr/>
        <p:txBody>
          <a:bodyPr/>
          <a:lstStyle/>
          <a:p>
            <a:fld id="{B9D5BD12-2448-BD4F-A973-B5FDF6C26227}" type="datetime1">
              <a:rPr lang="en-US" smtClean="0"/>
              <a:t>31-Mar-23</a:t>
            </a:fld>
            <a:endParaRPr lang="en-US"/>
          </a:p>
        </p:txBody>
      </p:sp>
      <p:sp>
        <p:nvSpPr>
          <p:cNvPr id="5" name="Footer Placeholder 4">
            <a:extLst>
              <a:ext uri="{FF2B5EF4-FFF2-40B4-BE49-F238E27FC236}">
                <a16:creationId xmlns:a16="http://schemas.microsoft.com/office/drawing/2014/main" id="{1102B954-3135-B140-B392-55B0462DD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5EAD1-7A29-0F47-A490-B195FD4B162D}"/>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00203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B6DD9-8120-A84F-9E78-1DE8AEE5658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1D097-6775-D64A-90E9-FC60ECD3C9F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25F1F-C7D6-8E49-AB38-3856D8E2931B}"/>
              </a:ext>
            </a:extLst>
          </p:cNvPr>
          <p:cNvSpPr>
            <a:spLocks noGrp="1"/>
          </p:cNvSpPr>
          <p:nvPr>
            <p:ph type="dt" sz="half" idx="10"/>
          </p:nvPr>
        </p:nvSpPr>
        <p:spPr/>
        <p:txBody>
          <a:bodyPr/>
          <a:lstStyle/>
          <a:p>
            <a:fld id="{039FB1B0-CB20-A548-B56C-530A2A510A47}" type="datetime1">
              <a:rPr lang="en-US" smtClean="0"/>
              <a:t>31-Mar-23</a:t>
            </a:fld>
            <a:endParaRPr lang="en-US"/>
          </a:p>
        </p:txBody>
      </p:sp>
      <p:sp>
        <p:nvSpPr>
          <p:cNvPr id="5" name="Footer Placeholder 4">
            <a:extLst>
              <a:ext uri="{FF2B5EF4-FFF2-40B4-BE49-F238E27FC236}">
                <a16:creationId xmlns:a16="http://schemas.microsoft.com/office/drawing/2014/main" id="{078F0A42-4EB2-1543-92DA-1AAB7EBD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416D1-B3F1-0B47-BB6E-50305AE7384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05778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fr-CH"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A61B786-A861-2041-AE25-7A5917C55D26}"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461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7E55393A-42A4-1645-BEEA-CFA0C6001711}"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413356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F54D3DA-F511-2D40-BBEF-6B8B7555A99B}"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10705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CC0D1074-7EC5-D141-BDC9-750FBC2E12E4}" type="datetime1">
              <a:rPr lang="en-US" smtClean="0"/>
              <a:t>31-Mar-23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58749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96F39CA9-8CA0-2340-8BE6-55F6D9A0FCA1}" type="datetime1">
              <a:rPr lang="en-US" smtClean="0"/>
              <a:t>31-Mar-23</a:t>
            </a:fld>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86199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B65A7DEC-CED6-4F4A-B756-FA55EDF53417}" type="datetime1">
              <a:rPr lang="en-US" smtClean="0"/>
              <a:t>31-Mar-23</a:t>
            </a:fld>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34599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ACBE4371-E35B-2D4E-B984-BEEB2099D22D}" type="datetime1">
              <a:rPr lang="en-US" smtClean="0"/>
              <a:t>31-Mar-23</a:t>
            </a:fld>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870785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20D94CB2-710A-0746-B0AA-5A3695DD897D}" type="datetime1">
              <a:rPr lang="en-US" smtClean="0"/>
              <a:t>31-Mar-23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81296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82C0-89B1-6E49-B01F-3C41BE2C3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ED54C-AF00-5A42-BA1E-500F732C1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D307C-56EB-F442-A50A-8D8E34CEF6A2}"/>
              </a:ext>
            </a:extLst>
          </p:cNvPr>
          <p:cNvSpPr>
            <a:spLocks noGrp="1"/>
          </p:cNvSpPr>
          <p:nvPr>
            <p:ph type="dt" sz="half" idx="10"/>
          </p:nvPr>
        </p:nvSpPr>
        <p:spPr/>
        <p:txBody>
          <a:bodyPr/>
          <a:lstStyle/>
          <a:p>
            <a:fld id="{79590482-2E6D-A446-AB10-8E93612BE5EA}" type="datetime1">
              <a:rPr lang="en-US" smtClean="0"/>
              <a:t>31-Mar-23</a:t>
            </a:fld>
            <a:endParaRPr lang="en-US"/>
          </a:p>
        </p:txBody>
      </p:sp>
      <p:sp>
        <p:nvSpPr>
          <p:cNvPr id="5" name="Footer Placeholder 4">
            <a:extLst>
              <a:ext uri="{FF2B5EF4-FFF2-40B4-BE49-F238E27FC236}">
                <a16:creationId xmlns:a16="http://schemas.microsoft.com/office/drawing/2014/main" id="{F9EFE1F9-FD0D-2E45-8FFD-BB62062E2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9D0BB-483E-1C49-9AB5-D8F59AB7ADC3}"/>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602554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E5DD1D4-7ABA-8349-A993-915D27C06D33}" type="datetime1">
              <a:rPr lang="en-US" smtClean="0"/>
              <a:t>31-Mar-23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718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2AE05928-0147-6A46-A5A0-2E3786634657}"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42013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D5C0E8A0-F233-A14F-BEEB-01898DDF0282}"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05205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1812-C642-F043-8A05-EE69B646DB77}"/>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97712-98BA-314F-923B-A6659C50066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F9586-9443-CB42-A4E8-F6F460EA2435}"/>
              </a:ext>
            </a:extLst>
          </p:cNvPr>
          <p:cNvSpPr>
            <a:spLocks noGrp="1"/>
          </p:cNvSpPr>
          <p:nvPr>
            <p:ph type="dt" sz="half" idx="10"/>
          </p:nvPr>
        </p:nvSpPr>
        <p:spPr/>
        <p:txBody>
          <a:bodyPr/>
          <a:lstStyle/>
          <a:p>
            <a:fld id="{D8E3BF53-71E0-E143-A3D7-D134082053DA}" type="datetime1">
              <a:rPr lang="en-US" smtClean="0"/>
              <a:t>31-Mar-23</a:t>
            </a:fld>
            <a:endParaRPr lang="en-US"/>
          </a:p>
        </p:txBody>
      </p:sp>
      <p:sp>
        <p:nvSpPr>
          <p:cNvPr id="5" name="Footer Placeholder 4">
            <a:extLst>
              <a:ext uri="{FF2B5EF4-FFF2-40B4-BE49-F238E27FC236}">
                <a16:creationId xmlns:a16="http://schemas.microsoft.com/office/drawing/2014/main" id="{98CE6962-49FD-6741-A907-7E7515EB4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9E460-F0EE-2C48-8D6F-6C30EA9AB4B7}"/>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46042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4818-71D6-5F4F-9A9D-FF19EB52D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64431-256A-1748-BC5B-C41193D32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67721-805B-E146-B46D-B48C3E9C6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BA08B-01AE-2D4E-A93C-C94052026092}"/>
              </a:ext>
            </a:extLst>
          </p:cNvPr>
          <p:cNvSpPr>
            <a:spLocks noGrp="1"/>
          </p:cNvSpPr>
          <p:nvPr>
            <p:ph type="dt" sz="half" idx="10"/>
          </p:nvPr>
        </p:nvSpPr>
        <p:spPr/>
        <p:txBody>
          <a:bodyPr/>
          <a:lstStyle/>
          <a:p>
            <a:fld id="{955AA992-6993-F349-A11E-CBCA1F8CFEDD}" type="datetime1">
              <a:rPr lang="en-US" smtClean="0"/>
              <a:t>31-Mar-23</a:t>
            </a:fld>
            <a:endParaRPr lang="en-US"/>
          </a:p>
        </p:txBody>
      </p:sp>
      <p:sp>
        <p:nvSpPr>
          <p:cNvPr id="6" name="Footer Placeholder 5">
            <a:extLst>
              <a:ext uri="{FF2B5EF4-FFF2-40B4-BE49-F238E27FC236}">
                <a16:creationId xmlns:a16="http://schemas.microsoft.com/office/drawing/2014/main" id="{4ACD6E5B-596B-4444-A31C-08CBB6DD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CFBC9-1B12-1D47-A41C-EC333A3F6C35}"/>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60762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13B2-982F-E346-9C67-2F00C560534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9C94C-1100-BD4B-BDAF-C60FEB10F98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75C7E-10AA-CD4D-9501-4C9C07A962B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6AC7E-1F03-CC4B-AD1B-CC46FA18231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C5E013-DFB0-0844-8893-64EC46B4D879}"/>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39309-4274-1E41-8034-DF4CA1818DC8}"/>
              </a:ext>
            </a:extLst>
          </p:cNvPr>
          <p:cNvSpPr>
            <a:spLocks noGrp="1"/>
          </p:cNvSpPr>
          <p:nvPr>
            <p:ph type="dt" sz="half" idx="10"/>
          </p:nvPr>
        </p:nvSpPr>
        <p:spPr/>
        <p:txBody>
          <a:bodyPr/>
          <a:lstStyle/>
          <a:p>
            <a:fld id="{51D2FCE8-1A85-1047-9BE5-EBC70B48DCF2}" type="datetime1">
              <a:rPr lang="en-US" smtClean="0"/>
              <a:t>31-Mar-23</a:t>
            </a:fld>
            <a:endParaRPr lang="en-US"/>
          </a:p>
        </p:txBody>
      </p:sp>
      <p:sp>
        <p:nvSpPr>
          <p:cNvPr id="8" name="Footer Placeholder 7">
            <a:extLst>
              <a:ext uri="{FF2B5EF4-FFF2-40B4-BE49-F238E27FC236}">
                <a16:creationId xmlns:a16="http://schemas.microsoft.com/office/drawing/2014/main" id="{21C30428-FB32-B94A-A451-E43B4E2DC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BC194-DA77-0A49-A8B4-6E81EA67FF9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50717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7376-CCC2-9E41-8E24-736B1FDA8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E6CA1-96C9-0146-A540-135883D63141}"/>
              </a:ext>
            </a:extLst>
          </p:cNvPr>
          <p:cNvSpPr>
            <a:spLocks noGrp="1"/>
          </p:cNvSpPr>
          <p:nvPr>
            <p:ph type="dt" sz="half" idx="10"/>
          </p:nvPr>
        </p:nvSpPr>
        <p:spPr/>
        <p:txBody>
          <a:bodyPr/>
          <a:lstStyle/>
          <a:p>
            <a:fld id="{083A906D-D3BD-3C4B-900E-1128AD363C16}" type="datetime1">
              <a:rPr lang="en-US" smtClean="0"/>
              <a:t>31-Mar-23</a:t>
            </a:fld>
            <a:endParaRPr lang="en-US"/>
          </a:p>
        </p:txBody>
      </p:sp>
      <p:sp>
        <p:nvSpPr>
          <p:cNvPr id="4" name="Footer Placeholder 3">
            <a:extLst>
              <a:ext uri="{FF2B5EF4-FFF2-40B4-BE49-F238E27FC236}">
                <a16:creationId xmlns:a16="http://schemas.microsoft.com/office/drawing/2014/main" id="{4A22E262-6986-D949-8C1D-83D3EECBD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92CC8-2D4E-5F4B-A96F-9BDCC1DB00E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193127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5DD1A-7D56-6042-B89D-23CB545976C5}"/>
              </a:ext>
            </a:extLst>
          </p:cNvPr>
          <p:cNvSpPr>
            <a:spLocks noGrp="1"/>
          </p:cNvSpPr>
          <p:nvPr>
            <p:ph type="dt" sz="half" idx="10"/>
          </p:nvPr>
        </p:nvSpPr>
        <p:spPr/>
        <p:txBody>
          <a:bodyPr/>
          <a:lstStyle/>
          <a:p>
            <a:fld id="{1848F3AA-FD77-F74F-B8C8-CB6B0CA32DA1}" type="datetime1">
              <a:rPr lang="en-US" smtClean="0"/>
              <a:t>31-Mar-23</a:t>
            </a:fld>
            <a:endParaRPr lang="en-US"/>
          </a:p>
        </p:txBody>
      </p:sp>
      <p:sp>
        <p:nvSpPr>
          <p:cNvPr id="3" name="Footer Placeholder 2">
            <a:extLst>
              <a:ext uri="{FF2B5EF4-FFF2-40B4-BE49-F238E27FC236}">
                <a16:creationId xmlns:a16="http://schemas.microsoft.com/office/drawing/2014/main" id="{4AEB11CC-E70E-FF41-A019-550C911779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35DFB-E409-4746-BE92-831DB113711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9019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787A-98C0-7F4B-913A-40959D7EA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D49D7-A5B1-F143-809B-4B5B9CA08D1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8A037-3BE8-DE40-B853-ACD608186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FC053-D244-E74C-858C-A47213184401}"/>
              </a:ext>
            </a:extLst>
          </p:cNvPr>
          <p:cNvSpPr>
            <a:spLocks noGrp="1"/>
          </p:cNvSpPr>
          <p:nvPr>
            <p:ph type="dt" sz="half" idx="10"/>
          </p:nvPr>
        </p:nvSpPr>
        <p:spPr/>
        <p:txBody>
          <a:bodyPr/>
          <a:lstStyle/>
          <a:p>
            <a:fld id="{F33CA22A-B579-CC45-B783-86D8B6B02386}" type="datetime1">
              <a:rPr lang="en-US" smtClean="0"/>
              <a:t>31-Mar-23</a:t>
            </a:fld>
            <a:endParaRPr lang="en-US"/>
          </a:p>
        </p:txBody>
      </p:sp>
      <p:sp>
        <p:nvSpPr>
          <p:cNvPr id="6" name="Footer Placeholder 5">
            <a:extLst>
              <a:ext uri="{FF2B5EF4-FFF2-40B4-BE49-F238E27FC236}">
                <a16:creationId xmlns:a16="http://schemas.microsoft.com/office/drawing/2014/main" id="{21F7D871-F815-294E-A52C-ADDF458A5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7B41F-0F54-3949-BC57-1FA00490145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2137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B4FF-F33F-1C48-B408-D2DFF6C5A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F6B68-D664-6740-A98F-A4A8351A9F3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38C911-3C35-F34A-A38F-00A41F47C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88CA4-6BF5-304C-AAF0-67EA6CE4337F}"/>
              </a:ext>
            </a:extLst>
          </p:cNvPr>
          <p:cNvSpPr>
            <a:spLocks noGrp="1"/>
          </p:cNvSpPr>
          <p:nvPr>
            <p:ph type="dt" sz="half" idx="10"/>
          </p:nvPr>
        </p:nvSpPr>
        <p:spPr/>
        <p:txBody>
          <a:bodyPr/>
          <a:lstStyle/>
          <a:p>
            <a:fld id="{01D06033-DAEA-D54F-AE94-0F281F312209}" type="datetime1">
              <a:rPr lang="en-US" smtClean="0"/>
              <a:t>31-Mar-23</a:t>
            </a:fld>
            <a:endParaRPr lang="en-US"/>
          </a:p>
        </p:txBody>
      </p:sp>
      <p:sp>
        <p:nvSpPr>
          <p:cNvPr id="6" name="Footer Placeholder 5">
            <a:extLst>
              <a:ext uri="{FF2B5EF4-FFF2-40B4-BE49-F238E27FC236}">
                <a16:creationId xmlns:a16="http://schemas.microsoft.com/office/drawing/2014/main" id="{A2AB4BBF-B655-464E-BDD5-73544717D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40D55-48B2-244E-AF2E-3FC762D3CDA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31615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42ADE-FF0D-C446-A3CF-8E8207D9F5C5}"/>
              </a:ext>
            </a:extLst>
          </p:cNvPr>
          <p:cNvSpPr>
            <a:spLocks noGrp="1"/>
          </p:cNvSpPr>
          <p:nvPr>
            <p:ph type="title"/>
          </p:nvPr>
        </p:nvSpPr>
        <p:spPr>
          <a:xfrm>
            <a:off x="838200" y="92534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0C3B24-9331-A34F-B9B6-217EE98F1693}"/>
              </a:ext>
            </a:extLst>
          </p:cNvPr>
          <p:cNvSpPr>
            <a:spLocks noGrp="1"/>
          </p:cNvSpPr>
          <p:nvPr>
            <p:ph type="body" idx="1"/>
          </p:nvPr>
        </p:nvSpPr>
        <p:spPr>
          <a:xfrm>
            <a:off x="838200" y="2385846"/>
            <a:ext cx="10515600" cy="3813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2C64E2-1815-874A-99A1-3974B1D329C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utura Std Light" panose="020B0602020204020303" pitchFamily="34" charset="-79"/>
              </a:defRPr>
            </a:lvl1pPr>
          </a:lstStyle>
          <a:p>
            <a:fld id="{87F0BD68-5720-CB47-9EE0-612ADB29C427}" type="datetime1">
              <a:rPr lang="en-US" smtClean="0"/>
              <a:t>31-Mar-23</a:t>
            </a:fld>
            <a:endParaRPr lang="en-US" dirty="0"/>
          </a:p>
        </p:txBody>
      </p:sp>
      <p:sp>
        <p:nvSpPr>
          <p:cNvPr id="5" name="Footer Placeholder 4">
            <a:extLst>
              <a:ext uri="{FF2B5EF4-FFF2-40B4-BE49-F238E27FC236}">
                <a16:creationId xmlns:a16="http://schemas.microsoft.com/office/drawing/2014/main" id="{F0537F1A-098C-A048-BF3D-D8D39F8C5F1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utura Std Light" panose="020B0602020204020303" pitchFamily="34" charset="-79"/>
              </a:defRPr>
            </a:lvl1pPr>
          </a:lstStyle>
          <a:p>
            <a:endParaRPr lang="en-US" dirty="0"/>
          </a:p>
        </p:txBody>
      </p:sp>
      <p:sp>
        <p:nvSpPr>
          <p:cNvPr id="6" name="Slide Number Placeholder 5">
            <a:extLst>
              <a:ext uri="{FF2B5EF4-FFF2-40B4-BE49-F238E27FC236}">
                <a16:creationId xmlns:a16="http://schemas.microsoft.com/office/drawing/2014/main" id="{71FEA860-C7D2-0445-AFA9-6784A131498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utura Std Light" panose="020B0602020204020303" pitchFamily="34" charset="-79"/>
              </a:defRPr>
            </a:lvl1pPr>
          </a:lstStyle>
          <a:p>
            <a:fld id="{4C65FC49-FEF7-454A-8F0C-B80C011791EF}" type="slidenum">
              <a:rPr lang="en-US" smtClean="0"/>
              <a:pPr/>
              <a:t>‹#›</a:t>
            </a:fld>
            <a:endParaRPr lang="en-US" dirty="0"/>
          </a:p>
        </p:txBody>
      </p:sp>
      <p:pic>
        <p:nvPicPr>
          <p:cNvPr id="7" name="Picture 6" descr="Office_logo_EN_blue_small_600px.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4995" y="4"/>
            <a:ext cx="1759808" cy="806579"/>
          </a:xfrm>
          <a:prstGeom prst="rect">
            <a:avLst/>
          </a:prstGeom>
        </p:spPr>
      </p:pic>
      <p:cxnSp>
        <p:nvCxnSpPr>
          <p:cNvPr id="9" name="Straight Connector 8"/>
          <p:cNvCxnSpPr/>
          <p:nvPr userDrawn="1"/>
        </p:nvCxnSpPr>
        <p:spPr>
          <a:xfrm flipV="1">
            <a:off x="949611" y="787905"/>
            <a:ext cx="10404191" cy="186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34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2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19" y="2292264"/>
            <a:ext cx="9144000" cy="1680229"/>
          </a:xfrm>
        </p:spPr>
        <p:txBody>
          <a:bodyPr>
            <a:normAutofit/>
          </a:bodyPr>
          <a:lstStyle/>
          <a:p>
            <a:pPr algn="l"/>
            <a:r>
              <a:rPr lang="en-US" sz="10000" dirty="0">
                <a:solidFill>
                  <a:schemeClr val="bg1"/>
                </a:solidFill>
              </a:rPr>
              <a:t>MODULE </a:t>
            </a:r>
            <a:r>
              <a:rPr lang="en-US" sz="10000" dirty="0" smtClean="0">
                <a:solidFill>
                  <a:schemeClr val="bg1"/>
                </a:solidFill>
              </a:rPr>
              <a:t>2</a:t>
            </a:r>
            <a:endParaRPr lang="en-US" sz="10000" b="1" dirty="0">
              <a:solidFill>
                <a:schemeClr val="bg1"/>
              </a:solidFill>
              <a:latin typeface="Futura Std Book" panose="020B0402020204020303" pitchFamily="34" charset="0"/>
            </a:endParaRP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885855"/>
            <a:ext cx="9144000" cy="423769"/>
          </a:xfrm>
        </p:spPr>
        <p:txBody>
          <a:bodyPr>
            <a:normAutofit/>
          </a:bodyPr>
          <a:lstStyle/>
          <a:p>
            <a:pPr algn="l"/>
            <a:r>
              <a:rPr lang="en-GB" dirty="0" smtClean="0">
                <a:solidFill>
                  <a:schemeClr val="bg1"/>
                </a:solidFill>
                <a:latin typeface="Futura Std Book" panose="020B0402020204020303" pitchFamily="34" charset="0"/>
              </a:rPr>
              <a:t>Session 3</a:t>
            </a:r>
            <a:r>
              <a:rPr lang="en-GB" dirty="0">
                <a:solidFill>
                  <a:schemeClr val="bg1"/>
                </a:solidFill>
                <a:latin typeface="Futura Std Book" panose="020B0402020204020303" pitchFamily="34" charset="0"/>
              </a:rPr>
              <a:t>: International human rights law and migration</a:t>
            </a:r>
          </a:p>
        </p:txBody>
      </p:sp>
      <p:pic>
        <p:nvPicPr>
          <p:cNvPr id="8" name="Picture 7">
            <a:extLst>
              <a:ext uri="{FF2B5EF4-FFF2-40B4-BE49-F238E27FC236}">
                <a16:creationId xmlns:a16="http://schemas.microsoft.com/office/drawing/2014/main" id="{A7878FB1-EF65-7744-9F93-0DFB5CB94A25}"/>
              </a:ext>
            </a:extLst>
          </p:cNvPr>
          <p:cNvPicPr>
            <a:picLocks noChangeAspect="1"/>
          </p:cNvPicPr>
          <p:nvPr/>
        </p:nvPicPr>
        <p:blipFill rotWithShape="1">
          <a:blip r:embed="rId4"/>
          <a:srcRect l="8684" t="17245" r="6601" b="15152"/>
          <a:stretch/>
        </p:blipFill>
        <p:spPr>
          <a:xfrm>
            <a:off x="766121" y="388291"/>
            <a:ext cx="2828851" cy="1038419"/>
          </a:xfrm>
          <a:prstGeom prst="rect">
            <a:avLst/>
          </a:prstGeom>
        </p:spPr>
      </p:pic>
      <p:sp>
        <p:nvSpPr>
          <p:cNvPr id="5" name="Subtitle 2">
            <a:extLst>
              <a:ext uri="{FF2B5EF4-FFF2-40B4-BE49-F238E27FC236}">
                <a16:creationId xmlns:a16="http://schemas.microsoft.com/office/drawing/2014/main" id="{6D7DA5F4-0753-AB46-90BC-A72CFAB59F0E}"/>
              </a:ext>
            </a:extLst>
          </p:cNvPr>
          <p:cNvSpPr txBox="1">
            <a:spLocks/>
          </p:cNvSpPr>
          <p:nvPr/>
        </p:nvSpPr>
        <p:spPr>
          <a:xfrm>
            <a:off x="766121" y="3900618"/>
            <a:ext cx="9144000" cy="423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Futura Std Light" panose="020B0602020204020303" pitchFamily="34" charset="-79"/>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Futura Std Light" panose="020B0602020204020303" pitchFamily="34" charset="-79"/>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Futura Std Light" panose="020B0602020204020303" pitchFamily="34" charset="-79"/>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utura Std Light" panose="020B0602020204020303" pitchFamily="34" charset="-79"/>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utura Std Light" panose="020B0602020204020303" pitchFamily="34" charset="-79"/>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solidFill>
                  <a:schemeClr val="bg1"/>
                </a:solidFill>
                <a:latin typeface="Futura Std Book" panose="020B0402020204020303" pitchFamily="34" charset="0"/>
              </a:rPr>
              <a:t>Understanding migration </a:t>
            </a:r>
            <a:r>
              <a:rPr lang="en-GB" sz="3200" dirty="0" smtClean="0">
                <a:solidFill>
                  <a:schemeClr val="bg1"/>
                </a:solidFill>
                <a:latin typeface="Futura Std Book" panose="020B0402020204020303" pitchFamily="34" charset="0"/>
              </a:rPr>
              <a:t/>
            </a:r>
            <a:br>
              <a:rPr lang="en-GB" sz="3200" dirty="0" smtClean="0">
                <a:solidFill>
                  <a:schemeClr val="bg1"/>
                </a:solidFill>
                <a:latin typeface="Futura Std Book" panose="020B0402020204020303" pitchFamily="34" charset="0"/>
              </a:rPr>
            </a:br>
            <a:r>
              <a:rPr lang="en-GB" sz="3200" dirty="0" smtClean="0">
                <a:solidFill>
                  <a:schemeClr val="bg1"/>
                </a:solidFill>
                <a:latin typeface="Futura Std Book" panose="020B0402020204020303" pitchFamily="34" charset="0"/>
              </a:rPr>
              <a:t>as </a:t>
            </a:r>
            <a:r>
              <a:rPr lang="en-GB" sz="3200" dirty="0">
                <a:solidFill>
                  <a:schemeClr val="bg1"/>
                </a:solidFill>
                <a:latin typeface="Futura Std Book" panose="020B0402020204020303" pitchFamily="34" charset="0"/>
              </a:rPr>
              <a:t>a human rights issue</a:t>
            </a:r>
          </a:p>
        </p:txBody>
      </p:sp>
    </p:spTree>
    <p:extLst>
      <p:ext uri="{BB962C8B-B14F-4D97-AF65-F5344CB8AC3E}">
        <p14:creationId xmlns:p14="http://schemas.microsoft.com/office/powerpoint/2010/main" val="342439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smtClean="0">
                <a:solidFill>
                  <a:srgbClr val="0070C0"/>
                </a:solidFill>
              </a:rPr>
              <a:t>Rights impose duties: rights holders and duty </a:t>
            </a:r>
            <a:r>
              <a:rPr lang="en-GB" sz="2800" dirty="0" err="1" smtClean="0">
                <a:solidFill>
                  <a:srgbClr val="0070C0"/>
                </a:solidFill>
              </a:rPr>
              <a:t>beares</a:t>
            </a:r>
            <a:endParaRPr lang="en-US" sz="2800" dirty="0">
              <a:solidFill>
                <a:srgbClr val="0070C0"/>
              </a:solidFill>
            </a:endParaRPr>
          </a:p>
        </p:txBody>
      </p:sp>
      <p:grpSp>
        <p:nvGrpSpPr>
          <p:cNvPr id="7" name="Group 6"/>
          <p:cNvGrpSpPr/>
          <p:nvPr/>
        </p:nvGrpSpPr>
        <p:grpSpPr>
          <a:xfrm>
            <a:off x="2149237" y="3095829"/>
            <a:ext cx="4495794" cy="2245241"/>
            <a:chOff x="1187327" y="838190"/>
            <a:chExt cx="4495794" cy="2909741"/>
          </a:xfrm>
          <a:solidFill>
            <a:srgbClr val="0070C0"/>
          </a:solidFill>
        </p:grpSpPr>
        <p:sp>
          <p:nvSpPr>
            <p:cNvPr id="11" name="Round Same Side Corner Rectangle 10"/>
            <p:cNvSpPr/>
            <p:nvPr/>
          </p:nvSpPr>
          <p:spPr>
            <a:xfrm rot="16200000">
              <a:off x="1980353" y="45164"/>
              <a:ext cx="2909741" cy="4495794"/>
            </a:xfrm>
            <a:prstGeom prst="round2SameRect">
              <a:avLst>
                <a:gd name="adj1" fmla="val 16670"/>
                <a:gd name="adj2" fmla="val 0"/>
              </a:avLst>
            </a:prstGeom>
            <a:grpFill/>
            <a:ln w="28575"/>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ound Same Side Corner Rectangle 4"/>
            <p:cNvSpPr txBox="1"/>
            <p:nvPr/>
          </p:nvSpPr>
          <p:spPr>
            <a:xfrm>
              <a:off x="1329394" y="980258"/>
              <a:ext cx="4353727" cy="2625607"/>
            </a:xfrm>
            <a:prstGeom prst="rect">
              <a:avLst/>
            </a:prstGeom>
            <a:grpFill/>
            <a:ln w="28575"/>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3350" tIns="222250" rIns="200025" bIns="222250" numCol="1" spcCol="1270" anchor="ctr" anchorCtr="0">
              <a:noAutofit/>
            </a:bodyPr>
            <a:lstStyle/>
            <a:p>
              <a:pPr lvl="0" algn="l" defTabSz="1555750">
                <a:spcBef>
                  <a:spcPct val="0"/>
                </a:spcBef>
                <a:spcAft>
                  <a:spcPct val="35000"/>
                </a:spcAft>
              </a:pPr>
              <a:r>
                <a:rPr lang="fr-CH" sz="3500" b="1" kern="1200" dirty="0">
                  <a:latin typeface="Futura PT Bold" panose="020B0902020204020203" pitchFamily="34" charset="0"/>
                </a:rPr>
                <a:t>Duty </a:t>
              </a:r>
              <a:r>
                <a:rPr lang="fr-CH" sz="3500" b="1" kern="1200" dirty="0" err="1">
                  <a:latin typeface="Futura PT Bold" panose="020B0902020204020203" pitchFamily="34" charset="0"/>
                </a:rPr>
                <a:t>bearer</a:t>
              </a:r>
              <a:endParaRPr lang="fr-CH" sz="3500" b="1" kern="1200" dirty="0">
                <a:latin typeface="Futura PT Bold" panose="020B0902020204020203" pitchFamily="34" charset="0"/>
              </a:endParaRPr>
            </a:p>
            <a:p>
              <a:pPr lvl="0" algn="l" defTabSz="1555750">
                <a:spcBef>
                  <a:spcPct val="0"/>
                </a:spcBef>
                <a:spcAft>
                  <a:spcPct val="35000"/>
                </a:spcAft>
              </a:pPr>
              <a:r>
                <a:rPr lang="fr-CH" sz="3500" i="1" kern="1200" dirty="0" err="1" smtClean="0">
                  <a:latin typeface="Futura Md BT" panose="020B0602020204020303" pitchFamily="34" charset="0"/>
                </a:rPr>
                <a:t>Accountability</a:t>
              </a:r>
              <a:endParaRPr lang="en-GB" sz="3500" i="1" kern="1200" dirty="0">
                <a:latin typeface="Futura Md BT" panose="020B0602020204020303" pitchFamily="34" charset="0"/>
              </a:endParaRPr>
            </a:p>
          </p:txBody>
        </p:sp>
      </p:grpSp>
      <p:sp>
        <p:nvSpPr>
          <p:cNvPr id="9" name="Round Same Side Corner Rectangle 8"/>
          <p:cNvSpPr/>
          <p:nvPr/>
        </p:nvSpPr>
        <p:spPr>
          <a:xfrm rot="5400000">
            <a:off x="6038658" y="2507238"/>
            <a:ext cx="2245241" cy="3422425"/>
          </a:xfrm>
          <a:prstGeom prst="round2SameRect">
            <a:avLst>
              <a:gd name="adj1" fmla="val 16670"/>
              <a:gd name="adj2" fmla="val 0"/>
            </a:avLst>
          </a:prstGeom>
          <a:solidFill>
            <a:srgbClr val="0070C0"/>
          </a:solidFill>
          <a:ln w="28575"/>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ound Same Side Corner Rectangle 6"/>
          <p:cNvSpPr txBox="1"/>
          <p:nvPr/>
        </p:nvSpPr>
        <p:spPr>
          <a:xfrm>
            <a:off x="5516682" y="3205453"/>
            <a:ext cx="3490575" cy="2025995"/>
          </a:xfrm>
          <a:prstGeom prst="rect">
            <a:avLst/>
          </a:prstGeom>
          <a:noFill/>
          <a:ln w="28575"/>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00025" tIns="222250" rIns="133350" bIns="222250" numCol="1" spcCol="1270" anchor="ctr" anchorCtr="0">
            <a:noAutofit/>
          </a:bodyPr>
          <a:lstStyle/>
          <a:p>
            <a:pPr lvl="0" algn="l" defTabSz="1555750">
              <a:spcBef>
                <a:spcPct val="0"/>
              </a:spcBef>
              <a:spcAft>
                <a:spcPct val="35000"/>
              </a:spcAft>
            </a:pPr>
            <a:r>
              <a:rPr lang="fr-CH" sz="3500" b="1" kern="1200" dirty="0" err="1">
                <a:latin typeface="Futura PT Bold" panose="020B0902020204020203" pitchFamily="34" charset="0"/>
              </a:rPr>
              <a:t>Rights</a:t>
            </a:r>
            <a:r>
              <a:rPr lang="fr-CH" sz="3500" b="1" kern="1200" dirty="0">
                <a:latin typeface="Futura PT Bold" panose="020B0902020204020203" pitchFamily="34" charset="0"/>
              </a:rPr>
              <a:t> </a:t>
            </a:r>
            <a:r>
              <a:rPr lang="fr-CH" sz="3500" b="1" kern="1200" dirty="0" err="1">
                <a:latin typeface="Futura PT Bold" panose="020B0902020204020203" pitchFamily="34" charset="0"/>
              </a:rPr>
              <a:t>holder</a:t>
            </a:r>
            <a:endParaRPr lang="fr-CH" sz="3500" b="1" kern="1200" dirty="0">
              <a:latin typeface="Futura PT Bold" panose="020B0902020204020203" pitchFamily="34" charset="0"/>
            </a:endParaRPr>
          </a:p>
          <a:p>
            <a:pPr lvl="0" algn="l" defTabSz="1555750">
              <a:spcBef>
                <a:spcPct val="0"/>
              </a:spcBef>
              <a:spcAft>
                <a:spcPct val="35000"/>
              </a:spcAft>
            </a:pPr>
            <a:r>
              <a:rPr lang="fr-CH" sz="3500" kern="1200" dirty="0"/>
              <a:t> </a:t>
            </a:r>
            <a:r>
              <a:rPr lang="fr-CH" sz="3500" i="1" kern="1200" dirty="0" smtClean="0">
                <a:latin typeface="Futura Md BT" panose="020B0602020204020303" pitchFamily="34" charset="0"/>
              </a:rPr>
              <a:t>Participation</a:t>
            </a:r>
            <a:endParaRPr lang="en-GB" sz="3500" i="1" kern="1200" dirty="0">
              <a:latin typeface="Futura Md BT" panose="020B0602020204020303" pitchFamily="34" charset="0"/>
            </a:endParaRPr>
          </a:p>
        </p:txBody>
      </p:sp>
      <p:sp>
        <p:nvSpPr>
          <p:cNvPr id="13" name="Circular Arrow 12"/>
          <p:cNvSpPr/>
          <p:nvPr/>
        </p:nvSpPr>
        <p:spPr>
          <a:xfrm>
            <a:off x="4376378" y="2123028"/>
            <a:ext cx="1858903" cy="1858813"/>
          </a:xfrm>
          <a:prstGeom prst="circularArrow">
            <a:avLst>
              <a:gd name="adj1" fmla="val 12500"/>
              <a:gd name="adj2" fmla="val 1142322"/>
              <a:gd name="adj3" fmla="val 20457678"/>
              <a:gd name="adj4" fmla="val 10800000"/>
              <a:gd name="adj5" fmla="val 12500"/>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ircular Arrow 13"/>
          <p:cNvSpPr/>
          <p:nvPr/>
        </p:nvSpPr>
        <p:spPr>
          <a:xfrm rot="10800000">
            <a:off x="4470153" y="4448001"/>
            <a:ext cx="1858903" cy="1858813"/>
          </a:xfrm>
          <a:prstGeom prst="circularArrow">
            <a:avLst>
              <a:gd name="adj1" fmla="val 12500"/>
              <a:gd name="adj2" fmla="val 1142322"/>
              <a:gd name="adj3" fmla="val 20457678"/>
              <a:gd name="adj4" fmla="val 10800000"/>
              <a:gd name="adj5" fmla="val 12500"/>
            </a:avLst>
          </a:pr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p:nvSpPr>
        <p:spPr>
          <a:xfrm>
            <a:off x="3139824" y="1670897"/>
            <a:ext cx="4320448" cy="461665"/>
          </a:xfrm>
          <a:prstGeom prst="rect">
            <a:avLst/>
          </a:prstGeom>
          <a:noFill/>
        </p:spPr>
        <p:txBody>
          <a:bodyPr wrap="square" rtlCol="0">
            <a:spAutoFit/>
          </a:bodyPr>
          <a:lstStyle/>
          <a:p>
            <a:pPr algn="ctr"/>
            <a:r>
              <a:rPr lang="fr-CH" sz="2400" dirty="0" err="1">
                <a:latin typeface="Futura Md BT" panose="020B0602020204020303" pitchFamily="34" charset="0"/>
              </a:rPr>
              <a:t>Fulfils</a:t>
            </a:r>
            <a:r>
              <a:rPr lang="fr-CH" sz="2400" dirty="0">
                <a:latin typeface="Futura Md BT" panose="020B0602020204020303" pitchFamily="34" charset="0"/>
              </a:rPr>
              <a:t> </a:t>
            </a:r>
            <a:r>
              <a:rPr lang="fr-CH" sz="2400" dirty="0" err="1">
                <a:latin typeface="Futura Md BT" panose="020B0602020204020303" pitchFamily="34" charset="0"/>
              </a:rPr>
              <a:t>responsibility</a:t>
            </a:r>
            <a:r>
              <a:rPr lang="fr-CH" sz="2400" dirty="0">
                <a:latin typeface="Futura Md BT" panose="020B0602020204020303" pitchFamily="34" charset="0"/>
              </a:rPr>
              <a:t> to…</a:t>
            </a:r>
            <a:endParaRPr lang="en-GB" sz="2400" dirty="0">
              <a:latin typeface="Futura Md BT" panose="020B0602020204020303" pitchFamily="34" charset="0"/>
            </a:endParaRPr>
          </a:p>
        </p:txBody>
      </p:sp>
      <p:sp>
        <p:nvSpPr>
          <p:cNvPr id="17" name="TextBox 16"/>
          <p:cNvSpPr txBox="1"/>
          <p:nvPr/>
        </p:nvSpPr>
        <p:spPr>
          <a:xfrm>
            <a:off x="3223616" y="6268002"/>
            <a:ext cx="4351976" cy="461665"/>
          </a:xfrm>
          <a:prstGeom prst="rect">
            <a:avLst/>
          </a:prstGeom>
          <a:noFill/>
        </p:spPr>
        <p:txBody>
          <a:bodyPr wrap="square" rtlCol="0">
            <a:spAutoFit/>
          </a:bodyPr>
          <a:lstStyle/>
          <a:p>
            <a:pPr algn="ctr"/>
            <a:r>
              <a:rPr lang="fr-CH" sz="2400" dirty="0">
                <a:latin typeface="Futura Md BT" panose="020B0602020204020303" pitchFamily="34" charset="0"/>
              </a:rPr>
              <a:t>Claims </a:t>
            </a:r>
            <a:r>
              <a:rPr lang="fr-CH" sz="2400" dirty="0" err="1">
                <a:latin typeface="Futura Md BT" panose="020B0602020204020303" pitchFamily="34" charset="0"/>
              </a:rPr>
              <a:t>rights</a:t>
            </a:r>
            <a:r>
              <a:rPr lang="fr-CH" sz="2400" dirty="0">
                <a:latin typeface="Futura Md BT" panose="020B0602020204020303" pitchFamily="34" charset="0"/>
              </a:rPr>
              <a:t> from…</a:t>
            </a:r>
            <a:endParaRPr lang="en-GB" sz="2400" dirty="0">
              <a:latin typeface="Futura Md BT" panose="020B0602020204020303" pitchFamily="34" charset="0"/>
            </a:endParaRPr>
          </a:p>
        </p:txBody>
      </p:sp>
    </p:spTree>
    <p:extLst>
      <p:ext uri="{BB962C8B-B14F-4D97-AF65-F5344CB8AC3E}">
        <p14:creationId xmlns:p14="http://schemas.microsoft.com/office/powerpoint/2010/main" val="312302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a:solidFill>
                  <a:srgbClr val="0070C0"/>
                </a:solidFill>
              </a:rPr>
              <a:t>Obligations of the </a:t>
            </a:r>
            <a:r>
              <a:rPr lang="en-GB" sz="2800" dirty="0" smtClean="0">
                <a:solidFill>
                  <a:srgbClr val="0070C0"/>
                </a:solidFill>
              </a:rPr>
              <a:t>State</a:t>
            </a:r>
            <a:endParaRPr lang="en-GB" sz="2800" dirty="0">
              <a:solidFill>
                <a:srgbClr val="0070C0"/>
              </a:solidFill>
            </a:endParaRPr>
          </a:p>
        </p:txBody>
      </p:sp>
      <p:sp>
        <p:nvSpPr>
          <p:cNvPr id="15" name="Rounded Rectangle 14"/>
          <p:cNvSpPr/>
          <p:nvPr/>
        </p:nvSpPr>
        <p:spPr>
          <a:xfrm>
            <a:off x="901023" y="1794485"/>
            <a:ext cx="2057400" cy="685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dirty="0">
                <a:latin typeface="Futura PT Bold" panose="020B0902020204020203" pitchFamily="34" charset="0"/>
              </a:rPr>
              <a:t>Respect</a:t>
            </a:r>
            <a:endParaRPr lang="en-GB" sz="3200" b="1" dirty="0">
              <a:latin typeface="Futura PT Bold" panose="020B0902020204020203" pitchFamily="34" charset="0"/>
            </a:endParaRPr>
          </a:p>
        </p:txBody>
      </p:sp>
      <p:sp>
        <p:nvSpPr>
          <p:cNvPr id="18" name="Rounded Rectangle 17"/>
          <p:cNvSpPr/>
          <p:nvPr/>
        </p:nvSpPr>
        <p:spPr>
          <a:xfrm>
            <a:off x="4056010" y="1794485"/>
            <a:ext cx="2057400" cy="685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dirty="0" err="1">
                <a:latin typeface="Futura PT Bold" panose="020B0902020204020203" pitchFamily="34" charset="0"/>
              </a:rPr>
              <a:t>Protect</a:t>
            </a:r>
            <a:endParaRPr lang="en-GB" sz="3200" b="1" dirty="0">
              <a:latin typeface="Futura PT Bold" panose="020B0902020204020203" pitchFamily="34" charset="0"/>
            </a:endParaRPr>
          </a:p>
        </p:txBody>
      </p:sp>
      <p:sp>
        <p:nvSpPr>
          <p:cNvPr id="19" name="Rounded Rectangle 18"/>
          <p:cNvSpPr/>
          <p:nvPr/>
        </p:nvSpPr>
        <p:spPr>
          <a:xfrm>
            <a:off x="7289719" y="1804584"/>
            <a:ext cx="2057400" cy="685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dirty="0" err="1">
                <a:latin typeface="Futura PT Bold" panose="020B0902020204020203" pitchFamily="34" charset="0"/>
              </a:rPr>
              <a:t>Fulfil</a:t>
            </a:r>
            <a:endParaRPr lang="en-GB" sz="3200" b="1" dirty="0">
              <a:latin typeface="Futura PT Bold" panose="020B0902020204020203" pitchFamily="34" charset="0"/>
            </a:endParaRPr>
          </a:p>
        </p:txBody>
      </p:sp>
      <p:sp>
        <p:nvSpPr>
          <p:cNvPr id="20" name="Down Arrow 19"/>
          <p:cNvSpPr/>
          <p:nvPr/>
        </p:nvSpPr>
        <p:spPr>
          <a:xfrm>
            <a:off x="8070769" y="2619445"/>
            <a:ext cx="495300" cy="76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756427" y="3470885"/>
            <a:ext cx="2362200" cy="32762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eaLnBrk="0" fontAlgn="base" hangingPunct="0">
              <a:spcBef>
                <a:spcPct val="0"/>
              </a:spcBef>
              <a:spcAft>
                <a:spcPct val="0"/>
              </a:spcAft>
            </a:pPr>
            <a:endParaRPr lang="en-US" altLang="en-US" b="1" i="1" dirty="0">
              <a:solidFill>
                <a:schemeClr val="bg1"/>
              </a:solidFill>
              <a:cs typeface="Arial" charset="0"/>
            </a:endParaRPr>
          </a:p>
          <a:p>
            <a:pPr lvl="0" algn="ctr" eaLnBrk="0" fontAlgn="base" hangingPunct="0">
              <a:spcBef>
                <a:spcPct val="0"/>
              </a:spcBef>
              <a:spcAft>
                <a:spcPct val="0"/>
              </a:spcAft>
            </a:pPr>
            <a:r>
              <a:rPr lang="en-US" altLang="en-US" sz="2000" b="1" i="1" dirty="0">
                <a:solidFill>
                  <a:schemeClr val="bg1"/>
                </a:solidFill>
                <a:latin typeface="Futura PT Heavy" panose="020B0802020204020303" pitchFamily="34" charset="0"/>
                <a:cs typeface="Arial" charset="0"/>
              </a:rPr>
              <a:t>Refrain</a:t>
            </a:r>
            <a:r>
              <a:rPr lang="en-US" altLang="en-US" sz="2000" b="1" dirty="0">
                <a:solidFill>
                  <a:schemeClr val="bg1"/>
                </a:solidFill>
                <a:latin typeface="Futura PT Heavy" panose="020B0802020204020303" pitchFamily="34" charset="0"/>
                <a:cs typeface="Arial" charset="0"/>
              </a:rPr>
              <a:t> from interfering with the enjoyment of rights</a:t>
            </a:r>
          </a:p>
          <a:p>
            <a:pPr lvl="0" algn="ctr" eaLnBrk="0" fontAlgn="base" hangingPunct="0">
              <a:spcBef>
                <a:spcPct val="0"/>
              </a:spcBef>
              <a:spcAft>
                <a:spcPct val="0"/>
              </a:spcAft>
            </a:pPr>
            <a:endParaRPr lang="en-US" altLang="en-US" sz="800" b="1" dirty="0">
              <a:solidFill>
                <a:schemeClr val="bg1"/>
              </a:solidFill>
              <a:cs typeface="Arial" charset="0"/>
            </a:endParaRPr>
          </a:p>
          <a:p>
            <a:pPr lvl="0" algn="ctr" eaLnBrk="0" fontAlgn="base" hangingPunct="0">
              <a:spcBef>
                <a:spcPct val="0"/>
              </a:spcBef>
              <a:spcAft>
                <a:spcPct val="0"/>
              </a:spcAft>
            </a:pPr>
            <a:r>
              <a:rPr lang="en-GB" altLang="en-US" dirty="0">
                <a:solidFill>
                  <a:schemeClr val="bg1"/>
                </a:solidFill>
                <a:latin typeface="Futura Lt BT" panose="020B0402020204020303" pitchFamily="34" charset="0"/>
                <a:cs typeface="Arial" charset="0"/>
              </a:rPr>
              <a:t>Laws, policies, programmes and practices must not violate rights</a:t>
            </a:r>
            <a:endParaRPr lang="en-US" altLang="en-US" dirty="0">
              <a:solidFill>
                <a:schemeClr val="bg1"/>
              </a:solidFill>
              <a:latin typeface="Futura Lt BT" panose="020B0402020204020303" pitchFamily="34" charset="0"/>
              <a:cs typeface="Arial" charset="0"/>
            </a:endParaRPr>
          </a:p>
          <a:p>
            <a:pPr algn="ctr"/>
            <a:endParaRPr lang="en-GB" sz="3200" b="1" dirty="0"/>
          </a:p>
        </p:txBody>
      </p:sp>
      <p:sp>
        <p:nvSpPr>
          <p:cNvPr id="22" name="Rounded Rectangle 21"/>
          <p:cNvSpPr/>
          <p:nvPr/>
        </p:nvSpPr>
        <p:spPr>
          <a:xfrm>
            <a:off x="3922430" y="3469049"/>
            <a:ext cx="2362200" cy="32781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0" hangingPunct="0"/>
            <a:r>
              <a:rPr lang="en-US" altLang="en-US" sz="2000" b="1" i="1" dirty="0" smtClean="0">
                <a:latin typeface="Futura PT Heavy" panose="020B0802020204020303" pitchFamily="34" charset="0"/>
              </a:rPr>
              <a:t>Prevent</a:t>
            </a:r>
            <a:r>
              <a:rPr lang="en-US" altLang="en-US" sz="2000" b="1" dirty="0" smtClean="0">
                <a:latin typeface="Futura PT Heavy" panose="020B0802020204020303" pitchFamily="34" charset="0"/>
              </a:rPr>
              <a:t> </a:t>
            </a:r>
            <a:r>
              <a:rPr lang="en-US" altLang="en-US" sz="2000" b="1" dirty="0">
                <a:latin typeface="Futura PT Heavy" panose="020B0802020204020303" pitchFamily="34" charset="0"/>
              </a:rPr>
              <a:t>others from interfering with the enjoy-</a:t>
            </a:r>
            <a:r>
              <a:rPr lang="en-US" altLang="en-US" sz="2000" b="1" dirty="0" err="1">
                <a:latin typeface="Futura PT Heavy" panose="020B0802020204020303" pitchFamily="34" charset="0"/>
              </a:rPr>
              <a:t>ment</a:t>
            </a:r>
            <a:r>
              <a:rPr lang="en-US" altLang="en-US" sz="2000" b="1" dirty="0">
                <a:latin typeface="Futura PT Heavy" panose="020B0802020204020303" pitchFamily="34" charset="0"/>
              </a:rPr>
              <a:t> of rights</a:t>
            </a:r>
          </a:p>
          <a:p>
            <a:pPr algn="ctr" eaLnBrk="0" hangingPunct="0"/>
            <a:endParaRPr lang="en-US" altLang="en-US" sz="800" b="1" dirty="0"/>
          </a:p>
          <a:p>
            <a:pPr algn="ctr" eaLnBrk="0" hangingPunct="0"/>
            <a:r>
              <a:rPr lang="en-US" altLang="en-US" dirty="0">
                <a:latin typeface="Futura Lt BT" panose="020B0402020204020303" pitchFamily="34" charset="0"/>
              </a:rPr>
              <a:t>Enact laws that punish violators. P</a:t>
            </a:r>
            <a:r>
              <a:rPr lang="en-GB" altLang="en-US" dirty="0" err="1">
                <a:latin typeface="Futura Lt BT" panose="020B0402020204020303" pitchFamily="34" charset="0"/>
              </a:rPr>
              <a:t>rovide</a:t>
            </a:r>
            <a:r>
              <a:rPr lang="en-GB" altLang="en-US" dirty="0">
                <a:latin typeface="Futura Lt BT" panose="020B0402020204020303" pitchFamily="34" charset="0"/>
              </a:rPr>
              <a:t> </a:t>
            </a:r>
            <a:r>
              <a:rPr lang="en-GB" altLang="en-US" dirty="0" smtClean="0">
                <a:latin typeface="Futura Lt BT" panose="020B0402020204020303" pitchFamily="34" charset="0"/>
              </a:rPr>
              <a:t>affordable, </a:t>
            </a:r>
            <a:r>
              <a:rPr lang="en-GB" altLang="en-US" dirty="0">
                <a:latin typeface="Futura Lt BT" panose="020B0402020204020303" pitchFamily="34" charset="0"/>
              </a:rPr>
              <a:t>accessible </a:t>
            </a:r>
            <a:r>
              <a:rPr lang="en-GB" altLang="en-US" dirty="0" smtClean="0">
                <a:latin typeface="Futura Lt BT" panose="020B0402020204020303" pitchFamily="34" charset="0"/>
              </a:rPr>
              <a:t>redress</a:t>
            </a:r>
            <a:endParaRPr lang="en-GB" b="1" dirty="0">
              <a:latin typeface="Futura Lt BT" panose="020B0402020204020303" pitchFamily="34" charset="0"/>
            </a:endParaRPr>
          </a:p>
        </p:txBody>
      </p:sp>
      <p:sp>
        <p:nvSpPr>
          <p:cNvPr id="23" name="Rounded Rectangle 22"/>
          <p:cNvSpPr/>
          <p:nvPr/>
        </p:nvSpPr>
        <p:spPr>
          <a:xfrm>
            <a:off x="7114367" y="3470885"/>
            <a:ext cx="2362200" cy="32762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eaLnBrk="0" fontAlgn="base" hangingPunct="0">
              <a:spcBef>
                <a:spcPct val="0"/>
              </a:spcBef>
              <a:spcAft>
                <a:spcPct val="0"/>
              </a:spcAft>
            </a:pPr>
            <a:r>
              <a:rPr lang="en-US" altLang="en-US" sz="2000" b="1" i="1" dirty="0" smtClean="0">
                <a:solidFill>
                  <a:schemeClr val="bg1"/>
                </a:solidFill>
                <a:latin typeface="Futura PT Heavy" panose="020B0802020204020303" pitchFamily="34" charset="0"/>
                <a:cs typeface="Arial" charset="0"/>
              </a:rPr>
              <a:t>Adopt </a:t>
            </a:r>
            <a:r>
              <a:rPr lang="en-US" altLang="en-US" sz="2000" b="1" dirty="0">
                <a:solidFill>
                  <a:schemeClr val="bg1"/>
                </a:solidFill>
                <a:latin typeface="Futura PT Heavy" panose="020B0802020204020303" pitchFamily="34" charset="0"/>
                <a:cs typeface="Arial" charset="0"/>
              </a:rPr>
              <a:t>appropriate measures that will fully realize rights</a:t>
            </a:r>
          </a:p>
          <a:p>
            <a:pPr lvl="0" algn="ctr" eaLnBrk="0" fontAlgn="base" hangingPunct="0">
              <a:spcBef>
                <a:spcPct val="0"/>
              </a:spcBef>
              <a:spcAft>
                <a:spcPct val="0"/>
              </a:spcAft>
            </a:pPr>
            <a:endParaRPr lang="en-US" altLang="en-US" sz="1000" b="1" dirty="0">
              <a:solidFill>
                <a:schemeClr val="bg1"/>
              </a:solidFill>
              <a:cs typeface="Arial" charset="0"/>
            </a:endParaRPr>
          </a:p>
          <a:p>
            <a:pPr lvl="0" algn="ctr" eaLnBrk="0" fontAlgn="base" hangingPunct="0">
              <a:spcBef>
                <a:spcPct val="0"/>
              </a:spcBef>
              <a:spcAft>
                <a:spcPct val="0"/>
              </a:spcAft>
            </a:pPr>
            <a:r>
              <a:rPr lang="en-GB" altLang="en-US" dirty="0">
                <a:solidFill>
                  <a:schemeClr val="bg1"/>
                </a:solidFill>
                <a:latin typeface="Futura Lt BT" panose="020B0402020204020303" pitchFamily="34" charset="0"/>
                <a:cs typeface="Arial" charset="0"/>
              </a:rPr>
              <a:t>Actively take steps to realize rights, e.g., by allocating resources</a:t>
            </a:r>
            <a:endParaRPr lang="en-US" altLang="en-US" dirty="0">
              <a:solidFill>
                <a:schemeClr val="bg1"/>
              </a:solidFill>
              <a:latin typeface="Futura Lt BT" panose="020B0402020204020303" pitchFamily="34" charset="0"/>
              <a:cs typeface="Arial" charset="0"/>
            </a:endParaRPr>
          </a:p>
          <a:p>
            <a:pPr algn="ctr"/>
            <a:endParaRPr lang="en-GB" sz="3200" b="1" dirty="0">
              <a:latin typeface="Futura Lt BT" panose="020B0402020204020303" pitchFamily="34" charset="0"/>
            </a:endParaRPr>
          </a:p>
        </p:txBody>
      </p:sp>
      <p:sp>
        <p:nvSpPr>
          <p:cNvPr id="24" name="Down Arrow 23"/>
          <p:cNvSpPr/>
          <p:nvPr/>
        </p:nvSpPr>
        <p:spPr>
          <a:xfrm>
            <a:off x="1689877" y="2602002"/>
            <a:ext cx="495300" cy="76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4855880" y="2602002"/>
            <a:ext cx="495300" cy="76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2056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a:solidFill>
                  <a:srgbClr val="0070C0"/>
                </a:solidFill>
              </a:rPr>
              <a:t>Obligations of the </a:t>
            </a:r>
            <a:r>
              <a:rPr lang="en-GB" sz="2800" dirty="0" smtClean="0">
                <a:solidFill>
                  <a:srgbClr val="0070C0"/>
                </a:solidFill>
              </a:rPr>
              <a:t>State to migrants</a:t>
            </a:r>
            <a:endParaRPr lang="en-GB" sz="2800" dirty="0">
              <a:solidFill>
                <a:srgbClr val="0070C0"/>
              </a:solidFill>
            </a:endParaRPr>
          </a:p>
        </p:txBody>
      </p:sp>
      <p:sp>
        <p:nvSpPr>
          <p:cNvPr id="15" name="Rounded Rectangle 14"/>
          <p:cNvSpPr/>
          <p:nvPr/>
        </p:nvSpPr>
        <p:spPr>
          <a:xfrm>
            <a:off x="901023" y="1794485"/>
            <a:ext cx="20574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dirty="0">
                <a:latin typeface="Futura PT Bold" panose="020B0902020204020203" pitchFamily="34" charset="0"/>
              </a:rPr>
              <a:t>Respect</a:t>
            </a:r>
            <a:endParaRPr lang="en-GB" sz="3200" b="1" dirty="0">
              <a:latin typeface="Futura PT Bold" panose="020B0902020204020203" pitchFamily="34" charset="0"/>
            </a:endParaRPr>
          </a:p>
        </p:txBody>
      </p:sp>
      <p:sp>
        <p:nvSpPr>
          <p:cNvPr id="18" name="Rounded Rectangle 17"/>
          <p:cNvSpPr/>
          <p:nvPr/>
        </p:nvSpPr>
        <p:spPr>
          <a:xfrm>
            <a:off x="4056010" y="1794485"/>
            <a:ext cx="20574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dirty="0" err="1">
                <a:latin typeface="Futura PT Bold" panose="020B0902020204020203" pitchFamily="34" charset="0"/>
              </a:rPr>
              <a:t>Protect</a:t>
            </a:r>
            <a:endParaRPr lang="en-GB" sz="3200" b="1" dirty="0">
              <a:latin typeface="Futura PT Bold" panose="020B0902020204020203" pitchFamily="34" charset="0"/>
            </a:endParaRPr>
          </a:p>
        </p:txBody>
      </p:sp>
      <p:sp>
        <p:nvSpPr>
          <p:cNvPr id="19" name="Rounded Rectangle 18"/>
          <p:cNvSpPr/>
          <p:nvPr/>
        </p:nvSpPr>
        <p:spPr>
          <a:xfrm>
            <a:off x="7333379" y="1804584"/>
            <a:ext cx="20574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dirty="0" err="1">
                <a:latin typeface="Futura PT Bold" panose="020B0902020204020203" pitchFamily="34" charset="0"/>
              </a:rPr>
              <a:t>Fulfil</a:t>
            </a:r>
            <a:endParaRPr lang="en-GB" sz="3200" b="1" dirty="0">
              <a:latin typeface="Futura PT Bold" panose="020B0902020204020203" pitchFamily="34" charset="0"/>
            </a:endParaRPr>
          </a:p>
        </p:txBody>
      </p:sp>
      <p:sp>
        <p:nvSpPr>
          <p:cNvPr id="20" name="Down Arrow 19"/>
          <p:cNvSpPr/>
          <p:nvPr/>
        </p:nvSpPr>
        <p:spPr>
          <a:xfrm>
            <a:off x="8114429" y="2619445"/>
            <a:ext cx="495300" cy="76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756427" y="3470885"/>
            <a:ext cx="2362200" cy="32624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eaLnBrk="0" fontAlgn="base" hangingPunct="0">
              <a:spcBef>
                <a:spcPct val="0"/>
              </a:spcBef>
              <a:spcAft>
                <a:spcPct val="0"/>
              </a:spcAft>
            </a:pPr>
            <a:r>
              <a:rPr lang="en-GB" altLang="en-US" sz="2000" b="1" i="1" dirty="0" smtClean="0">
                <a:solidFill>
                  <a:schemeClr val="bg1"/>
                </a:solidFill>
                <a:latin typeface="Futura PT Heavy" panose="020B0802020204020303" pitchFamily="34" charset="0"/>
                <a:cs typeface="Arial" charset="0"/>
              </a:rPr>
              <a:t>No </a:t>
            </a:r>
            <a:r>
              <a:rPr lang="en-GB" altLang="en-US" sz="2000" b="1" i="1" dirty="0">
                <a:solidFill>
                  <a:schemeClr val="bg1"/>
                </a:solidFill>
                <a:latin typeface="Futura PT Heavy" panose="020B0802020204020303" pitchFamily="34" charset="0"/>
                <a:cs typeface="Arial" charset="0"/>
              </a:rPr>
              <a:t>arbitrary detention of</a:t>
            </a:r>
          </a:p>
          <a:p>
            <a:pPr lvl="0" algn="ctr" eaLnBrk="0" fontAlgn="base" hangingPunct="0">
              <a:spcBef>
                <a:spcPct val="0"/>
              </a:spcBef>
              <a:spcAft>
                <a:spcPct val="0"/>
              </a:spcAft>
            </a:pPr>
            <a:r>
              <a:rPr lang="en-GB" altLang="en-US" sz="2000" b="1" i="1" dirty="0" smtClean="0">
                <a:solidFill>
                  <a:schemeClr val="bg1"/>
                </a:solidFill>
                <a:latin typeface="Futura PT Heavy" panose="020B0802020204020303" pitchFamily="34" charset="0"/>
                <a:cs typeface="Arial" charset="0"/>
              </a:rPr>
              <a:t>migrants</a:t>
            </a:r>
            <a:endParaRPr lang="en-US" altLang="en-US" sz="2000" b="1" dirty="0">
              <a:solidFill>
                <a:schemeClr val="bg1"/>
              </a:solidFill>
              <a:latin typeface="Futura PT Heavy" panose="020B0802020204020303" pitchFamily="34" charset="0"/>
              <a:cs typeface="Arial" charset="0"/>
            </a:endParaRPr>
          </a:p>
          <a:p>
            <a:pPr lvl="0" algn="ctr" eaLnBrk="0" fontAlgn="base" hangingPunct="0">
              <a:spcBef>
                <a:spcPct val="0"/>
              </a:spcBef>
              <a:spcAft>
                <a:spcPct val="0"/>
              </a:spcAft>
            </a:pPr>
            <a:endParaRPr lang="en-US" altLang="en-US" sz="800" b="1" dirty="0">
              <a:solidFill>
                <a:schemeClr val="bg1"/>
              </a:solidFill>
              <a:cs typeface="Arial" charset="0"/>
            </a:endParaRPr>
          </a:p>
          <a:p>
            <a:pPr lvl="0" algn="ctr" eaLnBrk="0" fontAlgn="base" hangingPunct="0">
              <a:spcBef>
                <a:spcPct val="0"/>
              </a:spcBef>
              <a:spcAft>
                <a:spcPct val="0"/>
              </a:spcAft>
            </a:pPr>
            <a:r>
              <a:rPr lang="en-GB" altLang="en-US" dirty="0">
                <a:solidFill>
                  <a:schemeClr val="bg1"/>
                </a:solidFill>
                <a:latin typeface="Futura Lt BT" panose="020B0402020204020303" pitchFamily="34" charset="0"/>
                <a:cs typeface="Arial" charset="0"/>
              </a:rPr>
              <a:t>No expulsion without examining individual circumstances</a:t>
            </a:r>
            <a:endParaRPr lang="en-GB" sz="3200" b="1" dirty="0"/>
          </a:p>
        </p:txBody>
      </p:sp>
      <p:sp>
        <p:nvSpPr>
          <p:cNvPr id="22" name="Rounded Rectangle 21"/>
          <p:cNvSpPr/>
          <p:nvPr/>
        </p:nvSpPr>
        <p:spPr>
          <a:xfrm>
            <a:off x="3922430" y="3469049"/>
            <a:ext cx="2362200" cy="32642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0" hangingPunct="0"/>
            <a:r>
              <a:rPr lang="en-GB" altLang="en-US" sz="2000" b="1" i="1" dirty="0">
                <a:latin typeface="Futura PT Heavy" panose="020B0802020204020303" pitchFamily="34" charset="0"/>
              </a:rPr>
              <a:t>Adopt regulations that protect migrant domestic </a:t>
            </a:r>
            <a:r>
              <a:rPr lang="en-GB" altLang="en-US" sz="2000" b="1" i="1" dirty="0" smtClean="0">
                <a:latin typeface="Futura PT Heavy" panose="020B0802020204020303" pitchFamily="34" charset="0"/>
              </a:rPr>
              <a:t>workers</a:t>
            </a:r>
            <a:endParaRPr lang="en-US" altLang="en-US" sz="2000" b="1" dirty="0" smtClean="0">
              <a:latin typeface="Futura PT Heavy" panose="020B0802020204020303" pitchFamily="34" charset="0"/>
            </a:endParaRPr>
          </a:p>
          <a:p>
            <a:pPr algn="ctr" eaLnBrk="0" hangingPunct="0"/>
            <a:endParaRPr lang="en-US" altLang="en-US" sz="800" b="1" dirty="0" smtClean="0"/>
          </a:p>
          <a:p>
            <a:pPr algn="ctr" eaLnBrk="0" hangingPunct="0"/>
            <a:r>
              <a:rPr lang="en-US" altLang="en-US" dirty="0">
                <a:latin typeface="Futura Lt BT" panose="020B0402020204020303" pitchFamily="34" charset="0"/>
              </a:rPr>
              <a:t>Sanction corruption in privately-run immigration detention </a:t>
            </a:r>
            <a:r>
              <a:rPr lang="en-US" altLang="en-US" dirty="0" err="1">
                <a:latin typeface="Futura Lt BT" panose="020B0402020204020303" pitchFamily="34" charset="0"/>
              </a:rPr>
              <a:t>centres</a:t>
            </a:r>
            <a:endParaRPr lang="en-US" altLang="en-US" dirty="0">
              <a:latin typeface="Futura Lt BT" panose="020B0402020204020303" pitchFamily="34" charset="0"/>
            </a:endParaRPr>
          </a:p>
        </p:txBody>
      </p:sp>
      <p:sp>
        <p:nvSpPr>
          <p:cNvPr id="23" name="Rounded Rectangle 22"/>
          <p:cNvSpPr/>
          <p:nvPr/>
        </p:nvSpPr>
        <p:spPr>
          <a:xfrm>
            <a:off x="7138100" y="3470885"/>
            <a:ext cx="2447958" cy="32624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eaLnBrk="0" fontAlgn="base" hangingPunct="0">
              <a:spcBef>
                <a:spcPct val="0"/>
              </a:spcBef>
              <a:spcAft>
                <a:spcPct val="0"/>
              </a:spcAft>
            </a:pPr>
            <a:r>
              <a:rPr lang="en-GB" altLang="en-US" sz="2000" b="1" i="1" dirty="0" smtClean="0">
                <a:solidFill>
                  <a:schemeClr val="bg1"/>
                </a:solidFill>
                <a:latin typeface="Futura PT Heavy" panose="020B0802020204020303" pitchFamily="34" charset="0"/>
                <a:cs typeface="Arial" charset="0"/>
              </a:rPr>
              <a:t>Include </a:t>
            </a:r>
            <a:r>
              <a:rPr lang="en-GB" altLang="en-US" sz="2000" b="1" i="1" dirty="0">
                <a:solidFill>
                  <a:schemeClr val="bg1"/>
                </a:solidFill>
                <a:latin typeface="Futura PT Heavy" panose="020B0802020204020303" pitchFamily="34" charset="0"/>
                <a:cs typeface="Arial" charset="0"/>
              </a:rPr>
              <a:t>migrants in national action plans on </a:t>
            </a:r>
            <a:r>
              <a:rPr lang="en-GB" altLang="en-US" sz="2000" b="1" i="1" dirty="0" smtClean="0">
                <a:solidFill>
                  <a:schemeClr val="bg1"/>
                </a:solidFill>
                <a:latin typeface="Futura PT Heavy" panose="020B0802020204020303" pitchFamily="34" charset="0"/>
                <a:cs typeface="Arial" charset="0"/>
              </a:rPr>
              <a:t>housing</a:t>
            </a:r>
            <a:endParaRPr lang="en-US" altLang="en-US" sz="2000" b="1" dirty="0">
              <a:solidFill>
                <a:schemeClr val="bg1"/>
              </a:solidFill>
              <a:latin typeface="Futura PT Heavy" panose="020B0802020204020303" pitchFamily="34" charset="0"/>
              <a:cs typeface="Arial" charset="0"/>
            </a:endParaRPr>
          </a:p>
          <a:p>
            <a:pPr lvl="0" algn="ctr" eaLnBrk="0" fontAlgn="base" hangingPunct="0">
              <a:spcBef>
                <a:spcPct val="0"/>
              </a:spcBef>
              <a:spcAft>
                <a:spcPct val="0"/>
              </a:spcAft>
            </a:pPr>
            <a:endParaRPr lang="en-US" altLang="en-US" sz="1000" b="1" dirty="0">
              <a:solidFill>
                <a:schemeClr val="bg1"/>
              </a:solidFill>
              <a:cs typeface="Arial" charset="0"/>
            </a:endParaRPr>
          </a:p>
          <a:p>
            <a:pPr lvl="0" algn="ctr" eaLnBrk="0" fontAlgn="base" hangingPunct="0">
              <a:spcBef>
                <a:spcPct val="0"/>
              </a:spcBef>
              <a:spcAft>
                <a:spcPct val="0"/>
              </a:spcAft>
            </a:pPr>
            <a:r>
              <a:rPr lang="en-GB" altLang="en-US" dirty="0">
                <a:solidFill>
                  <a:schemeClr val="bg1"/>
                </a:solidFill>
                <a:latin typeface="Futura Lt BT" panose="020B0402020204020303" pitchFamily="34" charset="0"/>
                <a:cs typeface="Arial" charset="0"/>
              </a:rPr>
              <a:t>Ensure that national strategies on combatting xenophobia include migrants</a:t>
            </a:r>
            <a:endParaRPr lang="en-GB" sz="3200" b="1" dirty="0">
              <a:latin typeface="Futura Lt BT" panose="020B0402020204020303" pitchFamily="34" charset="0"/>
            </a:endParaRPr>
          </a:p>
        </p:txBody>
      </p:sp>
      <p:sp>
        <p:nvSpPr>
          <p:cNvPr id="24" name="Down Arrow 23"/>
          <p:cNvSpPr/>
          <p:nvPr/>
        </p:nvSpPr>
        <p:spPr>
          <a:xfrm>
            <a:off x="1689877" y="2602002"/>
            <a:ext cx="495300" cy="76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4855880" y="2602002"/>
            <a:ext cx="495300" cy="76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151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3669704" y="1575124"/>
            <a:ext cx="4538412" cy="4538412"/>
          </a:xfrm>
          <a:prstGeom prst="blockArc">
            <a:avLst>
              <a:gd name="adj1" fmla="val 12600000"/>
              <a:gd name="adj2" fmla="val 16200000"/>
              <a:gd name="adj3" fmla="val 452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Block Arc 13"/>
          <p:cNvSpPr/>
          <p:nvPr/>
        </p:nvSpPr>
        <p:spPr>
          <a:xfrm>
            <a:off x="3620817" y="1655788"/>
            <a:ext cx="4538412" cy="4538412"/>
          </a:xfrm>
          <a:prstGeom prst="blockArc">
            <a:avLst>
              <a:gd name="adj1" fmla="val 9531895"/>
              <a:gd name="adj2" fmla="val 12746213"/>
              <a:gd name="adj3" fmla="val 452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Block Arc 15"/>
          <p:cNvSpPr/>
          <p:nvPr/>
        </p:nvSpPr>
        <p:spPr>
          <a:xfrm>
            <a:off x="3588442" y="1576613"/>
            <a:ext cx="4538412" cy="4538412"/>
          </a:xfrm>
          <a:prstGeom prst="blockArc">
            <a:avLst>
              <a:gd name="adj1" fmla="val 5274013"/>
              <a:gd name="adj2" fmla="val 9399300"/>
              <a:gd name="adj3" fmla="val 452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Block Arc 16"/>
          <p:cNvSpPr/>
          <p:nvPr/>
        </p:nvSpPr>
        <p:spPr>
          <a:xfrm>
            <a:off x="3847992" y="1582302"/>
            <a:ext cx="4538412" cy="4538412"/>
          </a:xfrm>
          <a:prstGeom prst="blockArc">
            <a:avLst>
              <a:gd name="adj1" fmla="val 1322413"/>
              <a:gd name="adj2" fmla="val 5676649"/>
              <a:gd name="adj3" fmla="val 452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Block Arc 25"/>
          <p:cNvSpPr/>
          <p:nvPr/>
        </p:nvSpPr>
        <p:spPr>
          <a:xfrm>
            <a:off x="3819980" y="1655156"/>
            <a:ext cx="4538412" cy="4538412"/>
          </a:xfrm>
          <a:prstGeom prst="blockArc">
            <a:avLst>
              <a:gd name="adj1" fmla="val 19654965"/>
              <a:gd name="adj2" fmla="val 1201421"/>
              <a:gd name="adj3" fmla="val 452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Block Arc 26"/>
          <p:cNvSpPr/>
          <p:nvPr/>
        </p:nvSpPr>
        <p:spPr>
          <a:xfrm>
            <a:off x="3770181" y="1572847"/>
            <a:ext cx="4538412" cy="4538412"/>
          </a:xfrm>
          <a:prstGeom prst="blockArc">
            <a:avLst>
              <a:gd name="adj1" fmla="val 16044205"/>
              <a:gd name="adj2" fmla="val 19804090"/>
              <a:gd name="adj3" fmla="val 452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8" name="Group 27"/>
          <p:cNvGrpSpPr/>
          <p:nvPr/>
        </p:nvGrpSpPr>
        <p:grpSpPr>
          <a:xfrm>
            <a:off x="4776312" y="2704877"/>
            <a:ext cx="2325196" cy="2278906"/>
            <a:chOff x="3134094" y="1802591"/>
            <a:chExt cx="2037308" cy="2037308"/>
          </a:xfrm>
        </p:grpSpPr>
        <p:sp>
          <p:nvSpPr>
            <p:cNvPr id="47" name="Oval 46"/>
            <p:cNvSpPr/>
            <p:nvPr/>
          </p:nvSpPr>
          <p:spPr>
            <a:xfrm>
              <a:off x="3134094" y="1802591"/>
              <a:ext cx="2037308" cy="2037308"/>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Oval 10"/>
            <p:cNvSpPr txBox="1"/>
            <p:nvPr/>
          </p:nvSpPr>
          <p:spPr>
            <a:xfrm>
              <a:off x="3432451" y="2100948"/>
              <a:ext cx="1440594" cy="1440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CH" sz="2500" b="1" kern="1200" dirty="0">
                  <a:solidFill>
                    <a:schemeClr val="bg1"/>
                  </a:solidFill>
                  <a:latin typeface="Futura PT Bold" panose="020B0902020204020203" pitchFamily="34" charset="0"/>
                </a:rPr>
                <a:t>Human </a:t>
              </a:r>
              <a:r>
                <a:rPr lang="fr-CH" sz="2500" b="1" kern="1200" dirty="0" err="1">
                  <a:solidFill>
                    <a:schemeClr val="bg1"/>
                  </a:solidFill>
                  <a:latin typeface="Futura PT Bold" panose="020B0902020204020203" pitchFamily="34" charset="0"/>
                </a:rPr>
                <a:t>rights</a:t>
              </a:r>
              <a:r>
                <a:rPr lang="fr-CH" sz="2500" b="1" kern="1200" dirty="0">
                  <a:solidFill>
                    <a:schemeClr val="bg1"/>
                  </a:solidFill>
                  <a:latin typeface="Futura PT Bold" panose="020B0902020204020203" pitchFamily="34" charset="0"/>
                </a:rPr>
                <a:t>: key concepts</a:t>
              </a:r>
              <a:endParaRPr lang="en-GB" sz="2500" b="1" kern="1200" dirty="0">
                <a:solidFill>
                  <a:schemeClr val="bg1"/>
                </a:solidFill>
                <a:latin typeface="Futura PT Bold" panose="020B0902020204020203" pitchFamily="34" charset="0"/>
              </a:endParaRPr>
            </a:p>
          </p:txBody>
        </p:sp>
      </p:grpSp>
      <p:sp>
        <p:nvSpPr>
          <p:cNvPr id="45" name="Oval 44"/>
          <p:cNvSpPr/>
          <p:nvPr/>
        </p:nvSpPr>
        <p:spPr>
          <a:xfrm>
            <a:off x="4910061" y="1084019"/>
            <a:ext cx="2057699" cy="1084894"/>
          </a:xfrm>
          <a:prstGeom prst="ellipse">
            <a:avLst/>
          </a:prstGeom>
          <a:solidFill>
            <a:srgbClr val="0070C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12"/>
          <p:cNvSpPr txBox="1"/>
          <p:nvPr/>
        </p:nvSpPr>
        <p:spPr>
          <a:xfrm>
            <a:off x="5211404" y="1242898"/>
            <a:ext cx="1455013" cy="767135"/>
          </a:xfrm>
          <a:prstGeom prst="rect">
            <a:avLst/>
          </a:prstGeom>
          <a:noFill/>
          <a:ln w="57150"/>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H" sz="2400" b="1" kern="1200" dirty="0" err="1">
                <a:latin typeface="Futura PT Bold" panose="020B0902020204020203" pitchFamily="34" charset="0"/>
              </a:rPr>
              <a:t>Equal</a:t>
            </a:r>
            <a:endParaRPr lang="en-GB" sz="2400" b="1" kern="1200" dirty="0">
              <a:latin typeface="Futura PT Bold" panose="020B0902020204020203" pitchFamily="34" charset="0"/>
            </a:endParaRPr>
          </a:p>
        </p:txBody>
      </p:sp>
      <p:sp>
        <p:nvSpPr>
          <p:cNvPr id="43" name="Oval 42"/>
          <p:cNvSpPr/>
          <p:nvPr/>
        </p:nvSpPr>
        <p:spPr>
          <a:xfrm>
            <a:off x="7005707" y="2082949"/>
            <a:ext cx="2432240" cy="1184100"/>
          </a:xfrm>
          <a:prstGeom prst="ellipse">
            <a:avLst/>
          </a:prstGeom>
          <a:solidFill>
            <a:srgbClr val="0070C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14"/>
          <p:cNvSpPr txBox="1"/>
          <p:nvPr/>
        </p:nvSpPr>
        <p:spPr>
          <a:xfrm>
            <a:off x="7361900" y="2256357"/>
            <a:ext cx="1719854" cy="837285"/>
          </a:xfrm>
          <a:prstGeom prst="rect">
            <a:avLst/>
          </a:prstGeom>
          <a:noFill/>
          <a:ln w="57150"/>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b="1" kern="1200" dirty="0" err="1">
                <a:latin typeface="Futura PT Bold" panose="020B0902020204020203" pitchFamily="34" charset="0"/>
              </a:rPr>
              <a:t>Universal</a:t>
            </a:r>
            <a:endParaRPr lang="en-GB" sz="2200" b="1" kern="1200" dirty="0">
              <a:latin typeface="Futura PT Bold" panose="020B0902020204020203" pitchFamily="34" charset="0"/>
            </a:endParaRPr>
          </a:p>
        </p:txBody>
      </p:sp>
      <p:sp>
        <p:nvSpPr>
          <p:cNvPr id="41" name="Oval 40"/>
          <p:cNvSpPr/>
          <p:nvPr/>
        </p:nvSpPr>
        <p:spPr>
          <a:xfrm>
            <a:off x="7157801" y="3940762"/>
            <a:ext cx="2466381" cy="1411050"/>
          </a:xfrm>
          <a:prstGeom prst="ellipse">
            <a:avLst/>
          </a:prstGeom>
          <a:solidFill>
            <a:srgbClr val="0070C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16"/>
          <p:cNvSpPr txBox="1"/>
          <p:nvPr/>
        </p:nvSpPr>
        <p:spPr>
          <a:xfrm>
            <a:off x="7518994" y="4147405"/>
            <a:ext cx="1743995" cy="997764"/>
          </a:xfrm>
          <a:prstGeom prst="rect">
            <a:avLst/>
          </a:prstGeom>
          <a:noFill/>
          <a:ln w="57150"/>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b="1" kern="1200" dirty="0" err="1">
                <a:latin typeface="Futura PT Bold" panose="020B0902020204020203" pitchFamily="34" charset="0"/>
              </a:rPr>
              <a:t>Inalienable</a:t>
            </a:r>
            <a:endParaRPr lang="en-GB" sz="2200" b="1" kern="1200" dirty="0">
              <a:latin typeface="Futura PT Bold" panose="020B0902020204020203" pitchFamily="34" charset="0"/>
            </a:endParaRPr>
          </a:p>
        </p:txBody>
      </p:sp>
      <p:sp>
        <p:nvSpPr>
          <p:cNvPr id="39" name="Oval 38"/>
          <p:cNvSpPr/>
          <p:nvPr/>
        </p:nvSpPr>
        <p:spPr>
          <a:xfrm>
            <a:off x="4776314" y="5400288"/>
            <a:ext cx="2325194" cy="1323818"/>
          </a:xfrm>
          <a:prstGeom prst="ellipse">
            <a:avLst/>
          </a:prstGeom>
          <a:solidFill>
            <a:srgbClr val="0070C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18"/>
          <p:cNvSpPr txBox="1"/>
          <p:nvPr/>
        </p:nvSpPr>
        <p:spPr>
          <a:xfrm>
            <a:off x="5116831" y="5594157"/>
            <a:ext cx="1644161" cy="936080"/>
          </a:xfrm>
          <a:prstGeom prst="rect">
            <a:avLst/>
          </a:prstGeom>
          <a:noFill/>
          <a:ln w="57150"/>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b="1" kern="1200" dirty="0">
                <a:latin typeface="Futura PT Bold" panose="020B0902020204020203" pitchFamily="34" charset="0"/>
              </a:rPr>
              <a:t>Inter-dependent</a:t>
            </a:r>
            <a:endParaRPr lang="en-GB" sz="2200" b="1" kern="1200" dirty="0">
              <a:latin typeface="Futura PT Bold" panose="020B0902020204020203" pitchFamily="34" charset="0"/>
            </a:endParaRPr>
          </a:p>
        </p:txBody>
      </p:sp>
      <p:sp>
        <p:nvSpPr>
          <p:cNvPr id="37" name="Oval 36"/>
          <p:cNvSpPr/>
          <p:nvPr/>
        </p:nvSpPr>
        <p:spPr>
          <a:xfrm>
            <a:off x="2156028" y="3971462"/>
            <a:ext cx="2482838" cy="1349652"/>
          </a:xfrm>
          <a:prstGeom prst="ellipse">
            <a:avLst/>
          </a:prstGeom>
          <a:solidFill>
            <a:srgbClr val="0070C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20"/>
          <p:cNvSpPr txBox="1"/>
          <p:nvPr/>
        </p:nvSpPr>
        <p:spPr>
          <a:xfrm>
            <a:off x="2519631" y="4169114"/>
            <a:ext cx="1755632" cy="954348"/>
          </a:xfrm>
          <a:prstGeom prst="rect">
            <a:avLst/>
          </a:prstGeom>
          <a:noFill/>
          <a:ln w="57150"/>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b="1" kern="1200" dirty="0" err="1">
                <a:latin typeface="Futura PT Bold" panose="020B0902020204020203" pitchFamily="34" charset="0"/>
              </a:rPr>
              <a:t>Accountable</a:t>
            </a:r>
            <a:endParaRPr lang="en-GB" sz="2200" b="1" kern="1200" dirty="0">
              <a:latin typeface="Futura PT Bold" panose="020B0902020204020203" pitchFamily="34" charset="0"/>
            </a:endParaRPr>
          </a:p>
        </p:txBody>
      </p:sp>
      <p:sp>
        <p:nvSpPr>
          <p:cNvPr id="35" name="Oval 34"/>
          <p:cNvSpPr/>
          <p:nvPr/>
        </p:nvSpPr>
        <p:spPr>
          <a:xfrm>
            <a:off x="2242801" y="2049678"/>
            <a:ext cx="2618177" cy="1250644"/>
          </a:xfrm>
          <a:prstGeom prst="ellipse">
            <a:avLst/>
          </a:prstGeom>
          <a:solidFill>
            <a:srgbClr val="0070C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22"/>
          <p:cNvSpPr txBox="1"/>
          <p:nvPr/>
        </p:nvSpPr>
        <p:spPr>
          <a:xfrm>
            <a:off x="2550621" y="2232831"/>
            <a:ext cx="2002538" cy="8843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b="1" kern="1200" dirty="0">
                <a:latin typeface="Futura PT Bold" panose="020B0902020204020203" pitchFamily="34" charset="0"/>
              </a:rPr>
              <a:t>Non-</a:t>
            </a:r>
            <a:r>
              <a:rPr lang="fr-CH" sz="2200" b="1" kern="1200" dirty="0" err="1">
                <a:latin typeface="Futura PT Bold" panose="020B0902020204020203" pitchFamily="34" charset="0"/>
              </a:rPr>
              <a:t>discriminatory</a:t>
            </a:r>
            <a:endParaRPr lang="en-GB" sz="2200" b="1" kern="1200" dirty="0">
              <a:latin typeface="Futura PT Bold" panose="020B0902020204020203" pitchFamily="34" charset="0"/>
            </a:endParaRPr>
          </a:p>
        </p:txBody>
      </p:sp>
    </p:spTree>
    <p:extLst>
      <p:ext uri="{BB962C8B-B14F-4D97-AF65-F5344CB8AC3E}">
        <p14:creationId xmlns:p14="http://schemas.microsoft.com/office/powerpoint/2010/main" val="3132563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a:solidFill>
                  <a:srgbClr val="0070C0"/>
                </a:solidFill>
              </a:rPr>
              <a:t>Non-discrimination: a key issue for migrants</a:t>
            </a:r>
          </a:p>
        </p:txBody>
      </p:sp>
      <p:sp>
        <p:nvSpPr>
          <p:cNvPr id="24" name="TextBox 23"/>
          <p:cNvSpPr txBox="1"/>
          <p:nvPr/>
        </p:nvSpPr>
        <p:spPr>
          <a:xfrm>
            <a:off x="838200" y="1994689"/>
            <a:ext cx="5653434" cy="3847207"/>
          </a:xfrm>
          <a:prstGeom prst="rect">
            <a:avLst/>
          </a:prstGeom>
          <a:noFill/>
        </p:spPr>
        <p:txBody>
          <a:bodyPr wrap="square" rtlCol="0">
            <a:spAutoFit/>
          </a:bodyPr>
          <a:lstStyle/>
          <a:p>
            <a:r>
              <a:rPr lang="en-GB" sz="2400" dirty="0">
                <a:latin typeface="Futura Lt BT" panose="020B0402020204020303" pitchFamily="34" charset="0"/>
              </a:rPr>
              <a:t>Discrimination constitutes any distinction, exclusion, restriction or preference or other </a:t>
            </a:r>
            <a:r>
              <a:rPr lang="en-GB" sz="2400" dirty="0">
                <a:solidFill>
                  <a:srgbClr val="0070C0"/>
                </a:solidFill>
                <a:latin typeface="Futura Md BT" panose="020B0602020204020303" pitchFamily="34" charset="0"/>
              </a:rPr>
              <a:t>differential treatment</a:t>
            </a:r>
            <a:r>
              <a:rPr lang="en-GB" sz="2400" dirty="0">
                <a:latin typeface="Futura Lt BT" panose="020B0402020204020303" pitchFamily="34" charset="0"/>
              </a:rPr>
              <a:t> that is </a:t>
            </a:r>
            <a:r>
              <a:rPr lang="en-GB" sz="2400" dirty="0">
                <a:solidFill>
                  <a:srgbClr val="0070C0"/>
                </a:solidFill>
                <a:latin typeface="Futura Md BT" panose="020B0602020204020303" pitchFamily="34" charset="0"/>
              </a:rPr>
              <a:t>directly or indirectly</a:t>
            </a:r>
            <a:r>
              <a:rPr lang="en-GB" sz="2400" dirty="0">
                <a:latin typeface="Futura Lt BT" panose="020B0402020204020303" pitchFamily="34" charset="0"/>
              </a:rPr>
              <a:t> based on the </a:t>
            </a:r>
            <a:r>
              <a:rPr lang="en-GB" sz="2400" dirty="0">
                <a:solidFill>
                  <a:srgbClr val="0070C0"/>
                </a:solidFill>
                <a:latin typeface="Futura Md BT" panose="020B0602020204020303" pitchFamily="34" charset="0"/>
              </a:rPr>
              <a:t>prohibited grounds of discrimination</a:t>
            </a:r>
            <a:r>
              <a:rPr lang="en-GB" sz="2400" dirty="0">
                <a:solidFill>
                  <a:srgbClr val="0070C0"/>
                </a:solidFill>
                <a:latin typeface="Futura Lt BT" panose="020B0402020204020303" pitchFamily="34" charset="0"/>
              </a:rPr>
              <a:t> </a:t>
            </a:r>
            <a:r>
              <a:rPr lang="en-GB" sz="2400" dirty="0">
                <a:latin typeface="Futura Lt BT" panose="020B0402020204020303" pitchFamily="34" charset="0"/>
              </a:rPr>
              <a:t>and which has the </a:t>
            </a:r>
            <a:r>
              <a:rPr lang="en-GB" sz="2400" dirty="0">
                <a:solidFill>
                  <a:srgbClr val="0070C0"/>
                </a:solidFill>
                <a:latin typeface="Futura Md BT" panose="020B0602020204020303" pitchFamily="34" charset="0"/>
              </a:rPr>
              <a:t>intention or effect </a:t>
            </a:r>
            <a:r>
              <a:rPr lang="en-GB" sz="2400" dirty="0">
                <a:latin typeface="Futura Lt BT" panose="020B0402020204020303" pitchFamily="34" charset="0"/>
              </a:rPr>
              <a:t>of </a:t>
            </a:r>
            <a:r>
              <a:rPr lang="en-GB" sz="2400" dirty="0">
                <a:solidFill>
                  <a:srgbClr val="0070C0"/>
                </a:solidFill>
                <a:latin typeface="Futura Md BT" panose="020B0602020204020303" pitchFamily="34" charset="0"/>
              </a:rPr>
              <a:t>nullifying or impairing</a:t>
            </a:r>
            <a:r>
              <a:rPr lang="en-GB" sz="2400" dirty="0">
                <a:solidFill>
                  <a:srgbClr val="FF0000"/>
                </a:solidFill>
                <a:latin typeface="Futura Lt BT" panose="020B0402020204020303" pitchFamily="34" charset="0"/>
              </a:rPr>
              <a:t> </a:t>
            </a:r>
            <a:r>
              <a:rPr lang="en-GB" sz="2400" dirty="0">
                <a:latin typeface="Futura Lt BT" panose="020B0402020204020303" pitchFamily="34" charset="0"/>
              </a:rPr>
              <a:t>the </a:t>
            </a:r>
            <a:r>
              <a:rPr lang="en-GB" sz="2400" dirty="0">
                <a:solidFill>
                  <a:srgbClr val="0070C0"/>
                </a:solidFill>
                <a:latin typeface="Futura Md BT" panose="020B0602020204020303" pitchFamily="34" charset="0"/>
              </a:rPr>
              <a:t>recognition</a:t>
            </a:r>
            <a:r>
              <a:rPr lang="en-GB" sz="2400" dirty="0">
                <a:latin typeface="Futura Lt BT" panose="020B0402020204020303" pitchFamily="34" charset="0"/>
              </a:rPr>
              <a:t>, </a:t>
            </a:r>
            <a:r>
              <a:rPr lang="en-GB" sz="2400" dirty="0">
                <a:solidFill>
                  <a:srgbClr val="0070C0"/>
                </a:solidFill>
                <a:latin typeface="Futura Md BT" panose="020B0602020204020303" pitchFamily="34" charset="0"/>
              </a:rPr>
              <a:t>enjoyment or exercise</a:t>
            </a:r>
            <a:r>
              <a:rPr lang="en-GB" sz="2400" dirty="0">
                <a:latin typeface="Futura Lt BT" panose="020B0402020204020303" pitchFamily="34" charset="0"/>
              </a:rPr>
              <a:t>, </a:t>
            </a:r>
            <a:r>
              <a:rPr lang="en-GB" sz="2400" dirty="0">
                <a:solidFill>
                  <a:srgbClr val="0070C0"/>
                </a:solidFill>
                <a:latin typeface="Futura Md BT" panose="020B0602020204020303" pitchFamily="34" charset="0"/>
              </a:rPr>
              <a:t>on an equal footing</a:t>
            </a:r>
            <a:r>
              <a:rPr lang="en-GB" sz="2400" dirty="0">
                <a:latin typeface="Futura Lt BT" panose="020B0402020204020303" pitchFamily="34" charset="0"/>
              </a:rPr>
              <a:t>, of human rights </a:t>
            </a:r>
            <a:endParaRPr lang="en-GB" sz="2400" dirty="0" smtClean="0">
              <a:latin typeface="Futura Lt BT" panose="020B0402020204020303" pitchFamily="34" charset="0"/>
            </a:endParaRPr>
          </a:p>
          <a:p>
            <a:r>
              <a:rPr lang="en-GB" dirty="0" smtClean="0">
                <a:latin typeface="Futura Lt BT" panose="020B0402020204020303" pitchFamily="34" charset="0"/>
              </a:rPr>
              <a:t>(</a:t>
            </a:r>
            <a:r>
              <a:rPr lang="en-GB" dirty="0">
                <a:latin typeface="Futura Lt BT" panose="020B0402020204020303" pitchFamily="34" charset="0"/>
              </a:rPr>
              <a:t>CERD, Article 1)</a:t>
            </a:r>
            <a:r>
              <a:rPr lang="en-GB" sz="2800" dirty="0" smtClean="0">
                <a:latin typeface="Futura Lt BT" panose="020B0402020204020303" pitchFamily="34" charset="0"/>
              </a:rPr>
              <a:t>. </a:t>
            </a:r>
            <a:endParaRPr lang="en-GB" sz="2800" dirty="0">
              <a:latin typeface="Futura Lt BT" panose="020B0402020204020303" pitchFamily="34" charset="0"/>
            </a:endParaRPr>
          </a:p>
        </p:txBody>
      </p:sp>
    </p:spTree>
    <p:extLst>
      <p:ext uri="{BB962C8B-B14F-4D97-AF65-F5344CB8AC3E}">
        <p14:creationId xmlns:p14="http://schemas.microsoft.com/office/powerpoint/2010/main" val="396954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a:solidFill>
                  <a:srgbClr val="0070C0"/>
                </a:solidFill>
              </a:rPr>
              <a:t>Non-discrimination: Women and intersectionality</a:t>
            </a:r>
          </a:p>
        </p:txBody>
      </p:sp>
      <p:graphicFrame>
        <p:nvGraphicFramePr>
          <p:cNvPr id="8" name="Diagramme 4"/>
          <p:cNvGraphicFramePr>
            <a:graphicFrameLocks noGrp="1"/>
          </p:cNvGraphicFramePr>
          <p:nvPr>
            <p:ph idx="1"/>
            <p:extLst>
              <p:ext uri="{D42A27DB-BD31-4B8C-83A1-F6EECF244321}">
                <p14:modId xmlns:p14="http://schemas.microsoft.com/office/powerpoint/2010/main" val="2299539729"/>
              </p:ext>
            </p:extLst>
          </p:nvPr>
        </p:nvGraphicFramePr>
        <p:xfrm>
          <a:off x="2237104" y="1813493"/>
          <a:ext cx="7566025" cy="447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4467541" y="3210493"/>
            <a:ext cx="3240000" cy="3240000"/>
            <a:chOff x="2494291" y="1247368"/>
            <a:chExt cx="3298272" cy="3148644"/>
          </a:xfrm>
        </p:grpSpPr>
        <p:sp>
          <p:nvSpPr>
            <p:cNvPr id="10" name="Oval 9"/>
            <p:cNvSpPr/>
            <p:nvPr/>
          </p:nvSpPr>
          <p:spPr>
            <a:xfrm>
              <a:off x="2494291" y="1247368"/>
              <a:ext cx="3298272" cy="3148644"/>
            </a:xfrm>
            <a:prstGeom prst="ellipse">
              <a:avLst/>
            </a:prstGeom>
            <a:solidFill>
              <a:srgbClr val="4BACC6">
                <a:hueOff val="-3311292"/>
                <a:satOff val="13270"/>
                <a:lumOff val="2876"/>
                <a:alphaOff val="0"/>
              </a:srgbClr>
            </a:solidFill>
            <a:ln w="381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1" name="Oval 4"/>
            <p:cNvSpPr/>
            <p:nvPr/>
          </p:nvSpPr>
          <p:spPr>
            <a:xfrm>
              <a:off x="2975942" y="2128905"/>
              <a:ext cx="2332231" cy="157432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2520000" numCol="1" spcCol="1270" anchor="t" anchorCtr="0">
              <a:noAutofit/>
            </a:bodyPr>
            <a:lstStyle/>
            <a:p>
              <a:pPr lvl="0" algn="ctr" defTabSz="800100">
                <a:lnSpc>
                  <a:spcPct val="90000"/>
                </a:lnSpc>
                <a:spcBef>
                  <a:spcPct val="0"/>
                </a:spcBef>
                <a:spcAft>
                  <a:spcPct val="35000"/>
                </a:spcAft>
              </a:pPr>
              <a:r>
                <a:rPr lang="fr-FR" sz="1700" b="1" kern="1200" dirty="0" err="1" smtClean="0">
                  <a:solidFill>
                    <a:sysClr val="window" lastClr="FFFFFF"/>
                  </a:solidFill>
                  <a:latin typeface="Futura PT Bold" panose="020B0902020204020203" pitchFamily="34" charset="0"/>
                </a:rPr>
                <a:t>Woman</a:t>
              </a:r>
              <a:endParaRPr lang="fr-FR" sz="1700" b="1" kern="1200" dirty="0">
                <a:solidFill>
                  <a:sysClr val="window" lastClr="FFFFFF"/>
                </a:solidFill>
                <a:latin typeface="Futura PT Bold" panose="020B0902020204020203" pitchFamily="34" charset="0"/>
              </a:endParaRPr>
            </a:p>
          </p:txBody>
        </p:sp>
      </p:grpSp>
      <p:grpSp>
        <p:nvGrpSpPr>
          <p:cNvPr id="12" name="Group 11"/>
          <p:cNvGrpSpPr/>
          <p:nvPr/>
        </p:nvGrpSpPr>
        <p:grpSpPr>
          <a:xfrm>
            <a:off x="5138840" y="4600508"/>
            <a:ext cx="1810385" cy="1810385"/>
            <a:chOff x="3209607" y="2715577"/>
            <a:chExt cx="1810385" cy="1810385"/>
          </a:xfrm>
        </p:grpSpPr>
        <p:sp>
          <p:nvSpPr>
            <p:cNvPr id="13" name="Oval 12"/>
            <p:cNvSpPr/>
            <p:nvPr/>
          </p:nvSpPr>
          <p:spPr>
            <a:xfrm>
              <a:off x="3209607" y="2715577"/>
              <a:ext cx="1810385" cy="1810385"/>
            </a:xfrm>
            <a:prstGeom prst="ellipse">
              <a:avLst/>
            </a:prstGeom>
            <a:solidFill>
              <a:srgbClr val="C0D8ED">
                <a:alpha val="58039"/>
              </a:srgbClr>
            </a:solidFill>
            <a:ln w="381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val 8"/>
            <p:cNvSpPr/>
            <p:nvPr/>
          </p:nvSpPr>
          <p:spPr>
            <a:xfrm>
              <a:off x="3474732" y="3168174"/>
              <a:ext cx="1280135" cy="90519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700" b="1" kern="1200" dirty="0" err="1">
                  <a:solidFill>
                    <a:sysClr val="window" lastClr="FFFFFF"/>
                  </a:solidFill>
                  <a:latin typeface="Futura PT Bold" panose="020B0902020204020203" pitchFamily="34" charset="0"/>
                </a:rPr>
                <a:t>Disability</a:t>
              </a:r>
              <a:endParaRPr lang="fr-FR" sz="1700" b="1" kern="1200" dirty="0">
                <a:solidFill>
                  <a:sysClr val="window" lastClr="FFFFFF"/>
                </a:solidFill>
                <a:latin typeface="Futura PT Bold" panose="020B0902020204020203" pitchFamily="34" charset="0"/>
              </a:endParaRPr>
            </a:p>
          </p:txBody>
        </p:sp>
      </p:grpSp>
      <p:grpSp>
        <p:nvGrpSpPr>
          <p:cNvPr id="15" name="Group 14"/>
          <p:cNvGrpSpPr/>
          <p:nvPr/>
        </p:nvGrpSpPr>
        <p:grpSpPr>
          <a:xfrm>
            <a:off x="6624879" y="3942325"/>
            <a:ext cx="1799998" cy="1799998"/>
            <a:chOff x="4495809" y="2057394"/>
            <a:chExt cx="1799998" cy="1799998"/>
          </a:xfrm>
        </p:grpSpPr>
        <p:sp>
          <p:nvSpPr>
            <p:cNvPr id="16" name="Oval 15"/>
            <p:cNvSpPr/>
            <p:nvPr/>
          </p:nvSpPr>
          <p:spPr>
            <a:xfrm>
              <a:off x="4495809" y="2057394"/>
              <a:ext cx="1799998" cy="1799998"/>
            </a:xfrm>
            <a:prstGeom prst="ellipse">
              <a:avLst/>
            </a:prstGeom>
            <a:solidFill>
              <a:srgbClr val="9083A3">
                <a:alpha val="54902"/>
              </a:srgbClr>
            </a:solidFill>
            <a:ln w="38100"/>
          </p:spPr>
          <p:style>
            <a:lnRef idx="2">
              <a:schemeClr val="lt1">
                <a:hueOff val="0"/>
                <a:satOff val="0"/>
                <a:lumOff val="0"/>
                <a:alphaOff val="0"/>
              </a:schemeClr>
            </a:lnRef>
            <a:fillRef idx="1">
              <a:scrgbClr r="0" g="0" b="0"/>
            </a:fillRef>
            <a:effectRef idx="0">
              <a:schemeClr val="accent5">
                <a:hueOff val="4508024"/>
                <a:satOff val="-19785"/>
                <a:lumOff val="5882"/>
                <a:alphaOff val="0"/>
              </a:schemeClr>
            </a:effectRef>
            <a:fontRef idx="minor">
              <a:schemeClr val="lt1"/>
            </a:fontRef>
          </p:style>
        </p:sp>
        <p:sp>
          <p:nvSpPr>
            <p:cNvPr id="17" name="Oval 6"/>
            <p:cNvSpPr/>
            <p:nvPr/>
          </p:nvSpPr>
          <p:spPr>
            <a:xfrm>
              <a:off x="4909808" y="2219393"/>
              <a:ext cx="971998" cy="323999"/>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700" b="1" kern="1200"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endParaRPr lang="en-GB" sz="1700" b="1" kern="1200"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endParaRPr lang="en-GB" sz="1700" b="1" kern="1200"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r>
                <a:rPr lang="en-GB" sz="1700" b="1" kern="1200" dirty="0" smtClean="0">
                  <a:solidFill>
                    <a:sysClr val="window" lastClr="FFFFFF"/>
                  </a:solidFill>
                  <a:latin typeface="Futura PT Bold" panose="020B0902020204020203" pitchFamily="34" charset="0"/>
                </a:rPr>
                <a:t>Age</a:t>
              </a:r>
              <a:endParaRPr lang="en-GB" sz="1700" b="1" kern="1200" dirty="0">
                <a:solidFill>
                  <a:sysClr val="window" lastClr="FFFFFF"/>
                </a:solidFill>
                <a:latin typeface="Futura PT Bold" panose="020B0902020204020203" pitchFamily="34" charset="0"/>
              </a:endParaRPr>
            </a:p>
          </p:txBody>
        </p:sp>
      </p:grpSp>
      <p:grpSp>
        <p:nvGrpSpPr>
          <p:cNvPr id="18" name="Group 17"/>
          <p:cNvGrpSpPr/>
          <p:nvPr/>
        </p:nvGrpSpPr>
        <p:grpSpPr>
          <a:xfrm>
            <a:off x="3680324" y="3942331"/>
            <a:ext cx="1799998" cy="1799998"/>
            <a:chOff x="1981208" y="2057400"/>
            <a:chExt cx="1799998" cy="1799998"/>
          </a:xfrm>
        </p:grpSpPr>
        <p:sp>
          <p:nvSpPr>
            <p:cNvPr id="19" name="Oval 18"/>
            <p:cNvSpPr/>
            <p:nvPr/>
          </p:nvSpPr>
          <p:spPr>
            <a:xfrm>
              <a:off x="1981208" y="2057400"/>
              <a:ext cx="1799998" cy="1799998"/>
            </a:xfrm>
            <a:prstGeom prst="ellipse">
              <a:avLst/>
            </a:prstGeom>
            <a:solidFill>
              <a:srgbClr val="FF0000">
                <a:alpha val="47843"/>
              </a:srgbClr>
            </a:solidFill>
            <a:ln w="381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val 4"/>
            <p:cNvSpPr/>
            <p:nvPr/>
          </p:nvSpPr>
          <p:spPr>
            <a:xfrm>
              <a:off x="1981208" y="2181600"/>
              <a:ext cx="1799998" cy="36179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fr-FR" sz="1700" b="1" kern="1200"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endParaRPr lang="fr-FR" sz="1700" b="1" kern="1200"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endParaRPr lang="fr-FR" sz="1700" b="1" kern="1200" dirty="0" smtClean="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endParaRPr lang="fr-FR" sz="1700" b="1" kern="1200"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r>
                <a:rPr lang="fr-FR" sz="1700" b="1" dirty="0" err="1" smtClean="0">
                  <a:solidFill>
                    <a:sysClr val="window" lastClr="FFFFFF"/>
                  </a:solidFill>
                  <a:latin typeface="Futura PT Bold" panose="020B0902020204020203" pitchFamily="34" charset="0"/>
                </a:rPr>
                <a:t>Undocumented</a:t>
              </a:r>
              <a:endParaRPr lang="fr-FR" sz="1700" b="1" dirty="0">
                <a:solidFill>
                  <a:sysClr val="window" lastClr="FFFFFF"/>
                </a:solidFill>
                <a:latin typeface="Futura PT Bold" panose="020B0902020204020203" pitchFamily="34" charset="0"/>
              </a:endParaRPr>
            </a:p>
            <a:p>
              <a:pPr lvl="0" algn="ctr" defTabSz="800100">
                <a:lnSpc>
                  <a:spcPct val="90000"/>
                </a:lnSpc>
                <a:spcBef>
                  <a:spcPct val="0"/>
                </a:spcBef>
                <a:spcAft>
                  <a:spcPct val="35000"/>
                </a:spcAft>
              </a:pPr>
              <a:r>
                <a:rPr lang="fr-FR" sz="1700" b="1" kern="1200" dirty="0" err="1">
                  <a:solidFill>
                    <a:sysClr val="window" lastClr="FFFFFF"/>
                  </a:solidFill>
                  <a:latin typeface="Futura PT Bold" panose="020B0902020204020203" pitchFamily="34" charset="0"/>
                </a:rPr>
                <a:t>status</a:t>
              </a:r>
              <a:endParaRPr lang="fr-FR" sz="1700" b="1" kern="1200" dirty="0">
                <a:solidFill>
                  <a:sysClr val="window" lastClr="FFFFFF"/>
                </a:solidFill>
                <a:latin typeface="Futura PT Bold" panose="020B0902020204020203" pitchFamily="34" charset="0"/>
              </a:endParaRPr>
            </a:p>
          </p:txBody>
        </p:sp>
      </p:grpSp>
    </p:spTree>
    <p:extLst>
      <p:ext uri="{BB962C8B-B14F-4D97-AF65-F5344CB8AC3E}">
        <p14:creationId xmlns:p14="http://schemas.microsoft.com/office/powerpoint/2010/main" val="29893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a:solidFill>
                  <a:srgbClr val="0070C0"/>
                </a:solidFill>
              </a:rPr>
              <a:t>State actions towards migrants must be: </a:t>
            </a:r>
          </a:p>
        </p:txBody>
      </p:sp>
      <p:sp>
        <p:nvSpPr>
          <p:cNvPr id="22" name="Content Placeholder 3"/>
          <p:cNvSpPr>
            <a:spLocks noGrp="1"/>
          </p:cNvSpPr>
          <p:nvPr>
            <p:ph idx="1"/>
          </p:nvPr>
        </p:nvSpPr>
        <p:spPr>
          <a:xfrm>
            <a:off x="838200" y="2385846"/>
            <a:ext cx="3533964" cy="3088443"/>
          </a:xfrm>
        </p:spPr>
        <p:txBody>
          <a:bodyPr>
            <a:normAutofit/>
          </a:bodyPr>
          <a:lstStyle/>
          <a:p>
            <a:pPr>
              <a:lnSpc>
                <a:spcPct val="100000"/>
              </a:lnSpc>
              <a:buClr>
                <a:srgbClr val="0070C0"/>
              </a:buClr>
            </a:pPr>
            <a:r>
              <a:rPr lang="en-GB" dirty="0" smtClean="0">
                <a:latin typeface="Futura PT Bold" panose="020B0902020204020203" pitchFamily="34" charset="0"/>
              </a:rPr>
              <a:t>Reasonable</a:t>
            </a:r>
          </a:p>
          <a:p>
            <a:pPr>
              <a:lnSpc>
                <a:spcPct val="100000"/>
              </a:lnSpc>
              <a:buClr>
                <a:srgbClr val="0070C0"/>
              </a:buClr>
            </a:pPr>
            <a:r>
              <a:rPr lang="it-IT" dirty="0" err="1" smtClean="0">
                <a:latin typeface="Futura PT Bold" panose="020B0902020204020203" pitchFamily="34" charset="0"/>
              </a:rPr>
              <a:t>Proportionate</a:t>
            </a:r>
            <a:endParaRPr lang="it-IT" dirty="0" smtClean="0">
              <a:latin typeface="Futura PT Bold" panose="020B0902020204020203" pitchFamily="34" charset="0"/>
            </a:endParaRPr>
          </a:p>
          <a:p>
            <a:pPr>
              <a:lnSpc>
                <a:spcPct val="100000"/>
              </a:lnSpc>
              <a:buClr>
                <a:srgbClr val="0070C0"/>
              </a:buClr>
            </a:pPr>
            <a:r>
              <a:rPr lang="it-IT" dirty="0" err="1" smtClean="0">
                <a:latin typeface="Futura PT Bold" panose="020B0902020204020203" pitchFamily="34" charset="0"/>
              </a:rPr>
              <a:t>Legitimate</a:t>
            </a:r>
            <a:endParaRPr lang="en-GB" dirty="0">
              <a:latin typeface="Futura PT Bold" panose="020B0902020204020203" pitchFamily="34" charset="0"/>
            </a:endParaRPr>
          </a:p>
        </p:txBody>
      </p:sp>
    </p:spTree>
    <p:extLst>
      <p:ext uri="{BB962C8B-B14F-4D97-AF65-F5344CB8AC3E}">
        <p14:creationId xmlns:p14="http://schemas.microsoft.com/office/powerpoint/2010/main" val="61428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3651" y="1362512"/>
            <a:ext cx="3962102" cy="5177372"/>
            <a:chOff x="4118" y="0"/>
            <a:chExt cx="3962102" cy="5822107"/>
          </a:xfrm>
        </p:grpSpPr>
        <p:sp>
          <p:nvSpPr>
            <p:cNvPr id="29" name="Rounded Rectangle 28"/>
            <p:cNvSpPr/>
            <p:nvPr/>
          </p:nvSpPr>
          <p:spPr>
            <a:xfrm>
              <a:off x="4118" y="0"/>
              <a:ext cx="3962102" cy="582210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Rounded Rectangle 4"/>
            <p:cNvSpPr txBox="1"/>
            <p:nvPr/>
          </p:nvSpPr>
          <p:spPr>
            <a:xfrm>
              <a:off x="4118" y="0"/>
              <a:ext cx="3962102" cy="12396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fr-CH" sz="2800" kern="1200" dirty="0" err="1">
                  <a:latin typeface="Futura PT Bold" panose="020B0902020204020203" pitchFamily="34" charset="0"/>
                </a:rPr>
                <a:t>Legitimate</a:t>
              </a:r>
              <a:r>
                <a:rPr lang="fr-CH" sz="2800" kern="1200" dirty="0">
                  <a:latin typeface="Futura PT Bold" panose="020B0902020204020203" pitchFamily="34" charset="0"/>
                </a:rPr>
                <a:t> distinction</a:t>
              </a:r>
              <a:endParaRPr lang="en-GB" sz="2800" kern="1200" dirty="0">
                <a:latin typeface="Futura PT Bold" panose="020B0902020204020203" pitchFamily="34" charset="0"/>
              </a:endParaRPr>
            </a:p>
          </p:txBody>
        </p:sp>
      </p:grpSp>
      <p:grpSp>
        <p:nvGrpSpPr>
          <p:cNvPr id="8" name="Group 7"/>
          <p:cNvGrpSpPr/>
          <p:nvPr/>
        </p:nvGrpSpPr>
        <p:grpSpPr>
          <a:xfrm>
            <a:off x="2199862" y="2464906"/>
            <a:ext cx="3169681" cy="1143810"/>
            <a:chOff x="400329" y="1747129"/>
            <a:chExt cx="3169681" cy="1143810"/>
          </a:xfrm>
        </p:grpSpPr>
        <p:sp>
          <p:nvSpPr>
            <p:cNvPr id="27" name="Rounded Rectangle 26"/>
            <p:cNvSpPr/>
            <p:nvPr/>
          </p:nvSpPr>
          <p:spPr>
            <a:xfrm>
              <a:off x="400329" y="1747129"/>
              <a:ext cx="3169681" cy="1143810"/>
            </a:xfrm>
            <a:prstGeom prst="roundRect">
              <a:avLst>
                <a:gd name="adj" fmla="val 10000"/>
              </a:avLst>
            </a:pr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6"/>
            <p:cNvSpPr txBox="1"/>
            <p:nvPr/>
          </p:nvSpPr>
          <p:spPr>
            <a:xfrm>
              <a:off x="433830" y="1780630"/>
              <a:ext cx="3102679" cy="1076808"/>
            </a:xfrm>
            <a:prstGeom prst="rect">
              <a:avLst/>
            </a:prstGeom>
            <a:ln w="28575"/>
          </p:spPr>
          <p:style>
            <a:lnRef idx="0">
              <a:scrgbClr r="0" g="0" b="0"/>
            </a:lnRef>
            <a:fillRef idx="0">
              <a:scrgbClr r="0" g="0" b="0"/>
            </a:fillRef>
            <a:effectRef idx="0">
              <a:scrgbClr r="0" g="0" b="0"/>
            </a:effectRef>
            <a:fontRef idx="minor">
              <a:schemeClr val="lt1"/>
            </a:fontRef>
          </p:style>
          <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fr-CH" sz="2800" kern="1200" dirty="0" err="1">
                  <a:latin typeface="Futura Md BT" panose="020B0602020204020303" pitchFamily="34" charset="0"/>
                </a:rPr>
                <a:t>Exceptional</a:t>
              </a:r>
              <a:r>
                <a:rPr lang="fr-CH" sz="2800" kern="1200" dirty="0">
                  <a:latin typeface="Futura Md BT" panose="020B0602020204020303" pitchFamily="34" charset="0"/>
                </a:rPr>
                <a:t> distinction</a:t>
              </a:r>
              <a:endParaRPr lang="en-GB" sz="2800" kern="1200" dirty="0">
                <a:latin typeface="Futura Md BT" panose="020B0602020204020303" pitchFamily="34" charset="0"/>
              </a:endParaRPr>
            </a:p>
          </p:txBody>
        </p:sp>
      </p:grpSp>
      <p:grpSp>
        <p:nvGrpSpPr>
          <p:cNvPr id="9" name="Group 8"/>
          <p:cNvGrpSpPr/>
          <p:nvPr/>
        </p:nvGrpSpPr>
        <p:grpSpPr>
          <a:xfrm>
            <a:off x="2199862" y="3784688"/>
            <a:ext cx="3169681" cy="1143810"/>
            <a:chOff x="400329" y="3066911"/>
            <a:chExt cx="3169681" cy="1143810"/>
          </a:xfrm>
        </p:grpSpPr>
        <p:sp>
          <p:nvSpPr>
            <p:cNvPr id="25" name="Rounded Rectangle 24"/>
            <p:cNvSpPr/>
            <p:nvPr/>
          </p:nvSpPr>
          <p:spPr>
            <a:xfrm>
              <a:off x="400329" y="3066911"/>
              <a:ext cx="3169681" cy="1143810"/>
            </a:xfrm>
            <a:prstGeom prst="roundRect">
              <a:avLst>
                <a:gd name="adj" fmla="val 10000"/>
              </a:avLst>
            </a:pr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8"/>
            <p:cNvSpPr txBox="1"/>
            <p:nvPr/>
          </p:nvSpPr>
          <p:spPr>
            <a:xfrm>
              <a:off x="433830" y="3100412"/>
              <a:ext cx="3102679" cy="1076808"/>
            </a:xfrm>
            <a:prstGeom prst="rect">
              <a:avLst/>
            </a:prstGeom>
            <a:ln w="28575"/>
          </p:spPr>
          <p:style>
            <a:lnRef idx="0">
              <a:scrgbClr r="0" g="0" b="0"/>
            </a:lnRef>
            <a:fillRef idx="0">
              <a:scrgbClr r="0" g="0" b="0"/>
            </a:fillRef>
            <a:effectRef idx="0">
              <a:scrgbClr r="0" g="0" b="0"/>
            </a:effectRef>
            <a:fontRef idx="minor">
              <a:schemeClr val="lt1"/>
            </a:fontRef>
          </p:style>
          <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fr-CH" sz="2800" kern="1200" dirty="0" err="1">
                  <a:latin typeface="Futura Md BT" panose="020B0602020204020303" pitchFamily="34" charset="0"/>
                </a:rPr>
                <a:t>Legitimate</a:t>
              </a:r>
              <a:r>
                <a:rPr lang="fr-CH" sz="2800" kern="1200" dirty="0">
                  <a:latin typeface="Futura Md BT" panose="020B0602020204020303" pitchFamily="34" charset="0"/>
                </a:rPr>
                <a:t> State objective</a:t>
              </a:r>
              <a:endParaRPr lang="en-GB" sz="2800" kern="1200" dirty="0">
                <a:latin typeface="Futura Md BT" panose="020B0602020204020303" pitchFamily="34" charset="0"/>
              </a:endParaRPr>
            </a:p>
          </p:txBody>
        </p:sp>
      </p:grpSp>
      <p:grpSp>
        <p:nvGrpSpPr>
          <p:cNvPr id="10" name="Group 9"/>
          <p:cNvGrpSpPr/>
          <p:nvPr/>
        </p:nvGrpSpPr>
        <p:grpSpPr>
          <a:xfrm>
            <a:off x="2199862" y="5104470"/>
            <a:ext cx="3169681" cy="1143810"/>
            <a:chOff x="400329" y="4386693"/>
            <a:chExt cx="3169681" cy="1143810"/>
          </a:xfrm>
        </p:grpSpPr>
        <p:sp>
          <p:nvSpPr>
            <p:cNvPr id="20" name="Rounded Rectangle 19"/>
            <p:cNvSpPr/>
            <p:nvPr/>
          </p:nvSpPr>
          <p:spPr>
            <a:xfrm>
              <a:off x="400329" y="4386693"/>
              <a:ext cx="3169681" cy="1143810"/>
            </a:xfrm>
            <a:prstGeom prst="roundRect">
              <a:avLst>
                <a:gd name="adj" fmla="val 10000"/>
              </a:avLst>
            </a:pr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10"/>
            <p:cNvSpPr txBox="1"/>
            <p:nvPr/>
          </p:nvSpPr>
          <p:spPr>
            <a:xfrm>
              <a:off x="433830" y="4420194"/>
              <a:ext cx="3102679" cy="1076808"/>
            </a:xfrm>
            <a:prstGeom prst="rect">
              <a:avLst/>
            </a:prstGeom>
            <a:ln w="28575"/>
          </p:spPr>
          <p:style>
            <a:lnRef idx="0">
              <a:scrgbClr r="0" g="0" b="0"/>
            </a:lnRef>
            <a:fillRef idx="0">
              <a:scrgbClr r="0" g="0" b="0"/>
            </a:fillRef>
            <a:effectRef idx="0">
              <a:scrgbClr r="0" g="0" b="0"/>
            </a:effectRef>
            <a:fontRef idx="minor">
              <a:schemeClr val="lt1"/>
            </a:fontRef>
          </p:style>
          <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fr-CH" sz="2800" kern="1200" dirty="0" err="1">
                  <a:latin typeface="Futura Md BT" panose="020B0602020204020303" pitchFamily="34" charset="0"/>
                </a:rPr>
                <a:t>Proportionate</a:t>
              </a:r>
              <a:r>
                <a:rPr lang="fr-CH" sz="2800" kern="1200" dirty="0">
                  <a:latin typeface="Futura Md BT" panose="020B0602020204020303" pitchFamily="34" charset="0"/>
                </a:rPr>
                <a:t> </a:t>
              </a:r>
              <a:r>
                <a:rPr lang="fr-CH" sz="2800" kern="1200" dirty="0" err="1">
                  <a:latin typeface="Futura Md BT" panose="020B0602020204020303" pitchFamily="34" charset="0"/>
                </a:rPr>
                <a:t>means</a:t>
              </a:r>
              <a:endParaRPr lang="en-GB" sz="2800" kern="1200" dirty="0">
                <a:latin typeface="Futura Md BT" panose="020B0602020204020303" pitchFamily="34" charset="0"/>
              </a:endParaRPr>
            </a:p>
          </p:txBody>
        </p:sp>
      </p:grpSp>
      <p:grpSp>
        <p:nvGrpSpPr>
          <p:cNvPr id="11" name="Group 10"/>
          <p:cNvGrpSpPr/>
          <p:nvPr/>
        </p:nvGrpSpPr>
        <p:grpSpPr>
          <a:xfrm>
            <a:off x="6062911" y="1362512"/>
            <a:ext cx="3962102" cy="5177372"/>
            <a:chOff x="4263378" y="0"/>
            <a:chExt cx="3962102" cy="5822107"/>
          </a:xfrm>
        </p:grpSpPr>
        <p:sp>
          <p:nvSpPr>
            <p:cNvPr id="18" name="Rounded Rectangle 17"/>
            <p:cNvSpPr/>
            <p:nvPr/>
          </p:nvSpPr>
          <p:spPr>
            <a:xfrm>
              <a:off x="4263378" y="0"/>
              <a:ext cx="3962102" cy="582210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Rounded Rectangle 12"/>
            <p:cNvSpPr txBox="1"/>
            <p:nvPr/>
          </p:nvSpPr>
          <p:spPr>
            <a:xfrm>
              <a:off x="4263378" y="0"/>
              <a:ext cx="3962102" cy="12396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fr-CH" sz="2800" kern="1200" dirty="0">
                  <a:latin typeface="Futura PT Bold" panose="020B0902020204020203" pitchFamily="34" charset="0"/>
                </a:rPr>
                <a:t>Discrimination</a:t>
              </a:r>
              <a:endParaRPr lang="en-GB" sz="2800" kern="1200" dirty="0">
                <a:latin typeface="Futura PT Bold" panose="020B0902020204020203" pitchFamily="34" charset="0"/>
              </a:endParaRPr>
            </a:p>
          </p:txBody>
        </p:sp>
      </p:grpSp>
      <p:grpSp>
        <p:nvGrpSpPr>
          <p:cNvPr id="12" name="Group 11"/>
          <p:cNvGrpSpPr/>
          <p:nvPr/>
        </p:nvGrpSpPr>
        <p:grpSpPr>
          <a:xfrm>
            <a:off x="6459122" y="2466114"/>
            <a:ext cx="3169681" cy="1755444"/>
            <a:chOff x="4659589" y="1748337"/>
            <a:chExt cx="3169681" cy="1755444"/>
          </a:xfrm>
        </p:grpSpPr>
        <p:sp>
          <p:nvSpPr>
            <p:cNvPr id="16" name="Rounded Rectangle 15"/>
            <p:cNvSpPr/>
            <p:nvPr/>
          </p:nvSpPr>
          <p:spPr>
            <a:xfrm>
              <a:off x="4659589" y="1748337"/>
              <a:ext cx="3169681" cy="1755444"/>
            </a:xfrm>
            <a:prstGeom prst="roundRect">
              <a:avLst>
                <a:gd name="adj" fmla="val 10000"/>
              </a:avLst>
            </a:pr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4"/>
            <p:cNvSpPr txBox="1"/>
            <p:nvPr/>
          </p:nvSpPr>
          <p:spPr>
            <a:xfrm>
              <a:off x="4711004" y="1799752"/>
              <a:ext cx="3066851" cy="1652614"/>
            </a:xfrm>
            <a:prstGeom prst="rect">
              <a:avLst/>
            </a:prstGeom>
            <a:ln w="28575"/>
          </p:spPr>
          <p:style>
            <a:lnRef idx="0">
              <a:scrgbClr r="0" g="0" b="0"/>
            </a:lnRef>
            <a:fillRef idx="0">
              <a:scrgbClr r="0" g="0" b="0"/>
            </a:fillRef>
            <a:effectRef idx="0">
              <a:scrgbClr r="0" g="0" b="0"/>
            </a:effectRef>
            <a:fontRef idx="minor">
              <a:schemeClr val="lt1"/>
            </a:fontRef>
          </p:style>
          <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fr-CH" sz="2800" kern="1200" dirty="0" err="1">
                  <a:latin typeface="Futura Md BT" panose="020B0602020204020303" pitchFamily="34" charset="0"/>
                </a:rPr>
                <a:t>Unlawful</a:t>
              </a:r>
              <a:r>
                <a:rPr lang="fr-CH" sz="2800" kern="1200" dirty="0">
                  <a:latin typeface="Futura Md BT" panose="020B0602020204020303" pitchFamily="34" charset="0"/>
                </a:rPr>
                <a:t> </a:t>
              </a:r>
              <a:r>
                <a:rPr lang="fr-CH" sz="2800" kern="1200" dirty="0" err="1">
                  <a:latin typeface="Futura Md BT" panose="020B0602020204020303" pitchFamily="34" charset="0"/>
                </a:rPr>
                <a:t>differential</a:t>
              </a:r>
              <a:r>
                <a:rPr lang="fr-CH" sz="2800" kern="1200" dirty="0">
                  <a:latin typeface="Futura Md BT" panose="020B0602020204020303" pitchFamily="34" charset="0"/>
                </a:rPr>
                <a:t> </a:t>
              </a:r>
              <a:r>
                <a:rPr lang="fr-CH" sz="2800" kern="1200" dirty="0" err="1">
                  <a:latin typeface="Futura Md BT" panose="020B0602020204020303" pitchFamily="34" charset="0"/>
                </a:rPr>
                <a:t>treatment</a:t>
              </a:r>
              <a:endParaRPr lang="en-GB" sz="2800" kern="1200" dirty="0">
                <a:latin typeface="Futura Md BT" panose="020B0602020204020303" pitchFamily="34" charset="0"/>
              </a:endParaRPr>
            </a:p>
          </p:txBody>
        </p:sp>
      </p:grpSp>
      <p:grpSp>
        <p:nvGrpSpPr>
          <p:cNvPr id="13" name="Group 12"/>
          <p:cNvGrpSpPr/>
          <p:nvPr/>
        </p:nvGrpSpPr>
        <p:grpSpPr>
          <a:xfrm>
            <a:off x="6459122" y="4491628"/>
            <a:ext cx="3169681" cy="1755444"/>
            <a:chOff x="4659589" y="3773851"/>
            <a:chExt cx="3169681" cy="1755444"/>
          </a:xfrm>
        </p:grpSpPr>
        <p:sp>
          <p:nvSpPr>
            <p:cNvPr id="14" name="Rounded Rectangle 13"/>
            <p:cNvSpPr/>
            <p:nvPr/>
          </p:nvSpPr>
          <p:spPr>
            <a:xfrm>
              <a:off x="4659589" y="3773851"/>
              <a:ext cx="3169681" cy="1755444"/>
            </a:xfrm>
            <a:prstGeom prst="roundRect">
              <a:avLst>
                <a:gd name="adj" fmla="val 10000"/>
              </a:avLst>
            </a:pr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6"/>
            <p:cNvSpPr txBox="1"/>
            <p:nvPr/>
          </p:nvSpPr>
          <p:spPr>
            <a:xfrm>
              <a:off x="4711004" y="3825266"/>
              <a:ext cx="3066851" cy="1652614"/>
            </a:xfrm>
            <a:prstGeom prst="rect">
              <a:avLst/>
            </a:prstGeom>
            <a:ln w="28575"/>
          </p:spPr>
          <p:style>
            <a:lnRef idx="0">
              <a:scrgbClr r="0" g="0" b="0"/>
            </a:lnRef>
            <a:fillRef idx="0">
              <a:scrgbClr r="0" g="0" b="0"/>
            </a:fillRef>
            <a:effectRef idx="0">
              <a:scrgbClr r="0" g="0" b="0"/>
            </a:effectRef>
            <a:fontRef idx="minor">
              <a:schemeClr val="lt1"/>
            </a:fontRef>
          </p:style>
          <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fr-CH" sz="2800" kern="1200" dirty="0" err="1">
                  <a:latin typeface="Futura Md BT" panose="020B0602020204020303" pitchFamily="34" charset="0"/>
                </a:rPr>
                <a:t>Prohibited</a:t>
              </a:r>
              <a:r>
                <a:rPr lang="fr-CH" sz="2800" kern="1200" dirty="0">
                  <a:latin typeface="Futura Md BT" panose="020B0602020204020303" pitchFamily="34" charset="0"/>
                </a:rPr>
                <a:t> grounds</a:t>
              </a:r>
              <a:endParaRPr lang="en-GB" sz="2800" kern="1200" dirty="0">
                <a:latin typeface="Futura Md BT" panose="020B0602020204020303" pitchFamily="34" charset="0"/>
              </a:endParaRPr>
            </a:p>
          </p:txBody>
        </p:sp>
      </p:grpSp>
    </p:spTree>
    <p:extLst>
      <p:ext uri="{BB962C8B-B14F-4D97-AF65-F5344CB8AC3E}">
        <p14:creationId xmlns:p14="http://schemas.microsoft.com/office/powerpoint/2010/main" val="3004570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Bringing human rights home</a:t>
            </a:r>
          </a:p>
        </p:txBody>
      </p:sp>
      <p:sp>
        <p:nvSpPr>
          <p:cNvPr id="31" name="Content Placeholder 3"/>
          <p:cNvSpPr>
            <a:spLocks noGrp="1"/>
          </p:cNvSpPr>
          <p:nvPr>
            <p:ph idx="1"/>
          </p:nvPr>
        </p:nvSpPr>
        <p:spPr>
          <a:xfrm>
            <a:off x="838200" y="2385846"/>
            <a:ext cx="7064396" cy="3088443"/>
          </a:xfrm>
        </p:spPr>
        <p:txBody>
          <a:bodyPr>
            <a:normAutofit/>
          </a:bodyPr>
          <a:lstStyle/>
          <a:p>
            <a:pPr>
              <a:lnSpc>
                <a:spcPct val="100000"/>
              </a:lnSpc>
              <a:buClr>
                <a:srgbClr val="0070C0"/>
              </a:buClr>
            </a:pPr>
            <a:r>
              <a:rPr lang="en-GB" sz="2600" dirty="0"/>
              <a:t>Which human rights treaties has my or this government ratified?</a:t>
            </a:r>
          </a:p>
          <a:p>
            <a:pPr>
              <a:lnSpc>
                <a:spcPct val="100000"/>
              </a:lnSpc>
              <a:buClr>
                <a:srgbClr val="0070C0"/>
              </a:buClr>
            </a:pPr>
            <a:r>
              <a:rPr lang="en-GB" sz="2600" dirty="0" smtClean="0"/>
              <a:t>Has </a:t>
            </a:r>
            <a:r>
              <a:rPr lang="en-GB" sz="2600" dirty="0"/>
              <a:t>the government incorporated any of these standards in domestic legislation? </a:t>
            </a:r>
          </a:p>
        </p:txBody>
      </p:sp>
    </p:spTree>
    <p:extLst>
      <p:ext uri="{BB962C8B-B14F-4D97-AF65-F5344CB8AC3E}">
        <p14:creationId xmlns:p14="http://schemas.microsoft.com/office/powerpoint/2010/main" val="21610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Key messages</a:t>
            </a:r>
          </a:p>
        </p:txBody>
      </p:sp>
      <p:sp>
        <p:nvSpPr>
          <p:cNvPr id="31" name="Content Placeholder 3"/>
          <p:cNvSpPr>
            <a:spLocks noGrp="1"/>
          </p:cNvSpPr>
          <p:nvPr>
            <p:ph idx="1"/>
          </p:nvPr>
        </p:nvSpPr>
        <p:spPr>
          <a:xfrm>
            <a:off x="838199" y="1955968"/>
            <a:ext cx="8469303" cy="4608334"/>
          </a:xfrm>
        </p:spPr>
        <p:txBody>
          <a:bodyPr>
            <a:noAutofit/>
          </a:bodyPr>
          <a:lstStyle/>
          <a:p>
            <a:pPr>
              <a:lnSpc>
                <a:spcPct val="100000"/>
              </a:lnSpc>
              <a:buClr>
                <a:srgbClr val="0070C0"/>
              </a:buClr>
            </a:pPr>
            <a:r>
              <a:rPr lang="en-GB" sz="2000" dirty="0"/>
              <a:t>Human rights are inherent and inalienable. Everyone has the same rights because they are human beings.</a:t>
            </a:r>
          </a:p>
          <a:p>
            <a:pPr>
              <a:lnSpc>
                <a:spcPct val="100000"/>
              </a:lnSpc>
              <a:buClr>
                <a:srgbClr val="0070C0"/>
              </a:buClr>
            </a:pPr>
            <a:r>
              <a:rPr lang="en-GB" sz="2000" dirty="0"/>
              <a:t>States have agreed they have a responsibility to respect, protect and fulfil the rights of all persons – including migrants  – within their jurisdiction. </a:t>
            </a:r>
          </a:p>
          <a:p>
            <a:pPr>
              <a:lnSpc>
                <a:spcPct val="100000"/>
              </a:lnSpc>
              <a:buClr>
                <a:srgbClr val="0070C0"/>
              </a:buClr>
            </a:pPr>
            <a:r>
              <a:rPr lang="en-GB" sz="2000" dirty="0"/>
              <a:t>The absolute prohibition of discrimination is particularly relevant for migrants.</a:t>
            </a:r>
          </a:p>
          <a:p>
            <a:pPr>
              <a:lnSpc>
                <a:spcPct val="100000"/>
              </a:lnSpc>
              <a:buClr>
                <a:srgbClr val="0070C0"/>
              </a:buClr>
            </a:pPr>
            <a:r>
              <a:rPr lang="en-GB" sz="2000" dirty="0"/>
              <a:t>There is no hierarchy between human rights. They are all interrelated and indivisible. For example, lack of access to one right often has an impact on the enjoyment of other rights.</a:t>
            </a:r>
          </a:p>
          <a:p>
            <a:pPr>
              <a:lnSpc>
                <a:spcPct val="100000"/>
              </a:lnSpc>
              <a:buClr>
                <a:srgbClr val="0070C0"/>
              </a:buClr>
            </a:pPr>
            <a:r>
              <a:rPr lang="en-GB" sz="2000" dirty="0"/>
              <a:t>States (duty bearers) have specific obligations to people under their jurisdiction (rights holders). </a:t>
            </a:r>
          </a:p>
          <a:p>
            <a:pPr>
              <a:lnSpc>
                <a:spcPct val="100000"/>
              </a:lnSpc>
              <a:buClr>
                <a:srgbClr val="0070C0"/>
              </a:buClr>
            </a:pPr>
            <a:r>
              <a:rPr lang="en-GB" sz="2000" dirty="0"/>
              <a:t>The human rights framework provides practical tools for protecting and promoting the rights of all migrants.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008" y="1196227"/>
            <a:ext cx="1113792" cy="1006925"/>
          </a:xfrm>
          <a:prstGeom prst="rect">
            <a:avLst/>
          </a:prstGeom>
        </p:spPr>
      </p:pic>
    </p:spTree>
    <p:extLst>
      <p:ext uri="{BB962C8B-B14F-4D97-AF65-F5344CB8AC3E}">
        <p14:creationId xmlns:p14="http://schemas.microsoft.com/office/powerpoint/2010/main" val="333489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solidFill>
                  <a:srgbClr val="0070C0"/>
                </a:solidFill>
              </a:rPr>
              <a:t>Module overview</a:t>
            </a:r>
          </a:p>
        </p:txBody>
      </p:sp>
      <p:sp>
        <p:nvSpPr>
          <p:cNvPr id="4" name="Content Placeholder 3"/>
          <p:cNvSpPr>
            <a:spLocks noGrp="1"/>
          </p:cNvSpPr>
          <p:nvPr>
            <p:ph idx="1"/>
          </p:nvPr>
        </p:nvSpPr>
        <p:spPr>
          <a:xfrm>
            <a:off x="838200" y="2385846"/>
            <a:ext cx="7064396" cy="3813898"/>
          </a:xfrm>
        </p:spPr>
        <p:txBody>
          <a:bodyPr/>
          <a:lstStyle/>
          <a:p>
            <a:pPr>
              <a:buClr>
                <a:srgbClr val="0070C0"/>
              </a:buClr>
            </a:pPr>
            <a:r>
              <a:rPr lang="en-GB" dirty="0">
                <a:latin typeface="Futura PT Bold" panose="020B0902020204020203" pitchFamily="34" charset="0"/>
              </a:rPr>
              <a:t>Session 3: International human rights and migration</a:t>
            </a:r>
          </a:p>
          <a:p>
            <a:pPr>
              <a:buClr>
                <a:srgbClr val="0070C0"/>
              </a:buClr>
            </a:pPr>
            <a:r>
              <a:rPr lang="en-GB" dirty="0"/>
              <a:t>Session 4: The </a:t>
            </a:r>
            <a:r>
              <a:rPr lang="en-GB" dirty="0" smtClean="0"/>
              <a:t>Convention </a:t>
            </a:r>
            <a:r>
              <a:rPr lang="en-GB" dirty="0"/>
              <a:t>on </a:t>
            </a:r>
            <a:r>
              <a:rPr lang="en-GB" dirty="0" smtClean="0"/>
              <a:t>Migrant Workers</a:t>
            </a:r>
            <a:endParaRPr lang="en-GB" dirty="0"/>
          </a:p>
          <a:p>
            <a:pPr>
              <a:buClr>
                <a:srgbClr val="0070C0"/>
              </a:buClr>
            </a:pPr>
            <a:r>
              <a:rPr lang="en-GB" dirty="0"/>
              <a:t>Session 5: The United Nations human rights system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197" y="1248506"/>
            <a:ext cx="1371603" cy="1371603"/>
          </a:xfrm>
          <a:prstGeom prst="rect">
            <a:avLst/>
          </a:prstGeom>
        </p:spPr>
      </p:pic>
    </p:spTree>
    <p:extLst>
      <p:ext uri="{BB962C8B-B14F-4D97-AF65-F5344CB8AC3E}">
        <p14:creationId xmlns:p14="http://schemas.microsoft.com/office/powerpoint/2010/main" val="1091217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7827405" cy="4620445"/>
          </a:xfrm>
        </p:spPr>
        <p:txBody>
          <a:bodyPr>
            <a:normAutofit/>
          </a:bodyPr>
          <a:lstStyle/>
          <a:p>
            <a:pPr marL="0" indent="0">
              <a:lnSpc>
                <a:spcPct val="100000"/>
              </a:lnSpc>
              <a:buNone/>
            </a:pPr>
            <a:r>
              <a:rPr lang="en-GB" sz="2600" dirty="0">
                <a:latin typeface="Futura PT Bold" panose="020B0902020204020203" pitchFamily="34" charset="0"/>
              </a:rPr>
              <a:t>The International Covenant on Economic, Social and Cultural Rights</a:t>
            </a:r>
          </a:p>
          <a:p>
            <a:pPr marL="0" indent="0">
              <a:lnSpc>
                <a:spcPct val="100000"/>
              </a:lnSpc>
              <a:buNone/>
            </a:pPr>
            <a:r>
              <a:rPr lang="en-GB" sz="2600" dirty="0" smtClean="0"/>
              <a:t>Establishes </a:t>
            </a:r>
            <a:r>
              <a:rPr lang="en-GB" sz="2600" dirty="0"/>
              <a:t>that states shall protect the rights of all individuals—regardless of citizenship— to just and favourable conditions of work, to an adequate standard of living, to good health, and to other economic, social and cultural </a:t>
            </a:r>
            <a:r>
              <a:rPr lang="en-GB" sz="2600" dirty="0" smtClean="0"/>
              <a:t>rights.</a:t>
            </a:r>
            <a:endParaRPr lang="en-GB" sz="2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291879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8681249" cy="4620445"/>
          </a:xfrm>
        </p:spPr>
        <p:txBody>
          <a:bodyPr>
            <a:normAutofit/>
          </a:bodyPr>
          <a:lstStyle/>
          <a:p>
            <a:pPr marL="0" indent="0">
              <a:lnSpc>
                <a:spcPct val="100000"/>
              </a:lnSpc>
              <a:buNone/>
            </a:pPr>
            <a:r>
              <a:rPr lang="en-GB" sz="2600" dirty="0">
                <a:latin typeface="Futura PT Bold" panose="020B0902020204020203" pitchFamily="34" charset="0"/>
              </a:rPr>
              <a:t>The International Covenant on Civil and Political </a:t>
            </a:r>
            <a:r>
              <a:rPr lang="en-GB" sz="2600" dirty="0" smtClean="0">
                <a:latin typeface="Futura PT Bold" panose="020B0902020204020203" pitchFamily="34" charset="0"/>
              </a:rPr>
              <a:t>Rights</a:t>
            </a:r>
          </a:p>
          <a:p>
            <a:pPr marL="0" indent="0">
              <a:lnSpc>
                <a:spcPct val="100000"/>
              </a:lnSpc>
              <a:buNone/>
            </a:pPr>
            <a:r>
              <a:rPr lang="en-GB" sz="2600" dirty="0"/>
              <a:t>Affirms the rights to freedom of speech and association, of religion and conscience, the right to liberty and security of person, to remedy, to participation in political life, to family life, to be registered at </a:t>
            </a:r>
            <a:r>
              <a:rPr lang="en-GB" sz="2600" dirty="0" smtClean="0"/>
              <a:t>birth.</a:t>
            </a:r>
            <a:endParaRPr lang="en-GB" sz="2600" dirty="0"/>
          </a:p>
          <a:p>
            <a:pPr marL="0" indent="0">
              <a:lnSpc>
                <a:spcPct val="100000"/>
              </a:lnSpc>
              <a:buNone/>
            </a:pPr>
            <a:r>
              <a:rPr lang="en-GB" sz="2600" dirty="0" smtClean="0"/>
              <a:t>Forbids </a:t>
            </a:r>
            <a:r>
              <a:rPr lang="en-GB" sz="2600" dirty="0"/>
              <a:t>all forms of discrimination between nationals and non-nationals - with narrow exceptions for freedom of movement and political rights that are explicitly guaranteed to </a:t>
            </a:r>
            <a:r>
              <a:rPr lang="en-GB" sz="2600" dirty="0" smtClean="0"/>
              <a:t>nationals.</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33295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8862918" cy="4620445"/>
          </a:xfrm>
        </p:spPr>
        <p:txBody>
          <a:bodyPr>
            <a:normAutofit/>
          </a:bodyPr>
          <a:lstStyle/>
          <a:p>
            <a:pPr marL="0" indent="0">
              <a:lnSpc>
                <a:spcPct val="100000"/>
              </a:lnSpc>
              <a:buNone/>
            </a:pPr>
            <a:r>
              <a:rPr lang="en-GB" sz="2600" dirty="0">
                <a:latin typeface="Futura PT Bold" panose="020B0902020204020203" pitchFamily="34" charset="0"/>
              </a:rPr>
              <a:t>The International Convention on the Elimination of Racial </a:t>
            </a:r>
            <a:r>
              <a:rPr lang="en-GB" sz="2600" dirty="0" smtClean="0">
                <a:latin typeface="Futura PT Bold" panose="020B0902020204020203" pitchFamily="34" charset="0"/>
              </a:rPr>
              <a:t>Discrimination</a:t>
            </a:r>
          </a:p>
          <a:p>
            <a:pPr marL="0" indent="0">
              <a:lnSpc>
                <a:spcPct val="100000"/>
              </a:lnSpc>
              <a:buNone/>
            </a:pPr>
            <a:r>
              <a:rPr lang="en-GB" sz="2600" dirty="0"/>
              <a:t>Prohibits all discrimination on the basis of race, colour, descent, national or ethnic origin </a:t>
            </a:r>
          </a:p>
          <a:p>
            <a:pPr marL="0" indent="0">
              <a:lnSpc>
                <a:spcPct val="100000"/>
              </a:lnSpc>
              <a:buNone/>
            </a:pPr>
            <a:r>
              <a:rPr lang="en-GB" sz="2600" dirty="0"/>
              <a:t>Allows distinctions to be made between nationals and non-nationals provided this does not result in discrimination against any particular group and does not affect the equal enjoyment of rights guaranteed to all persons under relevant international human rights </a:t>
            </a:r>
            <a:r>
              <a:rPr lang="en-GB" sz="2600" dirty="0" smtClean="0"/>
              <a:t>instruments.</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259432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7827405" cy="4620445"/>
          </a:xfrm>
        </p:spPr>
        <p:txBody>
          <a:bodyPr>
            <a:normAutofit/>
          </a:bodyPr>
          <a:lstStyle/>
          <a:p>
            <a:pPr marL="0" indent="0">
              <a:lnSpc>
                <a:spcPct val="100000"/>
              </a:lnSpc>
              <a:buNone/>
            </a:pPr>
            <a:r>
              <a:rPr lang="en-GB" sz="2600" dirty="0" smtClean="0">
                <a:latin typeface="Futura PT Bold" panose="020B0902020204020203" pitchFamily="34" charset="0"/>
              </a:rPr>
              <a:t>The Convention on the Elimination of All Forms of Discrimination against Women</a:t>
            </a:r>
          </a:p>
          <a:p>
            <a:pPr marL="0" indent="0">
              <a:lnSpc>
                <a:spcPct val="100000"/>
              </a:lnSpc>
              <a:buNone/>
            </a:pPr>
            <a:r>
              <a:rPr lang="en-GB" sz="2600" dirty="0"/>
              <a:t>Defines what constitutes discrimination against women and sets up an agenda for national action to end such discrimination. Significantly, it affirms that States have a responsibility to prevent violations by private actors – including family </a:t>
            </a:r>
            <a:r>
              <a:rPr lang="en-GB" sz="2600" dirty="0" smtClean="0"/>
              <a:t>members.</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395719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7827405" cy="4620445"/>
          </a:xfrm>
        </p:spPr>
        <p:txBody>
          <a:bodyPr>
            <a:normAutofit/>
          </a:bodyPr>
          <a:lstStyle/>
          <a:p>
            <a:pPr marL="0" indent="0">
              <a:lnSpc>
                <a:spcPct val="100000"/>
              </a:lnSpc>
              <a:buNone/>
            </a:pPr>
            <a:r>
              <a:rPr lang="en-GB" sz="2600" dirty="0">
                <a:latin typeface="Futura PT Bold" panose="020B0902020204020203" pitchFamily="34" charset="0"/>
              </a:rPr>
              <a:t>The Convention against Torture and Other Cruel, Inhuman or Degrading Treatment and </a:t>
            </a:r>
            <a:r>
              <a:rPr lang="en-GB" sz="2600" dirty="0" smtClean="0">
                <a:latin typeface="Futura PT Bold" panose="020B0902020204020203" pitchFamily="34" charset="0"/>
              </a:rPr>
              <a:t>Punishment</a:t>
            </a:r>
          </a:p>
          <a:p>
            <a:pPr marL="0" indent="0">
              <a:lnSpc>
                <a:spcPct val="100000"/>
              </a:lnSpc>
              <a:buNone/>
            </a:pPr>
            <a:r>
              <a:rPr lang="en-GB" sz="2600" dirty="0"/>
              <a:t>Prohibits all forms of torture and ill-treatment. It also prohibits the </a:t>
            </a:r>
            <a:r>
              <a:rPr lang="en-GB" sz="2600" i="1" dirty="0" err="1"/>
              <a:t>refoulement</a:t>
            </a:r>
            <a:r>
              <a:rPr lang="en-GB" sz="2600" dirty="0"/>
              <a:t> (return) of any person to another state where there are substantial grounds for believing that he or she would be in danger of being subjected to torture</a:t>
            </a:r>
            <a:r>
              <a:rPr lang="en-GB" sz="2600" dirty="0" smtClean="0"/>
              <a:t>.</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90688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7827405" cy="4620445"/>
          </a:xfrm>
        </p:spPr>
        <p:txBody>
          <a:bodyPr>
            <a:normAutofit fontScale="92500"/>
          </a:bodyPr>
          <a:lstStyle/>
          <a:p>
            <a:pPr marL="0" indent="0">
              <a:lnSpc>
                <a:spcPct val="100000"/>
              </a:lnSpc>
              <a:buNone/>
            </a:pPr>
            <a:r>
              <a:rPr lang="en-GB" dirty="0">
                <a:latin typeface="Futura PT Bold" panose="020B0902020204020203" pitchFamily="34" charset="0"/>
              </a:rPr>
              <a:t>The Convention on the Rights of the </a:t>
            </a:r>
            <a:r>
              <a:rPr lang="en-GB" dirty="0" smtClean="0">
                <a:latin typeface="Futura PT Bold" panose="020B0902020204020203" pitchFamily="34" charset="0"/>
              </a:rPr>
              <a:t>Child</a:t>
            </a:r>
          </a:p>
          <a:p>
            <a:pPr marL="0" indent="0">
              <a:lnSpc>
                <a:spcPct val="100000"/>
              </a:lnSpc>
              <a:buNone/>
            </a:pPr>
            <a:r>
              <a:rPr lang="en-GB" dirty="0"/>
              <a:t>Establishes that policies and practice should be guided by the ‘best interest’ of the child and that all children within the jurisdiction of a State Party shall have the right to a name and to acquire a nationality</a:t>
            </a:r>
          </a:p>
          <a:p>
            <a:pPr marL="0" indent="0">
              <a:lnSpc>
                <a:spcPct val="100000"/>
              </a:lnSpc>
              <a:buNone/>
            </a:pPr>
            <a:r>
              <a:rPr lang="en-GB" dirty="0"/>
              <a:t>Declares that States Parties shall ensure the implementation of these rights, in particular when the child would otherwise be </a:t>
            </a:r>
            <a:r>
              <a:rPr lang="en-GB" dirty="0" smtClean="0"/>
              <a:t>stateless.</a:t>
            </a:r>
            <a:endParaRPr lang="en-GB" dirty="0"/>
          </a:p>
          <a:p>
            <a:pPr marL="0" indent="0">
              <a:lnSpc>
                <a:spcPct val="100000"/>
              </a:lnSpc>
              <a:buNone/>
            </a:pPr>
            <a:r>
              <a:rPr lang="en-GB" dirty="0">
                <a:latin typeface="Futura PT Bold" panose="020B0902020204020203" pitchFamily="34" charset="0"/>
              </a:rPr>
              <a:t>Optional </a:t>
            </a:r>
            <a:r>
              <a:rPr lang="en-GB" dirty="0" smtClean="0">
                <a:latin typeface="Futura PT Bold" panose="020B0902020204020203" pitchFamily="34" charset="0"/>
              </a:rPr>
              <a:t>Protocols:</a:t>
            </a:r>
            <a:r>
              <a:rPr lang="en-GB" dirty="0" smtClean="0"/>
              <a:t> </a:t>
            </a:r>
            <a:r>
              <a:rPr lang="en-GB" dirty="0"/>
              <a:t>o</a:t>
            </a:r>
            <a:r>
              <a:rPr lang="en-GB" dirty="0" smtClean="0"/>
              <a:t>n </a:t>
            </a:r>
            <a:r>
              <a:rPr lang="en-GB" dirty="0"/>
              <a:t>the Sale of Children; on the Involvement of Children in Armed Conflict.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289859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6846393" cy="4620445"/>
          </a:xfrm>
        </p:spPr>
        <p:txBody>
          <a:bodyPr>
            <a:normAutofit/>
          </a:bodyPr>
          <a:lstStyle/>
          <a:p>
            <a:pPr marL="0" indent="0">
              <a:lnSpc>
                <a:spcPct val="100000"/>
              </a:lnSpc>
              <a:buNone/>
            </a:pPr>
            <a:r>
              <a:rPr lang="en-GB" sz="2600" dirty="0">
                <a:latin typeface="Futura PT Bold" panose="020B0902020204020203" pitchFamily="34" charset="0"/>
              </a:rPr>
              <a:t>The Convention on the Rights of Persons with </a:t>
            </a:r>
            <a:r>
              <a:rPr lang="en-GB" sz="2600" dirty="0" smtClean="0">
                <a:latin typeface="Futura PT Bold" panose="020B0902020204020203" pitchFamily="34" charset="0"/>
              </a:rPr>
              <a:t>Disabilities</a:t>
            </a:r>
          </a:p>
          <a:p>
            <a:pPr marL="0" indent="0">
              <a:lnSpc>
                <a:spcPct val="100000"/>
              </a:lnSpc>
              <a:buNone/>
            </a:pPr>
            <a:r>
              <a:rPr lang="en-GB" sz="2600" dirty="0"/>
              <a:t>Protects and promotes the rights and dignity of persons with disabilities.</a:t>
            </a:r>
          </a:p>
          <a:p>
            <a:pPr marL="0" indent="0">
              <a:lnSpc>
                <a:spcPct val="100000"/>
              </a:lnSpc>
              <a:buNone/>
            </a:pPr>
            <a:r>
              <a:rPr lang="en-GB" sz="2600" dirty="0"/>
              <a:t>Reiterates full equality under the law.</a:t>
            </a:r>
          </a:p>
          <a:p>
            <a:pPr marL="0" indent="0">
              <a:lnSpc>
                <a:spcPct val="100000"/>
              </a:lnSpc>
              <a:buNone/>
            </a:pPr>
            <a:r>
              <a:rPr lang="en-GB" sz="2600" dirty="0"/>
              <a:t>Affirms that States Parties have a responsibility to ensure that persons with disabilities can fully realize the rights enshrined in other UN </a:t>
            </a:r>
            <a:r>
              <a:rPr lang="en-GB" sz="2600" dirty="0" smtClean="0"/>
              <a:t>conventions.</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253376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Summary</a:t>
            </a:r>
          </a:p>
        </p:txBody>
      </p:sp>
      <p:sp>
        <p:nvSpPr>
          <p:cNvPr id="31" name="Content Placeholder 3"/>
          <p:cNvSpPr>
            <a:spLocks noGrp="1"/>
          </p:cNvSpPr>
          <p:nvPr>
            <p:ph idx="1"/>
          </p:nvPr>
        </p:nvSpPr>
        <p:spPr>
          <a:xfrm>
            <a:off x="838200" y="1974135"/>
            <a:ext cx="6846393" cy="4620445"/>
          </a:xfrm>
        </p:spPr>
        <p:txBody>
          <a:bodyPr>
            <a:normAutofit/>
          </a:bodyPr>
          <a:lstStyle/>
          <a:p>
            <a:pPr marL="0" indent="0">
              <a:lnSpc>
                <a:spcPct val="100000"/>
              </a:lnSpc>
              <a:buNone/>
            </a:pPr>
            <a:r>
              <a:rPr lang="en-GB" sz="2600" dirty="0">
                <a:latin typeface="Futura PT Bold" panose="020B0902020204020203" pitchFamily="34" charset="0"/>
              </a:rPr>
              <a:t>The International Convention for the Protection of All Persons from Enforced </a:t>
            </a:r>
            <a:r>
              <a:rPr lang="en-GB" sz="2600" dirty="0" smtClean="0">
                <a:latin typeface="Futura PT Bold" panose="020B0902020204020203" pitchFamily="34" charset="0"/>
              </a:rPr>
              <a:t>Disappearance</a:t>
            </a:r>
          </a:p>
          <a:p>
            <a:pPr marL="0" indent="0">
              <a:lnSpc>
                <a:spcPct val="100000"/>
              </a:lnSpc>
              <a:buNone/>
            </a:pPr>
            <a:r>
              <a:rPr lang="en-GB" sz="2600" dirty="0"/>
              <a:t>Prohibits the enforced disappearances of any person for any reason and under all </a:t>
            </a:r>
            <a:r>
              <a:rPr lang="en-GB" sz="2600" dirty="0" smtClean="0"/>
              <a:t>circumstances.</a:t>
            </a:r>
            <a:endParaRPr lang="en-GB" sz="2600" dirty="0"/>
          </a:p>
          <a:p>
            <a:pPr marL="0" indent="0">
              <a:lnSpc>
                <a:spcPct val="100000"/>
              </a:lnSpc>
              <a:buNone/>
            </a:pPr>
            <a:r>
              <a:rPr lang="en-GB" sz="2600" dirty="0"/>
              <a:t>Defines enforced disappearance as a crime against humanity.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205" y="1196227"/>
            <a:ext cx="1307595" cy="1453899"/>
          </a:xfrm>
          <a:prstGeom prst="rect">
            <a:avLst/>
          </a:prstGeom>
        </p:spPr>
      </p:pic>
    </p:spTree>
    <p:extLst>
      <p:ext uri="{BB962C8B-B14F-4D97-AF65-F5344CB8AC3E}">
        <p14:creationId xmlns:p14="http://schemas.microsoft.com/office/powerpoint/2010/main" val="416085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Useful resources</a:t>
            </a:r>
          </a:p>
        </p:txBody>
      </p:sp>
      <p:sp>
        <p:nvSpPr>
          <p:cNvPr id="5" name="Content Placeholder 3"/>
          <p:cNvSpPr>
            <a:spLocks noGrp="1"/>
          </p:cNvSpPr>
          <p:nvPr>
            <p:ph idx="1"/>
          </p:nvPr>
        </p:nvSpPr>
        <p:spPr>
          <a:xfrm>
            <a:off x="838200" y="1992302"/>
            <a:ext cx="8584359" cy="4705224"/>
          </a:xfrm>
        </p:spPr>
        <p:txBody>
          <a:bodyPr>
            <a:noAutofit/>
          </a:bodyPr>
          <a:lstStyle/>
          <a:p>
            <a:pPr>
              <a:lnSpc>
                <a:spcPct val="100000"/>
              </a:lnSpc>
              <a:buClr>
                <a:srgbClr val="0070C0"/>
              </a:buClr>
              <a:buFont typeface="Wingdings" panose="05000000000000000000" pitchFamily="2" charset="2"/>
              <a:buChar char="ü"/>
            </a:pPr>
            <a:r>
              <a:rPr lang="en-GB" sz="2000" dirty="0"/>
              <a:t>OHCHR</a:t>
            </a:r>
            <a:r>
              <a:rPr lang="en-GB" sz="2000" i="1" dirty="0"/>
              <a:t>, </a:t>
            </a:r>
            <a:r>
              <a:rPr lang="en-GB" sz="2000" i="1" dirty="0" smtClean="0"/>
              <a:t>What </a:t>
            </a:r>
            <a:r>
              <a:rPr lang="en-GB" sz="2000" i="1" dirty="0"/>
              <a:t>are the two Covenants? </a:t>
            </a:r>
          </a:p>
          <a:p>
            <a:pPr>
              <a:lnSpc>
                <a:spcPct val="100000"/>
              </a:lnSpc>
              <a:buClr>
                <a:srgbClr val="0070C0"/>
              </a:buClr>
              <a:buFont typeface="Wingdings" panose="05000000000000000000" pitchFamily="2" charset="2"/>
              <a:buChar char="ü"/>
            </a:pPr>
            <a:r>
              <a:rPr lang="en-GB" sz="2000" dirty="0" smtClean="0"/>
              <a:t>OHCHR</a:t>
            </a:r>
            <a:r>
              <a:rPr lang="en-GB" sz="2000" i="1" dirty="0" smtClean="0"/>
              <a:t>, </a:t>
            </a:r>
            <a:r>
              <a:rPr lang="en-GB" sz="2000" dirty="0"/>
              <a:t>Fact Sheet No. 15 (Rev.1), </a:t>
            </a:r>
            <a:r>
              <a:rPr lang="en-GB" sz="2000" i="1" dirty="0"/>
              <a:t>Civil and Political Rights: The Human Rights Committee</a:t>
            </a:r>
          </a:p>
          <a:p>
            <a:pPr>
              <a:lnSpc>
                <a:spcPct val="100000"/>
              </a:lnSpc>
              <a:buClr>
                <a:srgbClr val="0070C0"/>
              </a:buClr>
              <a:buFont typeface="Wingdings" panose="05000000000000000000" pitchFamily="2" charset="2"/>
              <a:buChar char="ü"/>
            </a:pPr>
            <a:r>
              <a:rPr lang="en-GB" sz="2000" dirty="0" smtClean="0"/>
              <a:t>OHCHR</a:t>
            </a:r>
            <a:r>
              <a:rPr lang="en-GB" sz="2000" i="1" dirty="0"/>
              <a:t>, Fact Sheet No. 33, Frequently Asked Questions on Economic, Social and Cultural Rights</a:t>
            </a:r>
          </a:p>
          <a:p>
            <a:pPr>
              <a:lnSpc>
                <a:spcPct val="100000"/>
              </a:lnSpc>
              <a:buClr>
                <a:srgbClr val="0070C0"/>
              </a:buClr>
              <a:buFont typeface="Wingdings" panose="05000000000000000000" pitchFamily="2" charset="2"/>
              <a:buChar char="ü"/>
            </a:pPr>
            <a:r>
              <a:rPr lang="en-GB" sz="2000" dirty="0" smtClean="0"/>
              <a:t>OHCHR</a:t>
            </a:r>
            <a:r>
              <a:rPr lang="en-GB" sz="2000" i="1" dirty="0"/>
              <a:t>, Easy-to-read version of the Covenants</a:t>
            </a:r>
          </a:p>
          <a:p>
            <a:pPr>
              <a:lnSpc>
                <a:spcPct val="100000"/>
              </a:lnSpc>
              <a:buClr>
                <a:srgbClr val="0070C0"/>
              </a:buClr>
              <a:buFont typeface="Wingdings" panose="05000000000000000000" pitchFamily="2" charset="2"/>
              <a:buChar char="ü"/>
            </a:pPr>
            <a:r>
              <a:rPr lang="en-GB" sz="2000" i="1" dirty="0" smtClean="0"/>
              <a:t>The </a:t>
            </a:r>
            <a:r>
              <a:rPr lang="en-GB" sz="2000" i="1" dirty="0"/>
              <a:t>Universal Declaration of Human Rights (see Stand Up For Human Rights Campaign)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109" y="1020221"/>
            <a:ext cx="1230691" cy="1230691"/>
          </a:xfrm>
          <a:prstGeom prst="rect">
            <a:avLst/>
          </a:prstGeom>
        </p:spPr>
      </p:pic>
    </p:spTree>
    <p:extLst>
      <p:ext uri="{BB962C8B-B14F-4D97-AF65-F5344CB8AC3E}">
        <p14:creationId xmlns:p14="http://schemas.microsoft.com/office/powerpoint/2010/main" val="1617765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US" sz="2800" dirty="0" smtClean="0">
                <a:solidFill>
                  <a:srgbClr val="0070C0"/>
                </a:solidFill>
              </a:rPr>
              <a:t>Session </a:t>
            </a:r>
            <a:r>
              <a:rPr lang="en-US" sz="2800" dirty="0">
                <a:solidFill>
                  <a:srgbClr val="0070C0"/>
                </a:solidFill>
              </a:rPr>
              <a:t>overview</a:t>
            </a:r>
          </a:p>
        </p:txBody>
      </p:sp>
      <p:sp>
        <p:nvSpPr>
          <p:cNvPr id="4" name="Content Placeholder 3"/>
          <p:cNvSpPr>
            <a:spLocks noGrp="1"/>
          </p:cNvSpPr>
          <p:nvPr>
            <p:ph idx="1"/>
          </p:nvPr>
        </p:nvSpPr>
        <p:spPr>
          <a:xfrm>
            <a:off x="838200" y="2385846"/>
            <a:ext cx="7064396" cy="3813898"/>
          </a:xfrm>
        </p:spPr>
        <p:txBody>
          <a:bodyPr/>
          <a:lstStyle/>
          <a:p>
            <a:pPr>
              <a:buClr>
                <a:srgbClr val="0070C0"/>
              </a:buClr>
            </a:pPr>
            <a:r>
              <a:rPr lang="en-GB" dirty="0"/>
              <a:t>What are human rights?</a:t>
            </a:r>
          </a:p>
          <a:p>
            <a:pPr>
              <a:buClr>
                <a:srgbClr val="0070C0"/>
              </a:buClr>
            </a:pPr>
            <a:r>
              <a:rPr lang="en-GB" dirty="0"/>
              <a:t>International human rights instruments</a:t>
            </a:r>
          </a:p>
          <a:p>
            <a:pPr>
              <a:buClr>
                <a:srgbClr val="0070C0"/>
              </a:buClr>
            </a:pPr>
            <a:r>
              <a:rPr lang="en-GB" dirty="0"/>
              <a:t>How human rights operate</a:t>
            </a:r>
          </a:p>
          <a:p>
            <a:pPr>
              <a:buClr>
                <a:srgbClr val="0070C0"/>
              </a:buClr>
            </a:pPr>
            <a:r>
              <a:rPr lang="en-GB" dirty="0"/>
              <a:t>Discrimination vs. legitimate distinction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696" y="1048222"/>
            <a:ext cx="1210104" cy="1079815"/>
          </a:xfrm>
          <a:prstGeom prst="rect">
            <a:avLst/>
          </a:prstGeom>
        </p:spPr>
      </p:pic>
    </p:spTree>
    <p:extLst>
      <p:ext uri="{BB962C8B-B14F-4D97-AF65-F5344CB8AC3E}">
        <p14:creationId xmlns:p14="http://schemas.microsoft.com/office/powerpoint/2010/main" val="46459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US" sz="2800" dirty="0" smtClean="0">
                <a:solidFill>
                  <a:srgbClr val="0070C0"/>
                </a:solidFill>
              </a:rPr>
              <a:t>What are human rights?</a:t>
            </a:r>
            <a:endParaRPr lang="en-US" sz="2800" dirty="0">
              <a:solidFill>
                <a:srgbClr val="0070C0"/>
              </a:solidFill>
            </a:endParaRPr>
          </a:p>
        </p:txBody>
      </p:sp>
      <p:sp>
        <p:nvSpPr>
          <p:cNvPr id="4" name="Content Placeholder 3"/>
          <p:cNvSpPr>
            <a:spLocks noGrp="1"/>
          </p:cNvSpPr>
          <p:nvPr>
            <p:ph idx="1"/>
          </p:nvPr>
        </p:nvSpPr>
        <p:spPr>
          <a:xfrm>
            <a:off x="838200" y="2180492"/>
            <a:ext cx="7064396" cy="1107715"/>
          </a:xfrm>
        </p:spPr>
        <p:txBody>
          <a:bodyPr>
            <a:normAutofit/>
          </a:bodyPr>
          <a:lstStyle/>
          <a:p>
            <a:pPr>
              <a:lnSpc>
                <a:spcPct val="100000"/>
              </a:lnSpc>
              <a:buClr>
                <a:srgbClr val="0070C0"/>
              </a:buClr>
            </a:pPr>
            <a:r>
              <a:rPr lang="en-GB" dirty="0"/>
              <a:t>What do we need to flourish and lead fulfilled lives as human beings?</a:t>
            </a:r>
          </a:p>
        </p:txBody>
      </p:sp>
      <p:sp>
        <p:nvSpPr>
          <p:cNvPr id="3" name="TextBox 2"/>
          <p:cNvSpPr txBox="1"/>
          <p:nvPr/>
        </p:nvSpPr>
        <p:spPr>
          <a:xfrm>
            <a:off x="3784768" y="4531047"/>
            <a:ext cx="2930924" cy="461665"/>
          </a:xfrm>
          <a:prstGeom prst="rect">
            <a:avLst/>
          </a:prstGeom>
          <a:noFill/>
        </p:spPr>
        <p:txBody>
          <a:bodyPr wrap="square" rtlCol="0">
            <a:spAutoFit/>
          </a:bodyPr>
          <a:lstStyle/>
          <a:p>
            <a:r>
              <a:rPr lang="en-GB" sz="2400" dirty="0">
                <a:solidFill>
                  <a:srgbClr val="FF0000"/>
                </a:solidFill>
                <a:latin typeface="Futura PT Bold" panose="020B0902020204020203" pitchFamily="34" charset="0"/>
              </a:rPr>
              <a:t>5 minutes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22" y="3331464"/>
            <a:ext cx="3514344" cy="3526536"/>
          </a:xfrm>
          <a:prstGeom prst="rect">
            <a:avLst/>
          </a:prstGeom>
        </p:spPr>
      </p:pic>
    </p:spTree>
    <p:extLst>
      <p:ext uri="{BB962C8B-B14F-4D97-AF65-F5344CB8AC3E}">
        <p14:creationId xmlns:p14="http://schemas.microsoft.com/office/powerpoint/2010/main" val="389654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A picture tells a thousand words…</a:t>
            </a:r>
            <a:endParaRPr lang="en-US" sz="2800" dirty="0">
              <a:solidFill>
                <a:srgbClr val="0070C0"/>
              </a:solidFill>
            </a:endParaRPr>
          </a:p>
        </p:txBody>
      </p:sp>
      <p:sp>
        <p:nvSpPr>
          <p:cNvPr id="4" name="Content Placeholder 3"/>
          <p:cNvSpPr>
            <a:spLocks noGrp="1"/>
          </p:cNvSpPr>
          <p:nvPr>
            <p:ph idx="1"/>
          </p:nvPr>
        </p:nvSpPr>
        <p:spPr>
          <a:xfrm>
            <a:off x="838200" y="2385846"/>
            <a:ext cx="7064396" cy="3088443"/>
          </a:xfrm>
        </p:spPr>
        <p:txBody>
          <a:bodyPr>
            <a:normAutofit/>
          </a:bodyPr>
          <a:lstStyle/>
          <a:p>
            <a:pPr>
              <a:lnSpc>
                <a:spcPct val="100000"/>
              </a:lnSpc>
              <a:buClr>
                <a:srgbClr val="0070C0"/>
              </a:buClr>
            </a:pPr>
            <a:r>
              <a:rPr lang="en-GB" dirty="0"/>
              <a:t>What do you think is going on here? Who is this person? What might their circumstances be? What have they experienced?</a:t>
            </a:r>
          </a:p>
          <a:p>
            <a:pPr>
              <a:lnSpc>
                <a:spcPct val="100000"/>
              </a:lnSpc>
              <a:buClr>
                <a:srgbClr val="0070C0"/>
              </a:buClr>
            </a:pPr>
            <a:r>
              <a:rPr lang="en-GB" dirty="0"/>
              <a:t>What are their human rights needs? </a:t>
            </a:r>
          </a:p>
          <a:p>
            <a:pPr>
              <a:lnSpc>
                <a:spcPct val="100000"/>
              </a:lnSpc>
              <a:buClr>
                <a:srgbClr val="0070C0"/>
              </a:buClr>
            </a:pPr>
            <a:r>
              <a:rPr lang="en-GB" dirty="0"/>
              <a:t>Is the story complete? What might be missing?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075" y="2385846"/>
            <a:ext cx="2380488" cy="2667000"/>
          </a:xfrm>
          <a:prstGeom prst="rect">
            <a:avLst/>
          </a:prstGeom>
        </p:spPr>
      </p:pic>
      <p:sp>
        <p:nvSpPr>
          <p:cNvPr id="7" name="TextBox 6"/>
          <p:cNvSpPr txBox="1"/>
          <p:nvPr/>
        </p:nvSpPr>
        <p:spPr>
          <a:xfrm>
            <a:off x="1050151" y="5742173"/>
            <a:ext cx="2930924" cy="461665"/>
          </a:xfrm>
          <a:prstGeom prst="rect">
            <a:avLst/>
          </a:prstGeom>
          <a:noFill/>
        </p:spPr>
        <p:txBody>
          <a:bodyPr wrap="square" rtlCol="0">
            <a:spAutoFit/>
          </a:bodyPr>
          <a:lstStyle/>
          <a:p>
            <a:r>
              <a:rPr lang="en-GB" sz="2400" dirty="0" smtClean="0">
                <a:solidFill>
                  <a:srgbClr val="FF0000"/>
                </a:solidFill>
                <a:latin typeface="Futura PT Bold" panose="020B0902020204020203" pitchFamily="34" charset="0"/>
              </a:rPr>
              <a:t>20 </a:t>
            </a:r>
            <a:r>
              <a:rPr lang="en-GB" sz="2400" dirty="0">
                <a:solidFill>
                  <a:srgbClr val="FF0000"/>
                </a:solidFill>
                <a:latin typeface="Futura PT Bold" panose="020B0902020204020203" pitchFamily="34" charset="0"/>
              </a:rPr>
              <a:t>minutes</a:t>
            </a:r>
          </a:p>
        </p:txBody>
      </p:sp>
    </p:spTree>
    <p:extLst>
      <p:ext uri="{BB962C8B-B14F-4D97-AF65-F5344CB8AC3E}">
        <p14:creationId xmlns:p14="http://schemas.microsoft.com/office/powerpoint/2010/main" val="316568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What are human rights?</a:t>
            </a:r>
            <a:endParaRPr lang="en-US" sz="2800" dirty="0">
              <a:solidFill>
                <a:srgbClr val="0070C0"/>
              </a:solidFill>
            </a:endParaRPr>
          </a:p>
        </p:txBody>
      </p:sp>
      <p:sp>
        <p:nvSpPr>
          <p:cNvPr id="4" name="Content Placeholder 3"/>
          <p:cNvSpPr>
            <a:spLocks noGrp="1"/>
          </p:cNvSpPr>
          <p:nvPr>
            <p:ph idx="1"/>
          </p:nvPr>
        </p:nvSpPr>
        <p:spPr>
          <a:xfrm>
            <a:off x="838200" y="2385846"/>
            <a:ext cx="7064396" cy="3088443"/>
          </a:xfrm>
        </p:spPr>
        <p:txBody>
          <a:bodyPr>
            <a:normAutofit fontScale="92500" lnSpcReduction="20000"/>
          </a:bodyPr>
          <a:lstStyle/>
          <a:p>
            <a:pPr>
              <a:lnSpc>
                <a:spcPct val="110000"/>
              </a:lnSpc>
              <a:buClr>
                <a:srgbClr val="0070C0"/>
              </a:buClr>
            </a:pPr>
            <a:r>
              <a:rPr lang="en-GB" dirty="0"/>
              <a:t>Affirmations of human dignity </a:t>
            </a:r>
          </a:p>
          <a:p>
            <a:pPr>
              <a:lnSpc>
                <a:spcPct val="110000"/>
              </a:lnSpc>
              <a:buClr>
                <a:srgbClr val="0070C0"/>
              </a:buClr>
            </a:pPr>
            <a:r>
              <a:rPr lang="en-GB" dirty="0"/>
              <a:t>A set of agreed values and norms rooted in principles of dignity, equality and freedom</a:t>
            </a:r>
          </a:p>
          <a:p>
            <a:pPr>
              <a:lnSpc>
                <a:spcPct val="110000"/>
              </a:lnSpc>
              <a:buClr>
                <a:srgbClr val="0070C0"/>
              </a:buClr>
            </a:pPr>
            <a:r>
              <a:rPr lang="en-GB" dirty="0"/>
              <a:t>International and national legal standards and agreements</a:t>
            </a:r>
          </a:p>
          <a:p>
            <a:pPr>
              <a:lnSpc>
                <a:spcPct val="110000"/>
              </a:lnSpc>
              <a:buClr>
                <a:srgbClr val="0070C0"/>
              </a:buClr>
            </a:pPr>
            <a:r>
              <a:rPr lang="en-GB" dirty="0"/>
              <a:t>Inherent to individuals. They primarily define relations between the individual and the State</a:t>
            </a:r>
          </a:p>
        </p:txBody>
      </p:sp>
      <p:pic>
        <p:nvPicPr>
          <p:cNvPr id="6" name="Picture 5" descr="Human-Righ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653" y="2410169"/>
            <a:ext cx="3064120" cy="3064120"/>
          </a:xfrm>
          <a:prstGeom prst="rect">
            <a:avLst/>
          </a:prstGeom>
        </p:spPr>
      </p:pic>
    </p:spTree>
    <p:extLst>
      <p:ext uri="{BB962C8B-B14F-4D97-AF65-F5344CB8AC3E}">
        <p14:creationId xmlns:p14="http://schemas.microsoft.com/office/powerpoint/2010/main" val="405453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International legal protection framework</a:t>
            </a:r>
            <a:endParaRPr lang="en-US" sz="2800" dirty="0">
              <a:solidFill>
                <a:srgbClr val="0070C0"/>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0086"/>
            <a:ext cx="7566025" cy="418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348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608350"/>
          </a:xfrm>
        </p:spPr>
        <p:txBody>
          <a:bodyPr anchor="t">
            <a:normAutofit/>
          </a:bodyPr>
          <a:lstStyle/>
          <a:p>
            <a:r>
              <a:rPr lang="en-GB" sz="2800" dirty="0">
                <a:solidFill>
                  <a:srgbClr val="0070C0"/>
                </a:solidFill>
              </a:rPr>
              <a:t>Universal Declaration of Human Rights (1948)</a:t>
            </a:r>
            <a:endParaRPr lang="en-US" sz="28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69" y="2113411"/>
            <a:ext cx="816866" cy="853442"/>
          </a:xfrm>
          <a:prstGeom prst="rect">
            <a:avLst/>
          </a:prstGeom>
        </p:spPr>
      </p:pic>
      <p:sp>
        <p:nvSpPr>
          <p:cNvPr id="6" name="TextBox 5"/>
          <p:cNvSpPr txBox="1"/>
          <p:nvPr/>
        </p:nvSpPr>
        <p:spPr>
          <a:xfrm>
            <a:off x="765543" y="3042313"/>
            <a:ext cx="3382575" cy="3477875"/>
          </a:xfrm>
          <a:prstGeom prst="rect">
            <a:avLst/>
          </a:prstGeom>
          <a:noFill/>
        </p:spPr>
        <p:txBody>
          <a:bodyPr wrap="square" rtlCol="0">
            <a:spAutoFit/>
          </a:bodyPr>
          <a:lstStyle/>
          <a:p>
            <a:r>
              <a:rPr lang="en-GB" sz="2400" dirty="0">
                <a:latin typeface="Futura Lt BT" panose="020B0402020204020303" pitchFamily="34" charset="0"/>
              </a:rPr>
              <a:t>Recognition of the inherent dignity and of the equal and inalienable rights of all </a:t>
            </a:r>
          </a:p>
          <a:p>
            <a:r>
              <a:rPr lang="en-GB" sz="2400" dirty="0">
                <a:latin typeface="Futura Lt BT" panose="020B0402020204020303" pitchFamily="34" charset="0"/>
              </a:rPr>
              <a:t>members of the human family is the foundation of freedom, justice and peace in the world </a:t>
            </a:r>
            <a:r>
              <a:rPr lang="en-GB" dirty="0">
                <a:latin typeface="Futura Lt BT" panose="020B0402020204020303" pitchFamily="34" charset="0"/>
              </a:rPr>
              <a:t>(Preamble)</a:t>
            </a:r>
            <a:r>
              <a:rPr lang="en-GB" sz="2800" dirty="0">
                <a:latin typeface="Futura Lt BT" panose="020B0402020204020303" pitchFamily="34"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448" y="2113411"/>
            <a:ext cx="816866" cy="853442"/>
          </a:xfrm>
          <a:prstGeom prst="rect">
            <a:avLst/>
          </a:prstGeom>
        </p:spPr>
      </p:pic>
      <p:sp>
        <p:nvSpPr>
          <p:cNvPr id="9" name="TextBox 8"/>
          <p:cNvSpPr txBox="1"/>
          <p:nvPr/>
        </p:nvSpPr>
        <p:spPr>
          <a:xfrm>
            <a:off x="4384223" y="3042313"/>
            <a:ext cx="2610024" cy="1631216"/>
          </a:xfrm>
          <a:prstGeom prst="rect">
            <a:avLst/>
          </a:prstGeom>
          <a:noFill/>
        </p:spPr>
        <p:txBody>
          <a:bodyPr wrap="square" rtlCol="0">
            <a:spAutoFit/>
          </a:bodyPr>
          <a:lstStyle/>
          <a:p>
            <a:r>
              <a:rPr lang="en-GB" sz="2400" dirty="0">
                <a:latin typeface="Futura Lt BT" panose="020B0402020204020303" pitchFamily="34" charset="0"/>
              </a:rPr>
              <a:t>All human beings are born free and equal in dignity and rights </a:t>
            </a:r>
            <a:r>
              <a:rPr lang="en-GB" dirty="0">
                <a:latin typeface="Futura Lt BT" panose="020B0402020204020303" pitchFamily="34" charset="0"/>
              </a:rPr>
              <a:t>(Article 1)</a:t>
            </a:r>
            <a:r>
              <a:rPr lang="en-GB" sz="2800" dirty="0" smtClean="0">
                <a:latin typeface="Futura Lt BT" panose="020B0402020204020303" pitchFamily="34" charset="0"/>
              </a:rPr>
              <a:t>. </a:t>
            </a:r>
            <a:endParaRPr lang="en-GB" sz="2800" dirty="0">
              <a:latin typeface="Futura Lt BT" panose="020B04020202040203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625" y="2113411"/>
            <a:ext cx="816866" cy="853442"/>
          </a:xfrm>
          <a:prstGeom prst="rect">
            <a:avLst/>
          </a:prstGeom>
        </p:spPr>
      </p:pic>
      <p:sp>
        <p:nvSpPr>
          <p:cNvPr id="11" name="TextBox 10"/>
          <p:cNvSpPr txBox="1"/>
          <p:nvPr/>
        </p:nvSpPr>
        <p:spPr>
          <a:xfrm>
            <a:off x="7282399" y="3042313"/>
            <a:ext cx="2836559" cy="2369880"/>
          </a:xfrm>
          <a:prstGeom prst="rect">
            <a:avLst/>
          </a:prstGeom>
          <a:noFill/>
        </p:spPr>
        <p:txBody>
          <a:bodyPr wrap="square" rtlCol="0">
            <a:spAutoFit/>
          </a:bodyPr>
          <a:lstStyle/>
          <a:p>
            <a:r>
              <a:rPr lang="en-GB" sz="2400" dirty="0">
                <a:latin typeface="Futura Lt BT" panose="020B0402020204020303" pitchFamily="34" charset="0"/>
              </a:rPr>
              <a:t>Everyone is entitled to all the rights and freedoms set forth in this Declaration, without distinction of any kind  </a:t>
            </a:r>
            <a:r>
              <a:rPr lang="en-GB" dirty="0">
                <a:latin typeface="Futura Lt BT" panose="020B0402020204020303" pitchFamily="34" charset="0"/>
              </a:rPr>
              <a:t>(Article 2)</a:t>
            </a:r>
            <a:r>
              <a:rPr lang="en-GB" sz="2800" dirty="0" smtClean="0">
                <a:latin typeface="Futura Lt BT" panose="020B0402020204020303" pitchFamily="34" charset="0"/>
              </a:rPr>
              <a:t>. </a:t>
            </a:r>
            <a:endParaRPr lang="en-GB" sz="2800" dirty="0">
              <a:latin typeface="Futura Lt BT" panose="020B0402020204020303" pitchFamily="34" charset="0"/>
            </a:endParaRPr>
          </a:p>
        </p:txBody>
      </p:sp>
      <p:sp>
        <p:nvSpPr>
          <p:cNvPr id="13" name="Content Placeholder 2">
            <a:extLst>
              <a:ext uri="{FF2B5EF4-FFF2-40B4-BE49-F238E27FC236}">
                <a16:creationId xmlns:a16="http://schemas.microsoft.com/office/drawing/2014/main" id="{158FF1EE-FAAE-AC4F-82D6-A68B84893A95}"/>
              </a:ext>
            </a:extLst>
          </p:cNvPr>
          <p:cNvSpPr txBox="1">
            <a:spLocks/>
          </p:cNvSpPr>
          <p:nvPr/>
        </p:nvSpPr>
        <p:spPr>
          <a:xfrm>
            <a:off x="10334448" y="3063590"/>
            <a:ext cx="1703452" cy="2206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b="1" dirty="0" smtClean="0">
                <a:latin typeface="Futura Std Book"/>
                <a:cs typeface="Futura Std Book"/>
              </a:rPr>
              <a:t>Everyone</a:t>
            </a:r>
          </a:p>
          <a:p>
            <a:pPr marL="0" indent="0">
              <a:lnSpc>
                <a:spcPct val="100000"/>
              </a:lnSpc>
              <a:buNone/>
            </a:pPr>
            <a:endParaRPr lang="it-IT" sz="2200" b="1" dirty="0">
              <a:latin typeface="Futura Std Book"/>
              <a:cs typeface="Futura Std Book"/>
            </a:endParaRPr>
          </a:p>
          <a:p>
            <a:pPr marL="0" indent="0">
              <a:lnSpc>
                <a:spcPct val="100000"/>
              </a:lnSpc>
              <a:buNone/>
            </a:pPr>
            <a:r>
              <a:rPr lang="it-IT" sz="2200" b="1" dirty="0" err="1" smtClean="0">
                <a:latin typeface="Futura Std Book"/>
                <a:cs typeface="Futura Std Book"/>
              </a:rPr>
              <a:t>All</a:t>
            </a:r>
            <a:r>
              <a:rPr lang="it-IT" sz="2200" b="1" dirty="0" smtClean="0">
                <a:latin typeface="Futura Std Book"/>
                <a:cs typeface="Futura Std Book"/>
              </a:rPr>
              <a:t> human </a:t>
            </a:r>
            <a:r>
              <a:rPr lang="it-IT" sz="2200" b="1" dirty="0" err="1" smtClean="0">
                <a:latin typeface="Futura Std Book"/>
                <a:cs typeface="Futura Std Book"/>
              </a:rPr>
              <a:t>beings</a:t>
            </a:r>
            <a:endParaRPr lang="en-US" sz="2200" b="1" dirty="0" smtClean="0">
              <a:latin typeface="Futura Std Book"/>
              <a:cs typeface="Futura Std Book"/>
            </a:endParaRPr>
          </a:p>
        </p:txBody>
      </p:sp>
      <p:cxnSp>
        <p:nvCxnSpPr>
          <p:cNvPr id="14" name="Straight Connector 13"/>
          <p:cNvCxnSpPr/>
          <p:nvPr/>
        </p:nvCxnSpPr>
        <p:spPr>
          <a:xfrm>
            <a:off x="10191624" y="3042313"/>
            <a:ext cx="0" cy="347787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462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44830"/>
            <a:ext cx="10515600" cy="608350"/>
          </a:xfrm>
        </p:spPr>
        <p:txBody>
          <a:bodyPr anchor="t">
            <a:normAutofit/>
          </a:bodyPr>
          <a:lstStyle/>
          <a:p>
            <a:r>
              <a:rPr lang="en-GB" sz="2800" dirty="0">
                <a:solidFill>
                  <a:srgbClr val="0070C0"/>
                </a:solidFill>
              </a:rPr>
              <a:t>Core international human rights instruments</a:t>
            </a:r>
            <a:endParaRPr lang="en-US" sz="2800" dirty="0">
              <a:solidFill>
                <a:srgbClr val="0070C0"/>
              </a:solidFill>
            </a:endParaRPr>
          </a:p>
        </p:txBody>
      </p:sp>
      <p:graphicFrame>
        <p:nvGraphicFramePr>
          <p:cNvPr id="15" name="Content Placeholder 3"/>
          <p:cNvGraphicFramePr>
            <a:graphicFrameLocks/>
          </p:cNvGraphicFramePr>
          <p:nvPr>
            <p:extLst>
              <p:ext uri="{D42A27DB-BD31-4B8C-83A1-F6EECF244321}">
                <p14:modId xmlns:p14="http://schemas.microsoft.com/office/powerpoint/2010/main" val="4074206961"/>
              </p:ext>
            </p:extLst>
          </p:nvPr>
        </p:nvGraphicFramePr>
        <p:xfrm>
          <a:off x="913642" y="1628967"/>
          <a:ext cx="10364715" cy="501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906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13562</TotalTime>
  <Words>1373</Words>
  <Application>Microsoft Office PowerPoint</Application>
  <PresentationFormat>Widescreen</PresentationFormat>
  <Paragraphs>172</Paragraphs>
  <Slides>28</Slides>
  <Notes>1</Notes>
  <HiddenSlides>8</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Futura Lt BT</vt:lpstr>
      <vt:lpstr>Futura Md BT</vt:lpstr>
      <vt:lpstr>Futura PT Bold</vt:lpstr>
      <vt:lpstr>Futura PT Heavy</vt:lpstr>
      <vt:lpstr>Arial</vt:lpstr>
      <vt:lpstr>Calibri</vt:lpstr>
      <vt:lpstr>Futura Std Book</vt:lpstr>
      <vt:lpstr>Futura Std Light</vt:lpstr>
      <vt:lpstr>Wingdings</vt:lpstr>
      <vt:lpstr>Office Theme</vt:lpstr>
      <vt:lpstr>Cover</vt:lpstr>
      <vt:lpstr>MODULE 2</vt:lpstr>
      <vt:lpstr>Module overview</vt:lpstr>
      <vt:lpstr>Session overview</vt:lpstr>
      <vt:lpstr>What are human rights?</vt:lpstr>
      <vt:lpstr>A picture tells a thousand words…</vt:lpstr>
      <vt:lpstr>What are human rights?</vt:lpstr>
      <vt:lpstr>International legal protection framework</vt:lpstr>
      <vt:lpstr>Universal Declaration of Human Rights (1948)</vt:lpstr>
      <vt:lpstr>Core international human rights instruments</vt:lpstr>
      <vt:lpstr>Rights impose duties: rights holders and duty beares</vt:lpstr>
      <vt:lpstr>Obligations of the State</vt:lpstr>
      <vt:lpstr>Obligations of the State to migrants</vt:lpstr>
      <vt:lpstr>PowerPoint Presentation</vt:lpstr>
      <vt:lpstr>Non-discrimination: a key issue for migrants</vt:lpstr>
      <vt:lpstr>Non-discrimination: Women and intersectionality</vt:lpstr>
      <vt:lpstr>State actions towards migrants must be: </vt:lpstr>
      <vt:lpstr>PowerPoint Presentation</vt:lpstr>
      <vt:lpstr>Bringing human rights home</vt:lpstr>
      <vt:lpstr>Key messages</vt:lpstr>
      <vt:lpstr>Summary</vt:lpstr>
      <vt:lpstr>Summary</vt:lpstr>
      <vt:lpstr>Summary</vt:lpstr>
      <vt:lpstr>Summary</vt:lpstr>
      <vt:lpstr>Summary</vt:lpstr>
      <vt:lpstr>Summary</vt:lpstr>
      <vt:lpstr>Summary</vt:lpstr>
      <vt:lpstr>Summary</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GS Migration Unit</cp:lastModifiedBy>
  <cp:revision>171</cp:revision>
  <dcterms:created xsi:type="dcterms:W3CDTF">2020-02-03T15:47:33Z</dcterms:created>
  <dcterms:modified xsi:type="dcterms:W3CDTF">2023-03-31T08:49:57Z</dcterms:modified>
</cp:coreProperties>
</file>