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67" r:id="rId3"/>
    <p:sldId id="259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6" autoAdjust="0"/>
    <p:restoredTop sz="94822" autoAdjust="0"/>
  </p:normalViewPr>
  <p:slideViewPr>
    <p:cSldViewPr snapToGrid="0" snapToObjects="1">
      <p:cViewPr varScale="1">
        <p:scale>
          <a:sx n="75" d="100"/>
          <a:sy n="75" d="100"/>
        </p:scale>
        <p:origin x="1065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A49E9-D3FC-214B-A622-863D223C9915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E1BB-5FA0-4E42-8D38-3AE8F898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03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208AFF32-3F1E-A545-B757-B4754DF390E6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utura Std Light" panose="020B0602020204020303" pitchFamily="34" charset="-79"/>
              </a:defRPr>
            </a:lvl1pPr>
          </a:lstStyle>
          <a:p>
            <a:fld id="{78945B8A-8DB1-DE4D-88FD-212EC0A87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3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utura Std Light" panose="020B0602020204020303" pitchFamily="34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45B8A-8DB1-DE4D-88FD-212EC0A87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6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ABA2-FF2A-144B-A224-E48A3305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00D01-7295-4647-BA8F-3710DC6FB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ADE1-D556-394E-AFFD-7792C882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2324-866D-7F40-A050-A96C798ABD1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5832-5373-6E44-BF00-4FEB5A05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9BFD-C4E5-E34E-8038-DD026699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60BB-70C6-0945-A005-64ADF0AF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32FB4-1CC5-3046-9394-E70EAB15C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3257-36D5-6441-A56D-02EE1018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BD12-2448-BD4F-A973-B5FDF6C2622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B954-3135-B140-B392-55B0462D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5EAD1-7A29-0F47-A490-B195FD4B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3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B6DD9-8120-A84F-9E78-1DE8AEE56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1D097-6775-D64A-90E9-FC60ECD3C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25F1F-C7D6-8E49-AB38-3856D8E2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B1B0-CB20-A548-B56C-530A2A510A4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0A42-4EB2-1543-92DA-1AAB7EBD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16D1-B3F1-0B47-BB6E-50305AE7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EA61B786-A861-2041-AE25-7A5917C55D26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7E55393A-42A4-1645-BEEA-CFA0C6001711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F54D3DA-F511-2D40-BBEF-6B8B7555A99B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C0D1074-7EC5-D141-BDC9-750FBC2E12E4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6F39CA9-8CA0-2340-8BE6-55F6D9A0FCA1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5A7DEC-CED6-4F4A-B756-FA55EDF53417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CBE4371-E35B-2D4E-B984-BEEB2099D22D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8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0D94CB2-710A-0746-B0AA-5A3695DD897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82C0-89B1-6E49-B01F-3C41BE2C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D54C-AF00-5A42-BA1E-500F732C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307C-56EB-F442-A50A-8D8E34CE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0482-2E6D-A446-AB10-8E93612BE5E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E1F9-FD0D-2E45-8FFD-BB62062E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D0BB-483E-1C49-9AB5-D8F59AB7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E5DD1D4-7ABA-8349-A993-915D27C06D33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AE05928-0147-6A46-A5A0-2E3786634657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5C0E8A0-F233-A14F-BEEB-01898DDF0282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D8C41FD5-F180-F646-9635-BA76C681A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5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1812-C642-F043-8A05-EE69B646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7712-98BA-314F-923B-A6659C500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9586-9443-CB42-A4E8-F6F460EA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F53-71E0-E143-A3D7-D134082053DA}" type="datetime1">
              <a:rPr lang="en-US" smtClean="0"/>
              <a:t>31-Mar-23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962-49FD-6741-A907-7E7515EB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9E460-F0EE-2C48-8D6F-6C30EA9A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4818-71D6-5F4F-9A9D-FF19EB52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4431-256A-1748-BC5B-C41193D32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67721-805B-E146-B46D-B48C3E9C6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A08B-01AE-2D4E-A93C-C9405202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A992-6993-F349-A11E-CBCA1F8CFEDD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6E5B-596B-4444-A31C-08CBB6DD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CFBC9-1B12-1D47-A41C-EC333A3F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13B2-982F-E346-9C67-2F00C560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9C94C-1100-BD4B-BDAF-C60FEB10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5C7E-10AA-CD4D-9501-4C9C07A96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6AC7E-1F03-CC4B-AD1B-CC46FA18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5E013-DFB0-0844-8893-64EC46B4D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39309-4274-1E41-8034-DF4CA181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FCE8-1A85-1047-9BE5-EBC70B48DCF2}" type="datetime1">
              <a:rPr lang="en-US" smtClean="0"/>
              <a:t>31-Mar-23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30428-FB32-B94A-A451-E43B4E2D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BC194-DA77-0A49-A8B4-6E81EA67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7376-CCC2-9E41-8E24-736B1FDA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E6CA1-96C9-0146-A540-135883D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906D-D3BD-3C4B-900E-1128AD363C16}" type="datetime1">
              <a:rPr lang="en-US" smtClean="0"/>
              <a:t>31-Mar-23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2E262-6986-D949-8C1D-83D3EEC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92CC8-2D4E-5F4B-A96F-9BDCC1DB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5DD1A-7D56-6042-B89D-23CB5459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3AA-FD77-F74F-B8C8-CB6B0CA32DA1}" type="datetime1">
              <a:rPr lang="en-US" smtClean="0"/>
              <a:t>31-Mar-23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B11CC-E70E-FF41-A019-550C9117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5DFB-E409-4746-BE92-831DB113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787A-98C0-7F4B-913A-40959D7E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49D7-A5B1-F143-809B-4B5B9CA0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8A037-3BE8-DE40-B853-ACD608186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FC053-D244-E74C-858C-A4721318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A22A-B579-CC45-B783-86D8B6B02386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7D871-F815-294E-A52C-ADDF458A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7B41F-0F54-3949-BC57-1FA00490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B4FF-F33F-1C48-B408-D2DFF6C5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F6B68-D664-6740-A98F-A4A8351A9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8C911-3C35-F34A-A38F-00A41F47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8CA4-6BF5-304C-AAF0-67EA6CE4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6033-DAEA-D54F-AE94-0F281F312209}" type="datetime1">
              <a:rPr lang="en-US" smtClean="0"/>
              <a:t>31-Mar-23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B4BBF-B655-464E-BDD5-7354471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40D55-48B2-244E-AF2E-3FC762D3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FC49-FEF7-454A-8F0C-B80C0117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42ADE-FF0D-C446-A3CF-8E8207D9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3B24-9331-A34F-B9B6-217EE98F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846"/>
            <a:ext cx="10515600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64E2-1815-874A-99A1-3974B1D32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87F0BD68-5720-CB47-9EE0-612ADB29C427}" type="datetime1">
              <a:rPr lang="en-US" smtClean="0"/>
              <a:t>31-Mar-23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7F1A-098C-A048-BF3D-D8D39F8C5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A860-C7D2-0445-AFA9-6784A1314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Std Light" panose="020B0602020204020303" pitchFamily="34" charset="-79"/>
              </a:defRPr>
            </a:lvl1pPr>
          </a:lstStyle>
          <a:p>
            <a:fld id="{4C65FC49-FEF7-454A-8F0C-B80C011791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ffice_logo_EN_blue_small_600p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5" y="4"/>
            <a:ext cx="1759808" cy="80657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49611" y="787905"/>
            <a:ext cx="10404191" cy="18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34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Std Book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Std Light" panose="020B0602020204020303" pitchFamily="34" charset="-79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BFDD-CE0F-3A40-9D26-617DA655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119" y="2292264"/>
            <a:ext cx="9144000" cy="1680229"/>
          </a:xfrm>
        </p:spPr>
        <p:txBody>
          <a:bodyPr>
            <a:normAutofit/>
          </a:bodyPr>
          <a:lstStyle/>
          <a:p>
            <a:pPr algn="l"/>
            <a:r>
              <a:rPr lang="en-US" sz="10000" dirty="0">
                <a:solidFill>
                  <a:schemeClr val="bg1"/>
                </a:solidFill>
              </a:rPr>
              <a:t>MODULE </a:t>
            </a:r>
            <a:r>
              <a:rPr lang="en-US" sz="10000" dirty="0" smtClean="0">
                <a:solidFill>
                  <a:schemeClr val="bg1"/>
                </a:solidFill>
              </a:rPr>
              <a:t>2</a:t>
            </a:r>
            <a:endParaRPr lang="en-US" sz="10000" b="1" dirty="0">
              <a:solidFill>
                <a:schemeClr val="bg1"/>
              </a:solidFill>
              <a:latin typeface="Futura Std Book" panose="020B04020202040203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19" y="5885855"/>
            <a:ext cx="9144000" cy="972145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Futura Std Book" panose="020B0402020204020303" pitchFamily="34" charset="0"/>
              </a:rPr>
              <a:t>Session </a:t>
            </a:r>
            <a:r>
              <a:rPr lang="en-GB" dirty="0" smtClean="0">
                <a:solidFill>
                  <a:schemeClr val="bg1"/>
                </a:solidFill>
                <a:latin typeface="Futura Std Book" panose="020B0402020204020303" pitchFamily="34" charset="0"/>
              </a:rPr>
              <a:t>4</a:t>
            </a:r>
            <a:r>
              <a:rPr lang="en-GB" dirty="0">
                <a:solidFill>
                  <a:schemeClr val="bg1"/>
                </a:solidFill>
                <a:latin typeface="Futura Std Book" panose="020B0402020204020303" pitchFamily="34" charset="0"/>
              </a:rPr>
              <a:t>: The Convention on Migrant Workers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78FB1-EF65-7744-9F93-0DFB5CB94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4" t="17245" r="6601" b="15152"/>
          <a:stretch/>
        </p:blipFill>
        <p:spPr>
          <a:xfrm>
            <a:off x="766121" y="388291"/>
            <a:ext cx="2828851" cy="103841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D7DA5F4-0753-AB46-90BC-A72CFAB59F0E}"/>
              </a:ext>
            </a:extLst>
          </p:cNvPr>
          <p:cNvSpPr txBox="1">
            <a:spLocks/>
          </p:cNvSpPr>
          <p:nvPr/>
        </p:nvSpPr>
        <p:spPr>
          <a:xfrm>
            <a:off x="766121" y="3900618"/>
            <a:ext cx="5331898" cy="423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Futura Std Book" panose="020B0402020204020303" pitchFamily="34" charset="0"/>
              </a:rPr>
              <a:t>Understanding migration as a human rights issue</a:t>
            </a:r>
          </a:p>
        </p:txBody>
      </p:sp>
    </p:spTree>
    <p:extLst>
      <p:ext uri="{BB962C8B-B14F-4D97-AF65-F5344CB8AC3E}">
        <p14:creationId xmlns:p14="http://schemas.microsoft.com/office/powerpoint/2010/main" val="34243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Non-discrimination</a:t>
            </a:r>
          </a:p>
        </p:txBody>
      </p:sp>
      <p:sp>
        <p:nvSpPr>
          <p:cNvPr id="15" name="Rounded Rectangle 6"/>
          <p:cNvSpPr txBox="1"/>
          <p:nvPr/>
        </p:nvSpPr>
        <p:spPr>
          <a:xfrm>
            <a:off x="886520" y="2334967"/>
            <a:ext cx="3982657" cy="26311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333500">
              <a:spcBef>
                <a:spcPct val="0"/>
              </a:spcBef>
              <a:spcAft>
                <a:spcPts val="0"/>
              </a:spcAft>
            </a:pPr>
            <a:r>
              <a:rPr lang="en-GB" sz="2400" kern="1200" dirty="0">
                <a:latin typeface="Futura Md BT" panose="020B0602020204020303" pitchFamily="34" charset="0"/>
              </a:rPr>
              <a:t>“A person who is to be engaged, is engaged or has been engaged in a remunerated activity in </a:t>
            </a:r>
            <a:r>
              <a:rPr lang="en-GB" sz="2400" kern="1200" dirty="0" smtClean="0">
                <a:latin typeface="Futura Md BT" panose="020B0602020204020303" pitchFamily="34" charset="0"/>
              </a:rPr>
              <a:t/>
            </a:r>
            <a:br>
              <a:rPr lang="en-GB" sz="2400" kern="1200" dirty="0" smtClean="0">
                <a:latin typeface="Futura Md BT" panose="020B0602020204020303" pitchFamily="34" charset="0"/>
              </a:rPr>
            </a:br>
            <a:r>
              <a:rPr lang="en-GB" sz="2400" kern="1200" dirty="0" smtClean="0">
                <a:latin typeface="Futura Md BT" panose="020B0602020204020303" pitchFamily="34" charset="0"/>
              </a:rPr>
              <a:t>a </a:t>
            </a:r>
            <a:r>
              <a:rPr lang="en-GB" sz="2400" kern="1200" dirty="0">
                <a:latin typeface="Futura Md BT" panose="020B0602020204020303" pitchFamily="34" charset="0"/>
              </a:rPr>
              <a:t>State of which s/he is </a:t>
            </a:r>
            <a:r>
              <a:rPr lang="en-GB" sz="2400" kern="1200" dirty="0" smtClean="0">
                <a:latin typeface="Futura Md BT" panose="020B0602020204020303" pitchFamily="34" charset="0"/>
              </a:rPr>
              <a:t/>
            </a:r>
            <a:br>
              <a:rPr lang="en-GB" sz="2400" kern="1200" dirty="0" smtClean="0">
                <a:latin typeface="Futura Md BT" panose="020B0602020204020303" pitchFamily="34" charset="0"/>
              </a:rPr>
            </a:br>
            <a:r>
              <a:rPr lang="en-GB" sz="2400" kern="1200" dirty="0" smtClean="0">
                <a:latin typeface="Futura Md BT" panose="020B0602020204020303" pitchFamily="34" charset="0"/>
              </a:rPr>
              <a:t>not </a:t>
            </a:r>
            <a:r>
              <a:rPr lang="en-GB" sz="2400" kern="1200" dirty="0">
                <a:latin typeface="Futura Md BT" panose="020B0602020204020303" pitchFamily="34" charset="0"/>
              </a:rPr>
              <a:t>a national” </a:t>
            </a:r>
          </a:p>
          <a:p>
            <a:pPr lvl="0" algn="ctr" defTabSz="1333500"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latin typeface="Futura Md BT" panose="020B0602020204020303" pitchFamily="34" charset="0"/>
              </a:rPr>
              <a:t>(Article 2(1))</a:t>
            </a:r>
            <a:endParaRPr lang="en-US" sz="2400" kern="1200" dirty="0">
              <a:latin typeface="Futura Md BT" panose="020B06020202040203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" y="2659321"/>
            <a:ext cx="816866" cy="8534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5543" y="3588223"/>
            <a:ext cx="72866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utura Md BT" panose="020B0602020204020303" pitchFamily="34" charset="0"/>
                <a:cs typeface="Arial" panose="020B0604020202020204" pitchFamily="34" charset="0"/>
              </a:rPr>
              <a:t>distinction </a:t>
            </a:r>
            <a:r>
              <a:rPr lang="en-GB" sz="2400" dirty="0">
                <a:latin typeface="Futura Md BT" panose="020B0602020204020303" pitchFamily="34" charset="0"/>
                <a:cs typeface="Arial" panose="020B0604020202020204" pitchFamily="34" charset="0"/>
              </a:rPr>
              <a:t>of any kind such as … sex, race, colour, language, religion </a:t>
            </a:r>
            <a:r>
              <a:rPr lang="en-GB" sz="2400" dirty="0">
                <a:solidFill>
                  <a:srgbClr val="0099FF"/>
                </a:solidFill>
                <a:latin typeface="Futura PT Bold" panose="020B0902020204020203" pitchFamily="34" charset="0"/>
                <a:cs typeface="Arial" panose="020B0604020202020204" pitchFamily="34" charset="0"/>
              </a:rPr>
              <a:t>or conviction</a:t>
            </a:r>
            <a:r>
              <a:rPr lang="en-GB" sz="2400" dirty="0">
                <a:latin typeface="Futura Md BT" panose="020B0602020204020303" pitchFamily="34" charset="0"/>
                <a:cs typeface="Arial" panose="020B0604020202020204" pitchFamily="34" charset="0"/>
              </a:rPr>
              <a:t>, political or other opinion, national, ethnic or social origin, </a:t>
            </a:r>
            <a:r>
              <a:rPr lang="en-GB" sz="2400" dirty="0">
                <a:solidFill>
                  <a:srgbClr val="0099FF"/>
                </a:solidFill>
                <a:latin typeface="Futura PT Bold" panose="020B0902020204020203" pitchFamily="34" charset="0"/>
                <a:cs typeface="Arial" panose="020B0604020202020204" pitchFamily="34" charset="0"/>
              </a:rPr>
              <a:t>nationality</a:t>
            </a:r>
            <a:r>
              <a:rPr lang="en-GB" sz="2400" dirty="0">
                <a:latin typeface="Futura Md BT" panose="020B0602020204020303" pitchFamily="34" charset="0"/>
                <a:cs typeface="Arial" panose="020B0604020202020204" pitchFamily="34" charset="0"/>
              </a:rPr>
              <a:t>, age, </a:t>
            </a:r>
            <a:r>
              <a:rPr lang="en-GB" sz="2400" dirty="0">
                <a:solidFill>
                  <a:srgbClr val="0099FF"/>
                </a:solidFill>
                <a:latin typeface="Futura PT Bold" panose="020B0902020204020203" pitchFamily="34" charset="0"/>
                <a:cs typeface="Arial" panose="020B0604020202020204" pitchFamily="34" charset="0"/>
              </a:rPr>
              <a:t>economic position</a:t>
            </a:r>
            <a:r>
              <a:rPr lang="en-GB" sz="2400" dirty="0">
                <a:latin typeface="Futura Md BT" panose="020B0602020204020303" pitchFamily="34" charset="0"/>
                <a:cs typeface="Arial" panose="020B0604020202020204" pitchFamily="34" charset="0"/>
              </a:rPr>
              <a:t>, property, </a:t>
            </a:r>
            <a:r>
              <a:rPr lang="en-GB" sz="2400" dirty="0">
                <a:solidFill>
                  <a:srgbClr val="0099FF"/>
                </a:solidFill>
                <a:latin typeface="Futura PT Bold" panose="020B0902020204020203" pitchFamily="34" charset="0"/>
                <a:cs typeface="Arial" panose="020B0604020202020204" pitchFamily="34" charset="0"/>
              </a:rPr>
              <a:t>marital</a:t>
            </a:r>
            <a:r>
              <a:rPr lang="en-GB" sz="2400" dirty="0">
                <a:latin typeface="Futura PT Bold" panose="020B0902020204020203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99FF"/>
                </a:solidFill>
                <a:latin typeface="Futura PT Bold" panose="020B0902020204020203" pitchFamily="34" charset="0"/>
                <a:cs typeface="Arial" panose="020B0604020202020204" pitchFamily="34" charset="0"/>
              </a:rPr>
              <a:t>status</a:t>
            </a:r>
            <a:r>
              <a:rPr lang="en-GB" sz="2400" dirty="0">
                <a:latin typeface="Futura Md BT" panose="020B0602020204020303" pitchFamily="34" charset="0"/>
                <a:cs typeface="Arial" panose="020B0604020202020204" pitchFamily="34" charset="0"/>
              </a:rPr>
              <a:t>, birth or other status </a:t>
            </a:r>
            <a:r>
              <a:rPr lang="en-GB" sz="2400" dirty="0" smtClean="0">
                <a:latin typeface="Futura Md BT" panose="020B0602020204020303" pitchFamily="34" charset="0"/>
              </a:rPr>
              <a:t> </a:t>
            </a:r>
            <a:br>
              <a:rPr lang="en-GB" sz="2400" dirty="0" smtClean="0">
                <a:latin typeface="Futura Md BT" panose="020B0602020204020303" pitchFamily="34" charset="0"/>
              </a:rPr>
            </a:br>
            <a:r>
              <a:rPr lang="en-GB" dirty="0" smtClean="0">
                <a:latin typeface="Futura Md BT" panose="020B0602020204020303" pitchFamily="34" charset="0"/>
              </a:rPr>
              <a:t>(</a:t>
            </a:r>
            <a:r>
              <a:rPr lang="en-GB" dirty="0">
                <a:latin typeface="Futura Md BT" panose="020B0602020204020303" pitchFamily="34" charset="0"/>
                <a:cs typeface="Arial" panose="020B0604020202020204" pitchFamily="34" charset="0"/>
              </a:rPr>
              <a:t>Article </a:t>
            </a:r>
            <a:r>
              <a:rPr lang="en-GB" dirty="0" smtClean="0">
                <a:latin typeface="Futura Md BT" panose="020B0602020204020303" pitchFamily="34" charset="0"/>
                <a:cs typeface="Arial" panose="020B0604020202020204" pitchFamily="34" charset="0"/>
              </a:rPr>
              <a:t>7</a:t>
            </a:r>
            <a:r>
              <a:rPr lang="en-GB" dirty="0" smtClean="0">
                <a:latin typeface="Futura Md BT" panose="020B0602020204020303" pitchFamily="34" charset="0"/>
              </a:rPr>
              <a:t>)</a:t>
            </a:r>
            <a:r>
              <a:rPr lang="en-GB" sz="2800" dirty="0" smtClean="0">
                <a:latin typeface="Futura Md BT" panose="020B0602020204020303" pitchFamily="34" charset="0"/>
              </a:rPr>
              <a:t>. </a:t>
            </a:r>
            <a:endParaRPr lang="en-GB" sz="2800" dirty="0">
              <a:latin typeface="Futura Md BT" panose="020B06020202040203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873"/>
            <a:ext cx="301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Futura Md BT" panose="020B0602020204020303" pitchFamily="34" charset="0"/>
                <a:cs typeface="Arial" panose="020B0604020202020204" pitchFamily="34" charset="0"/>
              </a:rPr>
              <a:t>Prohibition </a:t>
            </a:r>
            <a:r>
              <a:rPr lang="en-GB" sz="2400" dirty="0" smtClean="0">
                <a:latin typeface="Futura Md BT" panose="020B0602020204020303" pitchFamily="34" charset="0"/>
                <a:cs typeface="Arial" panose="020B0604020202020204" pitchFamily="34" charset="0"/>
              </a:rPr>
              <a:t>of: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34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Prohibited grounds of discrimination: </a:t>
            </a:r>
            <a:r>
              <a:rPr lang="en-GB" sz="2800" dirty="0" smtClean="0">
                <a:solidFill>
                  <a:srgbClr val="0070C0"/>
                </a:solidFill>
              </a:rPr>
              <a:t/>
            </a:r>
            <a:br>
              <a:rPr lang="en-GB" sz="2800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>comparing </a:t>
            </a:r>
            <a:r>
              <a:rPr lang="en-GB" sz="2800" dirty="0">
                <a:solidFill>
                  <a:srgbClr val="0070C0"/>
                </a:solidFill>
              </a:rPr>
              <a:t>treaties</a:t>
            </a:r>
          </a:p>
        </p:txBody>
      </p:sp>
      <p:sp>
        <p:nvSpPr>
          <p:cNvPr id="15" name="Rounded Rectangle 6"/>
          <p:cNvSpPr txBox="1"/>
          <p:nvPr/>
        </p:nvSpPr>
        <p:spPr>
          <a:xfrm>
            <a:off x="886520" y="2334967"/>
            <a:ext cx="3982657" cy="26311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333500">
              <a:spcBef>
                <a:spcPct val="0"/>
              </a:spcBef>
              <a:spcAft>
                <a:spcPts val="0"/>
              </a:spcAft>
            </a:pPr>
            <a:r>
              <a:rPr lang="en-GB" sz="2400" kern="1200" dirty="0">
                <a:latin typeface="Futura Md BT" panose="020B0602020204020303" pitchFamily="34" charset="0"/>
              </a:rPr>
              <a:t>“A person who is to be engaged, is engaged or has been engaged in a remunerated activity in </a:t>
            </a:r>
            <a:r>
              <a:rPr lang="en-GB" sz="2400" kern="1200" dirty="0" smtClean="0">
                <a:latin typeface="Futura Md BT" panose="020B0602020204020303" pitchFamily="34" charset="0"/>
              </a:rPr>
              <a:t/>
            </a:r>
            <a:br>
              <a:rPr lang="en-GB" sz="2400" kern="1200" dirty="0" smtClean="0">
                <a:latin typeface="Futura Md BT" panose="020B0602020204020303" pitchFamily="34" charset="0"/>
              </a:rPr>
            </a:br>
            <a:r>
              <a:rPr lang="en-GB" sz="2400" kern="1200" dirty="0" smtClean="0">
                <a:latin typeface="Futura Md BT" panose="020B0602020204020303" pitchFamily="34" charset="0"/>
              </a:rPr>
              <a:t>a </a:t>
            </a:r>
            <a:r>
              <a:rPr lang="en-GB" sz="2400" kern="1200" dirty="0">
                <a:latin typeface="Futura Md BT" panose="020B0602020204020303" pitchFamily="34" charset="0"/>
              </a:rPr>
              <a:t>State of which s/he is </a:t>
            </a:r>
            <a:r>
              <a:rPr lang="en-GB" sz="2400" kern="1200" dirty="0" smtClean="0">
                <a:latin typeface="Futura Md BT" panose="020B0602020204020303" pitchFamily="34" charset="0"/>
              </a:rPr>
              <a:t/>
            </a:r>
            <a:br>
              <a:rPr lang="en-GB" sz="2400" kern="1200" dirty="0" smtClean="0">
                <a:latin typeface="Futura Md BT" panose="020B0602020204020303" pitchFamily="34" charset="0"/>
              </a:rPr>
            </a:br>
            <a:r>
              <a:rPr lang="en-GB" sz="2400" kern="1200" dirty="0" smtClean="0">
                <a:latin typeface="Futura Md BT" panose="020B0602020204020303" pitchFamily="34" charset="0"/>
              </a:rPr>
              <a:t>not </a:t>
            </a:r>
            <a:r>
              <a:rPr lang="en-GB" sz="2400" kern="1200" dirty="0">
                <a:latin typeface="Futura Md BT" panose="020B0602020204020303" pitchFamily="34" charset="0"/>
              </a:rPr>
              <a:t>a national” </a:t>
            </a:r>
          </a:p>
          <a:p>
            <a:pPr lvl="0" algn="ctr" defTabSz="1333500"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>
                <a:latin typeface="Futura Md BT" panose="020B0602020204020303" pitchFamily="34" charset="0"/>
              </a:rPr>
              <a:t>(Article 2(1))</a:t>
            </a:r>
            <a:endParaRPr lang="en-US" sz="2400" kern="1200" dirty="0">
              <a:latin typeface="Futura Md BT" panose="020B0602020204020303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507"/>
              </p:ext>
            </p:extLst>
          </p:nvPr>
        </p:nvGraphicFramePr>
        <p:xfrm>
          <a:off x="886518" y="2416726"/>
          <a:ext cx="9472132" cy="377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6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Futura PT Bold" panose="020B0902020204020203" pitchFamily="34" charset="0"/>
                        </a:rPr>
                        <a:t>ICCPR and ICESCR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utura PT Bold" panose="020B0902020204020203" pitchFamily="34" charset="0"/>
                        </a:rPr>
                        <a:t>CMW</a:t>
                      </a:r>
                      <a:endParaRPr lang="en-US" sz="2800" dirty="0">
                        <a:latin typeface="Futura PT Bold" panose="020B090202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32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utura Md BT" panose="020B0602020204020303" pitchFamily="34" charset="0"/>
                        </a:rPr>
                        <a:t>Race, </a:t>
                      </a:r>
                      <a:r>
                        <a:rPr lang="en-US" sz="2400" dirty="0" err="1">
                          <a:latin typeface="Futura Md BT" panose="020B0602020204020303" pitchFamily="34" charset="0"/>
                        </a:rPr>
                        <a:t>colour</a:t>
                      </a:r>
                      <a:r>
                        <a:rPr lang="en-US" sz="2400" dirty="0">
                          <a:latin typeface="Futura Md BT" panose="020B0602020204020303" pitchFamily="34" charset="0"/>
                        </a:rPr>
                        <a:t>, sex, language, religion, political or other opinion, national or social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 origin, property, birth or other status</a:t>
                      </a:r>
                      <a:endParaRPr lang="en-US" sz="2400" dirty="0">
                        <a:latin typeface="Futura Md BT" panose="020B0602020204020303" pitchFamily="34" charset="0"/>
                      </a:endParaRPr>
                    </a:p>
                  </a:txBody>
                  <a:tcPr marL="180000" marR="10800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utura Md BT" panose="020B0602020204020303" pitchFamily="34" charset="0"/>
                        </a:rPr>
                        <a:t>Sex, race, </a:t>
                      </a:r>
                      <a:r>
                        <a:rPr lang="en-US" sz="2400" dirty="0" err="1">
                          <a:latin typeface="Futura Md BT" panose="020B0602020204020303" pitchFamily="34" charset="0"/>
                        </a:rPr>
                        <a:t>colour</a:t>
                      </a:r>
                      <a:r>
                        <a:rPr lang="en-US" sz="2400" dirty="0">
                          <a:latin typeface="Futura Md BT" panose="020B0602020204020303" pitchFamily="34" charset="0"/>
                        </a:rPr>
                        <a:t>, language, religion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2400" b="1" baseline="0" dirty="0">
                          <a:latin typeface="Futura Md BT" panose="020B0602020204020303" pitchFamily="34" charset="0"/>
                        </a:rPr>
                        <a:t>or conviction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, political or other opinion, national, </a:t>
                      </a:r>
                      <a:r>
                        <a:rPr lang="en-US" sz="2400" b="1" baseline="0" dirty="0">
                          <a:latin typeface="Futura Md BT" panose="020B0602020204020303" pitchFamily="34" charset="0"/>
                        </a:rPr>
                        <a:t>ethnic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 or social origin, </a:t>
                      </a:r>
                      <a:r>
                        <a:rPr lang="en-US" sz="2400" b="1" baseline="0" dirty="0">
                          <a:latin typeface="Futura Md BT" panose="020B0602020204020303" pitchFamily="34" charset="0"/>
                        </a:rPr>
                        <a:t>nationality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, </a:t>
                      </a:r>
                      <a:r>
                        <a:rPr lang="en-US" sz="2400" b="1" baseline="0" dirty="0">
                          <a:latin typeface="Futura Md BT" panose="020B0602020204020303" pitchFamily="34" charset="0"/>
                        </a:rPr>
                        <a:t>age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, </a:t>
                      </a:r>
                      <a:r>
                        <a:rPr lang="en-US" sz="2400" b="1" baseline="0" dirty="0">
                          <a:latin typeface="Futura Md BT" panose="020B0602020204020303" pitchFamily="34" charset="0"/>
                        </a:rPr>
                        <a:t>economic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2400" b="1" baseline="0" dirty="0">
                          <a:latin typeface="Futura Md BT" panose="020B0602020204020303" pitchFamily="34" charset="0"/>
                        </a:rPr>
                        <a:t>position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, property</a:t>
                      </a:r>
                      <a:r>
                        <a:rPr lang="en-US" sz="2400" b="1" baseline="0" dirty="0">
                          <a:latin typeface="Futura Md BT" panose="020B0602020204020303" pitchFamily="34" charset="0"/>
                        </a:rPr>
                        <a:t>, marital status</a:t>
                      </a:r>
                      <a:r>
                        <a:rPr lang="en-US" sz="2400" baseline="0" dirty="0">
                          <a:latin typeface="Futura Md BT" panose="020B0602020204020303" pitchFamily="34" charset="0"/>
                        </a:rPr>
                        <a:t>, birth or other status</a:t>
                      </a:r>
                      <a:endParaRPr lang="en-US" sz="2400" dirty="0">
                        <a:latin typeface="Futura Md BT" panose="020B0602020204020303" pitchFamily="34" charset="0"/>
                      </a:endParaRPr>
                    </a:p>
                  </a:txBody>
                  <a:tcPr marL="180000" marR="10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70C0"/>
                </a:solidFill>
              </a:rPr>
              <a:t>Group activity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3" y="2209968"/>
            <a:ext cx="1771650" cy="2581275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087613" y="2153834"/>
            <a:ext cx="6206511" cy="3813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Part III of the Convention (human rights of all migrant workers)</a:t>
            </a:r>
          </a:p>
          <a:p>
            <a:pPr lvl="0">
              <a:lnSpc>
                <a:spcPct val="110000"/>
              </a:lnSpc>
            </a:pPr>
            <a:endParaRPr lang="en-GB" dirty="0"/>
          </a:p>
          <a:p>
            <a:pPr lvl="0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dirty="0"/>
              <a:t>On a flip chart, identify and match relevant articles with corresponding rights</a:t>
            </a:r>
          </a:p>
          <a:p>
            <a:pPr lvl="0">
              <a:lnSpc>
                <a:spcPct val="110000"/>
              </a:lnSpc>
            </a:pPr>
            <a:endParaRPr lang="en-GB" dirty="0"/>
          </a:p>
          <a:p>
            <a:pPr marL="0" lv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FF0000"/>
                </a:solidFill>
                <a:latin typeface="Futura PT Bold" panose="020B0902020204020203" pitchFamily="34" charset="0"/>
              </a:rPr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32719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Basic rights and freedoms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198" y="2106066"/>
            <a:ext cx="11076297" cy="4240142"/>
          </a:xfrm>
          <a:prstGeom prst="rect">
            <a:avLst/>
          </a:prstGeom>
        </p:spPr>
        <p:txBody>
          <a:bodyPr vert="horz" lIns="91440" tIns="45720" rIns="91440" bIns="45720" numCol="2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US" sz="1800" dirty="0" smtClean="0">
                <a:latin typeface="Futura PT Heavy" panose="020B0802020204020303" pitchFamily="34" charset="0"/>
              </a:rPr>
              <a:t>Non-discrimination </a:t>
            </a:r>
            <a:r>
              <a:rPr lang="en-US" sz="1800" dirty="0"/>
              <a:t>(article 7)</a:t>
            </a:r>
            <a:endParaRPr lang="en-GB" sz="1800" dirty="0"/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 smtClean="0">
                <a:latin typeface="Futura PT Heavy" panose="020B0802020204020303" pitchFamily="34" charset="0"/>
              </a:rPr>
              <a:t>Freedom </a:t>
            </a:r>
            <a:r>
              <a:rPr lang="en-GB" sz="1800" dirty="0">
                <a:latin typeface="Futura PT Heavy" panose="020B0802020204020303" pitchFamily="34" charset="0"/>
              </a:rPr>
              <a:t>of movement to and from country of origin</a:t>
            </a:r>
            <a:r>
              <a:rPr lang="en-GB" sz="1800" dirty="0"/>
              <a:t> (article 8)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life</a:t>
            </a:r>
            <a:r>
              <a:rPr lang="en-GB" sz="1800" dirty="0"/>
              <a:t> (article 9)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against torture </a:t>
            </a:r>
            <a:r>
              <a:rPr lang="en-GB" sz="1800" dirty="0"/>
              <a:t>(article 10)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Freedom from slavery and forced or compulsory labour </a:t>
            </a:r>
            <a:r>
              <a:rPr lang="en-GB" sz="1800" dirty="0"/>
              <a:t>(article 11)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Freedom of thought, conscience and religion </a:t>
            </a:r>
            <a:r>
              <a:rPr lang="en-GB" sz="1800" dirty="0"/>
              <a:t>(article 12)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Freedom of opinion and expression </a:t>
            </a:r>
            <a:r>
              <a:rPr lang="en-GB" sz="1800" dirty="0"/>
              <a:t>(article 13)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privacy </a:t>
            </a:r>
            <a:r>
              <a:rPr lang="en-GB" sz="1800" dirty="0"/>
              <a:t>(article 14)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property </a:t>
            </a:r>
            <a:r>
              <a:rPr lang="en-GB" sz="1800" dirty="0"/>
              <a:t>(article 15)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liberty and security</a:t>
            </a:r>
            <a:r>
              <a:rPr lang="en-GB" sz="1800" dirty="0"/>
              <a:t> (articles 16, 17)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 smtClean="0">
                <a:latin typeface="Futura Hv BT" panose="020B0702020204020204" pitchFamily="34" charset="0"/>
              </a:rPr>
              <a:t>Right </a:t>
            </a:r>
            <a:r>
              <a:rPr lang="en-GB" sz="1800" dirty="0">
                <a:latin typeface="Futura Hv BT" panose="020B0702020204020204" pitchFamily="34" charset="0"/>
              </a:rPr>
              <a:t>to emergency medical care </a:t>
            </a:r>
            <a:r>
              <a:rPr lang="en-GB" sz="1800" dirty="0"/>
              <a:t>(article 28)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Hv BT" panose="020B0702020204020204" pitchFamily="34" charset="0"/>
              </a:rPr>
              <a:t>Right to a name, birth registration and nationality </a:t>
            </a:r>
            <a:r>
              <a:rPr lang="en-GB" sz="1800" dirty="0"/>
              <a:t>(article 29)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Hv BT" panose="020B0702020204020204" pitchFamily="34" charset="0"/>
              </a:rPr>
              <a:t>Right to education </a:t>
            </a:r>
            <a:r>
              <a:rPr lang="en-GB" sz="1800" dirty="0"/>
              <a:t>(article 30)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Hv BT" panose="020B0702020204020204" pitchFamily="34" charset="0"/>
              </a:rPr>
              <a:t>Right to cultural identity </a:t>
            </a:r>
            <a:r>
              <a:rPr lang="en-GB" sz="1800" dirty="0"/>
              <a:t>(article 31)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Hv BT" panose="020B0702020204020204" pitchFamily="34" charset="0"/>
              </a:rPr>
              <a:t>Right to information </a:t>
            </a:r>
            <a:r>
              <a:rPr lang="en-GB" sz="1800" dirty="0"/>
              <a:t>(article 33)</a:t>
            </a:r>
            <a:endParaRPr lang="en-GB" sz="1800" i="1" dirty="0">
              <a:latin typeface="Futura PT Bold" panose="020B09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Procedural rights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198" y="2106066"/>
            <a:ext cx="8155677" cy="4240142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a fair trial and equality before the law </a:t>
            </a:r>
            <a:r>
              <a:rPr lang="en-GB" sz="1800" dirty="0">
                <a:latin typeface="Futura Std Light" panose="020B0402020204020303" pitchFamily="34" charset="0"/>
              </a:rPr>
              <a:t>(article 18)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No punishment without law </a:t>
            </a:r>
            <a:r>
              <a:rPr lang="en-GB" sz="1800" dirty="0">
                <a:latin typeface="Futura Std Light" panose="020B0402020204020303" pitchFamily="34" charset="0"/>
              </a:rPr>
              <a:t>(article 19)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Prohibition of imprisonment for debt </a:t>
            </a:r>
            <a:r>
              <a:rPr lang="en-GB" sz="1800" dirty="0">
                <a:latin typeface="Futura Std Light" panose="020B0402020204020303" pitchFamily="34" charset="0"/>
              </a:rPr>
              <a:t>(article 20(1))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Prohibition of expulsion for failure to fulfil employment-related contractual obligations </a:t>
            </a:r>
            <a:r>
              <a:rPr lang="en-GB" sz="1800" dirty="0">
                <a:latin typeface="Futura Std Light" panose="020B0402020204020303" pitchFamily="34" charset="0"/>
              </a:rPr>
              <a:t>(article 20(2))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from confiscation or destruction of documents </a:t>
            </a:r>
            <a:r>
              <a:rPr lang="en-GB" sz="1800" dirty="0">
                <a:latin typeface="Futura Std Light" panose="020B0402020204020303" pitchFamily="34" charset="0"/>
              </a:rPr>
              <a:t>(article 21)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Prohibition of collective expulsion and right to individual assessment </a:t>
            </a:r>
            <a:r>
              <a:rPr lang="en-GB" sz="1800" dirty="0">
                <a:latin typeface="Futura Std Light" panose="020B0402020204020303" pitchFamily="34" charset="0"/>
              </a:rPr>
              <a:t>(article 22)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consular protection </a:t>
            </a:r>
            <a:r>
              <a:rPr lang="en-GB" sz="1800" dirty="0">
                <a:latin typeface="Futura Std Light" panose="020B0402020204020303" pitchFamily="34" charset="0"/>
              </a:rPr>
              <a:t>(article 23)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Employment rights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198" y="2106066"/>
            <a:ext cx="6851651" cy="4240142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fair conditions of work </a:t>
            </a:r>
            <a:r>
              <a:rPr lang="en-GB" sz="1800" dirty="0">
                <a:latin typeface="Futura Std Light" panose="020B0402020204020303" pitchFamily="34" charset="0"/>
              </a:rPr>
              <a:t>(article 25)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join trade unions and right to association </a:t>
            </a:r>
            <a:r>
              <a:rPr lang="en-GB" sz="1800" dirty="0">
                <a:latin typeface="Futura Std Light" panose="020B0402020204020303" pitchFamily="34" charset="0"/>
              </a:rPr>
              <a:t>(</a:t>
            </a:r>
            <a:r>
              <a:rPr lang="en-GB" sz="1800" dirty="0" smtClean="0">
                <a:latin typeface="Futura Std Light" panose="020B0402020204020303" pitchFamily="34" charset="0"/>
              </a:rPr>
              <a:t>article 26)</a:t>
            </a:r>
            <a:endParaRPr lang="en-GB" sz="1800" dirty="0">
              <a:latin typeface="Futura Std Light" panose="020B0402020204020303" pitchFamily="34" charset="0"/>
            </a:endParaRP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social security </a:t>
            </a:r>
            <a:r>
              <a:rPr lang="en-GB" sz="1800" dirty="0">
                <a:latin typeface="Futura Std Light" panose="020B0402020204020303" pitchFamily="34" charset="0"/>
              </a:rPr>
              <a:t>(article 27)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transfer earnings and savings on termination of stay in the State of employment </a:t>
            </a:r>
            <a:r>
              <a:rPr lang="en-GB" sz="1800" dirty="0">
                <a:latin typeface="Futura Std Light" panose="020B0402020204020303" pitchFamily="34" charset="0"/>
              </a:rPr>
              <a:t>(article 32)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Case study exercise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721633" y="2144498"/>
            <a:ext cx="5244345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What human rights issues can you identify in the case study of Bea and John’s family?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Link these issues to relevant human rights standards</a:t>
            </a:r>
            <a:r>
              <a:rPr lang="en-GB" dirty="0" smtClean="0"/>
              <a:t>.</a:t>
            </a:r>
          </a:p>
          <a:p>
            <a:pPr marL="0" lvl="0" indent="0">
              <a:lnSpc>
                <a:spcPct val="110000"/>
              </a:lnSpc>
              <a:buNone/>
            </a:pPr>
            <a:endParaRPr lang="en-GB" dirty="0" smtClean="0">
              <a:solidFill>
                <a:srgbClr val="FF0000"/>
              </a:solidFill>
              <a:latin typeface="Futura PT Bold" panose="020B0902020204020203" pitchFamily="34" charset="0"/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FF0000"/>
                </a:solidFill>
                <a:latin typeface="Futura PT Bold" panose="020B0902020204020203" pitchFamily="34" charset="0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Futura PT Bold" panose="020B0902020204020203" pitchFamily="34" charset="0"/>
              </a:rPr>
              <a:t>You </a:t>
            </a:r>
            <a:r>
              <a:rPr lang="en-GB" dirty="0">
                <a:solidFill>
                  <a:srgbClr val="FF0000"/>
                </a:solidFill>
                <a:latin typeface="Futura PT Bold" panose="020B0902020204020203" pitchFamily="34" charset="0"/>
              </a:rPr>
              <a:t>have 20 minutes!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70" y="2250912"/>
            <a:ext cx="2875298" cy="28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What are some of the challenges to ratification?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385846"/>
            <a:ext cx="4709615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  <a:buSzPct val="70000"/>
              <a:buFont typeface="Wingdings" panose="05000000000000000000" pitchFamily="2" charset="2"/>
              <a:buChar char=""/>
            </a:pPr>
            <a:r>
              <a:rPr lang="en-GB" sz="2400" dirty="0"/>
              <a:t>The complexity and length of the </a:t>
            </a:r>
            <a:r>
              <a:rPr lang="en-GB" sz="2400" dirty="0" smtClean="0"/>
              <a:t>Convention on Migrant Workers.</a:t>
            </a:r>
            <a:endParaRPr lang="en-GB" sz="2400" dirty="0"/>
          </a:p>
          <a:p>
            <a:pPr lvl="0">
              <a:lnSpc>
                <a:spcPct val="110000"/>
              </a:lnSpc>
              <a:buClr>
                <a:srgbClr val="0070C0"/>
              </a:buClr>
              <a:buSzPct val="70000"/>
              <a:buFont typeface="Wingdings" panose="05000000000000000000" pitchFamily="2" charset="2"/>
              <a:buChar char=""/>
            </a:pPr>
            <a:r>
              <a:rPr lang="en-GB" sz="2400" dirty="0"/>
              <a:t>Concerns about its scope. Some think, for example, that it interferes with sovereignty or promotes irregular migration.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  <a:buSzPct val="70000"/>
              <a:buFont typeface="Wingdings" panose="05000000000000000000" pitchFamily="2" charset="2"/>
              <a:buChar char=""/>
            </a:pPr>
            <a:r>
              <a:rPr lang="en-GB" sz="2400" dirty="0"/>
              <a:t>Lack of political will to protect migrants’ rights.</a:t>
            </a:r>
            <a:endParaRPr lang="en-GB" sz="2400" i="1" dirty="0">
              <a:latin typeface="Futura PT Bold" panose="020B0902020204020203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210869" y="2385846"/>
            <a:ext cx="4709615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Contains specific language for policy implementation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Promotes preference for regular migration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Acknowledges that the economic and social benefits of migration can only be achieved if migrants are protected </a:t>
            </a:r>
            <a:endParaRPr lang="en-GB" sz="2400" i="1" dirty="0">
              <a:latin typeface="Futura PT Bold" panose="020B09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Why ratify?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2385846"/>
            <a:ext cx="7688126" cy="3813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To show government commitment (legally and symbolically)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To implement standards in domestic law 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To be accountable to the international community 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To provide a foundation for policy and programmes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To promote awareness of rights 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To facilitate cooperation and coordination between countries of origin and destination 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To emphasize a human rights-based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10589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Key messages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38200" y="1955968"/>
            <a:ext cx="7227628" cy="46083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Futura Hv BT" panose="020B0702020204020204" pitchFamily="34" charset="0"/>
              </a:rPr>
              <a:t>The Convention…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GB" sz="2000" dirty="0"/>
              <a:t>Establishes the obligations of countries of origin, transit, and employment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Interprets in more precise terms how general rights and obligations apply to the situation of migrant workers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Sets out several rights and protections that are specific to migrant workers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Is a valuable tool to promote and protect the rights of migrants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sz="2000" dirty="0"/>
              <a:t>Is one of nine core international human rights instruments that protect migrants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08" y="1196227"/>
            <a:ext cx="1113792" cy="10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Module </a:t>
            </a:r>
            <a:r>
              <a:rPr lang="en-US" dirty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85846"/>
            <a:ext cx="8657492" cy="381389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/>
              <a:t>Session 3: International human rights and migration</a:t>
            </a: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 smtClean="0">
                <a:latin typeface="Futura PT Bold" panose="020B0902020204020203" pitchFamily="34" charset="0"/>
              </a:rPr>
              <a:t>Session </a:t>
            </a:r>
            <a:r>
              <a:rPr lang="en-GB" dirty="0">
                <a:latin typeface="Futura PT Bold" panose="020B0902020204020203" pitchFamily="34" charset="0"/>
              </a:rPr>
              <a:t>4: The </a:t>
            </a:r>
            <a:r>
              <a:rPr lang="en-GB" dirty="0" smtClean="0">
                <a:latin typeface="Futura PT Bold" panose="020B0902020204020203" pitchFamily="34" charset="0"/>
              </a:rPr>
              <a:t>Convention on Migrant Workers</a:t>
            </a:r>
            <a:endParaRPr lang="en-GB" dirty="0">
              <a:latin typeface="Futura PT Bold" panose="020B0902020204020203" pitchFamily="34" charset="0"/>
            </a:endParaRPr>
          </a:p>
          <a:p>
            <a:pPr>
              <a:lnSpc>
                <a:spcPct val="100000"/>
              </a:lnSpc>
              <a:buClr>
                <a:srgbClr val="0070C0"/>
              </a:buClr>
            </a:pPr>
            <a:r>
              <a:rPr lang="en-GB" dirty="0" smtClean="0"/>
              <a:t>Session </a:t>
            </a:r>
            <a:r>
              <a:rPr lang="en-GB" dirty="0"/>
              <a:t>5: The United Nations human rights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7" y="1248506"/>
            <a:ext cx="1371603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659869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Useful resources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38200" y="1992302"/>
            <a:ext cx="8584359" cy="47052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 smtClean="0"/>
              <a:t>OHCHR, </a:t>
            </a:r>
            <a:r>
              <a:rPr lang="en-GB" sz="2000" dirty="0"/>
              <a:t>Fact Sheet No. 24 (Rev. 1), </a:t>
            </a:r>
            <a:r>
              <a:rPr lang="en-GB" sz="2000" i="1" dirty="0"/>
              <a:t>The International Convention on Migrant Workers and its Committee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International Steering Committee for the Campaign for the Ratification of the Migrants Rights Convention, </a:t>
            </a:r>
            <a:r>
              <a:rPr lang="en-GB" sz="2000" i="1" dirty="0"/>
              <a:t>Guide on Ratification – International Convention on the Protection of the Rights of All Migrant Workers and Members of their Families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GB" sz="2000" i="1" dirty="0"/>
              <a:t>The Global Compact for Safe, Orderly and Regular Migration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09" y="1020221"/>
            <a:ext cx="1230691" cy="12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Part III: The rights of all migrant workers.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Basic rights and freedoms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198" y="2408830"/>
            <a:ext cx="8155677" cy="3937378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life </a:t>
            </a:r>
            <a:r>
              <a:rPr lang="en-GB" sz="1800" dirty="0">
                <a:latin typeface="Futura Std Light" panose="020B0402020204020303" pitchFamily="34" charset="0"/>
              </a:rPr>
              <a:t>(article 9)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against torture </a:t>
            </a:r>
            <a:r>
              <a:rPr lang="en-GB" sz="1800" dirty="0">
                <a:latin typeface="Futura Std Light" panose="020B0402020204020303" pitchFamily="34" charset="0"/>
              </a:rPr>
              <a:t>(article 10)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against slavery and forced or compulsory labour </a:t>
            </a:r>
            <a:r>
              <a:rPr lang="en-GB" sz="1800" dirty="0">
                <a:latin typeface="Futura Std Light" panose="020B0402020204020303" pitchFamily="34" charset="0"/>
              </a:rPr>
              <a:t>(article 11)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privacy </a:t>
            </a:r>
            <a:r>
              <a:rPr lang="en-GB" sz="1800" dirty="0">
                <a:latin typeface="Futura Std Light" panose="020B0402020204020303" pitchFamily="34" charset="0"/>
              </a:rPr>
              <a:t>(article 14)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from the arbitrary deprivation of property </a:t>
            </a:r>
            <a:r>
              <a:rPr lang="en-GB" sz="1800" dirty="0">
                <a:latin typeface="Futura Std Light" panose="020B0402020204020303" pitchFamily="34" charset="0"/>
              </a:rPr>
              <a:t>(article 15)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liberty and security </a:t>
            </a:r>
            <a:r>
              <a:rPr lang="en-GB" sz="1800" dirty="0">
                <a:latin typeface="Futura Std Light" panose="020B0402020204020303" pitchFamily="34" charset="0"/>
              </a:rPr>
              <a:t>(articles 16, 17)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Equality before the law </a:t>
            </a:r>
            <a:r>
              <a:rPr lang="en-GB" sz="1800" dirty="0">
                <a:latin typeface="Futura Std Light" panose="020B0402020204020303" pitchFamily="34" charset="0"/>
              </a:rPr>
              <a:t>(article 18)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Part III: The rights of all migrant workers.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Specific rights of migrant workers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198" y="2408830"/>
            <a:ext cx="8155677" cy="3937378"/>
          </a:xfrm>
          <a:prstGeom prst="rect">
            <a:avLst/>
          </a:prstGeom>
        </p:spPr>
        <p:txBody>
          <a:bodyPr vert="horz" lIns="91440" tIns="45720" rIns="91440" bIns="45720" numCol="2" spcCol="72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from confiscation or destruction of documents </a:t>
            </a:r>
            <a:r>
              <a:rPr lang="en-GB" sz="1800" dirty="0" smtClean="0">
                <a:latin typeface="Futura PT Heavy" panose="020B0802020204020303" pitchFamily="34" charset="0"/>
              </a:rPr>
              <a:t/>
            </a:r>
            <a:br>
              <a:rPr lang="en-GB" sz="1800" dirty="0" smtClean="0">
                <a:latin typeface="Futura PT Heavy" panose="020B0802020204020303" pitchFamily="34" charset="0"/>
              </a:rPr>
            </a:br>
            <a:r>
              <a:rPr lang="en-GB" sz="1800" dirty="0" smtClean="0">
                <a:latin typeface="Futura Std Light" panose="020B0402020204020303" pitchFamily="34" charset="0"/>
              </a:rPr>
              <a:t>(</a:t>
            </a:r>
            <a:r>
              <a:rPr lang="en-GB" sz="1800" dirty="0">
                <a:latin typeface="Futura Std Light" panose="020B0402020204020303" pitchFamily="34" charset="0"/>
              </a:rPr>
              <a:t>article 21)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from collective expulsion </a:t>
            </a:r>
            <a:r>
              <a:rPr lang="en-GB" sz="1800" dirty="0">
                <a:latin typeface="Futura Std Light" panose="020B0402020204020303" pitchFamily="34" charset="0"/>
              </a:rPr>
              <a:t>(article 22)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consular protection </a:t>
            </a:r>
            <a:r>
              <a:rPr lang="en-GB" sz="1800" dirty="0">
                <a:latin typeface="Futura Std Light" panose="020B0402020204020303" pitchFamily="34" charset="0"/>
              </a:rPr>
              <a:t>(article 23)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recognition as a person before the law </a:t>
            </a:r>
            <a:r>
              <a:rPr lang="en-GB" sz="1800" dirty="0">
                <a:latin typeface="Futura Std Light" panose="020B0402020204020303" pitchFamily="34" charset="0"/>
              </a:rPr>
              <a:t>(article 24)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fair conditions of work </a:t>
            </a:r>
            <a:r>
              <a:rPr lang="en-GB" sz="1800" dirty="0">
                <a:latin typeface="Futura Std Light" panose="020B0402020204020303" pitchFamily="34" charset="0"/>
              </a:rPr>
              <a:t>(article 25)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join trade unions </a:t>
            </a:r>
            <a:r>
              <a:rPr lang="en-GB" sz="1800" dirty="0" smtClean="0">
                <a:latin typeface="Futura PT Heavy" panose="020B0802020204020303" pitchFamily="34" charset="0"/>
              </a:rPr>
              <a:t/>
            </a:r>
            <a:br>
              <a:rPr lang="en-GB" sz="1800" dirty="0" smtClean="0">
                <a:latin typeface="Futura PT Heavy" panose="020B0802020204020303" pitchFamily="34" charset="0"/>
              </a:rPr>
            </a:br>
            <a:r>
              <a:rPr lang="en-GB" sz="1800" dirty="0" smtClean="0">
                <a:latin typeface="Futura Std Light" panose="020B0402020204020303" pitchFamily="34" charset="0"/>
              </a:rPr>
              <a:t>(</a:t>
            </a:r>
            <a:r>
              <a:rPr lang="en-GB" sz="1800" dirty="0">
                <a:latin typeface="Futura Std Light" panose="020B0402020204020303" pitchFamily="34" charset="0"/>
              </a:rPr>
              <a:t>article 26)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social security </a:t>
            </a:r>
            <a:r>
              <a:rPr lang="en-GB" sz="1800" dirty="0">
                <a:latin typeface="Futura Std Light" panose="020B0402020204020303" pitchFamily="34" charset="0"/>
              </a:rPr>
              <a:t>(article 27)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emergency medical care </a:t>
            </a:r>
            <a:r>
              <a:rPr lang="en-GB" sz="1800" dirty="0">
                <a:latin typeface="Futura Std Light" panose="020B0402020204020303" pitchFamily="34" charset="0"/>
              </a:rPr>
              <a:t>(article 28)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Access to birth registration </a:t>
            </a:r>
            <a:r>
              <a:rPr lang="en-GB" sz="1800" dirty="0">
                <a:latin typeface="Futura Std Light" panose="020B0402020204020303" pitchFamily="34" charset="0"/>
              </a:rPr>
              <a:t>(article 29)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Access to education </a:t>
            </a:r>
            <a:r>
              <a:rPr lang="en-GB" sz="1800" dirty="0">
                <a:latin typeface="Futura Std Light" panose="020B0402020204020303" pitchFamily="34" charset="0"/>
              </a:rPr>
              <a:t>(article 30)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information </a:t>
            </a:r>
            <a:r>
              <a:rPr lang="en-GB" sz="1800" dirty="0">
                <a:latin typeface="Futura Std Light" panose="020B0402020204020303" pitchFamily="34" charset="0"/>
              </a:rPr>
              <a:t>(article 33)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Part IV (articles 36-56): The rights of migrant workers in a regular situation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198" y="2408830"/>
            <a:ext cx="8155677" cy="3937378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GB" sz="1800" dirty="0">
                <a:latin typeface="Futura PT Heavy" panose="020B0802020204020303" pitchFamily="34" charset="0"/>
              </a:rPr>
              <a:t>Standards specific to regular migrants include: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freedom of movement </a:t>
            </a:r>
            <a:r>
              <a:rPr lang="en-GB" sz="1800" dirty="0">
                <a:latin typeface="Futura Std Light" panose="020B0402020204020303" pitchFamily="34" charset="0"/>
              </a:rPr>
              <a:t>(article 39)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form trade unions </a:t>
            </a:r>
            <a:r>
              <a:rPr lang="en-GB" sz="1800" dirty="0">
                <a:latin typeface="Futura Std Light" panose="020B0402020204020303" pitchFamily="34" charset="0"/>
              </a:rPr>
              <a:t>(article 40)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Right to participate in public affairs </a:t>
            </a:r>
            <a:r>
              <a:rPr lang="en-GB" sz="1800" dirty="0">
                <a:latin typeface="Futura Std Light" panose="020B0402020204020303" pitchFamily="34" charset="0"/>
              </a:rPr>
              <a:t>(article 41)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Protection of the family and measures to facilitate reunification </a:t>
            </a:r>
            <a:r>
              <a:rPr lang="en-GB" sz="1800" dirty="0">
                <a:latin typeface="Futura Std Light" panose="020B0402020204020303" pitchFamily="34" charset="0"/>
              </a:rPr>
              <a:t>(article 44)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Equality of treatment with respect to employment protections </a:t>
            </a:r>
            <a:r>
              <a:rPr lang="en-GB" sz="1800" dirty="0">
                <a:latin typeface="Futura Std Light" panose="020B0402020204020303" pitchFamily="34" charset="0"/>
              </a:rPr>
              <a:t>(article 54)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Part VI (articles 64-71): Promotion of sound, equitable, humane and lawful conditions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199" y="2408830"/>
            <a:ext cx="6456530" cy="3937378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GB" sz="1800" dirty="0">
                <a:latin typeface="Futura PT Heavy" panose="020B0802020204020303" pitchFamily="34" charset="0"/>
              </a:rPr>
              <a:t>States are expected to cooperate internationally to promote humane migration, taking account of the needs of migrant workers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Regulation of recruitment agencies </a:t>
            </a:r>
            <a:r>
              <a:rPr lang="en-GB" sz="1800" dirty="0">
                <a:latin typeface="Futura Std Light" panose="020B0402020204020303" pitchFamily="34" charset="0"/>
              </a:rPr>
              <a:t>(article 66) 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Regularization: take account of length of stay and family situation </a:t>
            </a:r>
            <a:r>
              <a:rPr lang="en-GB" sz="1800" dirty="0">
                <a:latin typeface="Futura Std Light" panose="020B0402020204020303" pitchFamily="34" charset="0"/>
              </a:rPr>
              <a:t>(article 69) 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7575645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What does the </a:t>
            </a:r>
            <a:r>
              <a:rPr lang="en-GB" sz="2800" dirty="0" smtClean="0">
                <a:solidFill>
                  <a:srgbClr val="0070C0"/>
                </a:solidFill>
              </a:rPr>
              <a:t>Convention on Migrant Workers </a:t>
            </a:r>
            <a:r>
              <a:rPr lang="en-GB" sz="2800" dirty="0">
                <a:solidFill>
                  <a:srgbClr val="0070C0"/>
                </a:solidFill>
              </a:rPr>
              <a:t>say about irregular migration?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199" y="2408830"/>
            <a:ext cx="6456530" cy="3937378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States may take appropriate action to prevent and eliminate clandestine movement, but must protect the fundamental rights of irregular migrants </a:t>
            </a:r>
            <a:r>
              <a:rPr lang="en-GB" sz="1800" dirty="0">
                <a:latin typeface="Futura Std Light" panose="020B0402020204020303" pitchFamily="34" charset="0"/>
              </a:rPr>
              <a:t>(preamble)</a:t>
            </a:r>
            <a:r>
              <a:rPr lang="en-GB" sz="1800" dirty="0">
                <a:latin typeface="Futura PT Heavy" panose="020B0802020204020303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There is no right to regularization </a:t>
            </a:r>
            <a:r>
              <a:rPr lang="en-GB" sz="1800" dirty="0">
                <a:latin typeface="Futura Std Light" panose="020B0402020204020303" pitchFamily="34" charset="0"/>
              </a:rPr>
              <a:t>(article 35)</a:t>
            </a:r>
            <a:r>
              <a:rPr lang="en-GB" sz="1800" dirty="0">
                <a:latin typeface="Futura PT Heavy" panose="020B0802020204020303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States should take measures to ensure irregular situations do not persist, and should consider regularization, taking account of circumstances of entry, duration of stay, and family situation </a:t>
            </a:r>
            <a:r>
              <a:rPr lang="en-GB" sz="1800" dirty="0">
                <a:latin typeface="Futura Std Light" panose="020B0402020204020303" pitchFamily="34" charset="0"/>
              </a:rPr>
              <a:t>(article 69)</a:t>
            </a:r>
            <a:r>
              <a:rPr lang="en-GB" sz="1800" dirty="0">
                <a:latin typeface="Futura PT Heavy" panose="020B0802020204020303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States should cooperate to discourage irregular migration, including by sanctioning employers </a:t>
            </a:r>
            <a:r>
              <a:rPr lang="en-GB" sz="1800" dirty="0">
                <a:latin typeface="Futura Std Light" panose="020B0402020204020303" pitchFamily="34" charset="0"/>
              </a:rPr>
              <a:t>(article 68)</a:t>
            </a:r>
            <a:r>
              <a:rPr lang="en-GB" sz="1800" dirty="0">
                <a:latin typeface="Futura PT Heavy" panose="020B0802020204020303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GB" sz="1800" dirty="0">
                <a:latin typeface="Futura PT Heavy" panose="020B0802020204020303" pitchFamily="34" charset="0"/>
              </a:rPr>
              <a:t>Part III sets out the fundamental rights of all migrants.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7575645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Article 81: the ‘saving clause’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38199" y="2408830"/>
            <a:ext cx="6456530" cy="3937378"/>
          </a:xfrm>
          <a:prstGeom prst="rect">
            <a:avLst/>
          </a:prstGeom>
        </p:spPr>
        <p:txBody>
          <a:bodyPr vert="horz" lIns="91440" tIns="45720" rIns="91440" bIns="45720" numCol="1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Futura PT Heavy" panose="020B0802020204020303" pitchFamily="34" charset="0"/>
              </a:rPr>
              <a:t>Nothing in the present Convention shall affect more favourable rights or freedoms granted to migrant workers and members of their families by:</a:t>
            </a:r>
          </a:p>
          <a:p>
            <a:pPr marL="342900" indent="-342900">
              <a:lnSpc>
                <a:spcPct val="110000"/>
              </a:lnSpc>
              <a:buFont typeface="+mj-lt"/>
              <a:buAutoNum type="alphaLcParenR"/>
            </a:pPr>
            <a:r>
              <a:rPr lang="en-GB" sz="1800" dirty="0">
                <a:latin typeface="Futura PT Heavy" panose="020B0802020204020303" pitchFamily="34" charset="0"/>
              </a:rPr>
              <a:t>The law or practice of a State Party</a:t>
            </a:r>
          </a:p>
          <a:p>
            <a:pPr marL="342900" indent="-342900">
              <a:lnSpc>
                <a:spcPct val="110000"/>
              </a:lnSpc>
              <a:buFont typeface="+mj-lt"/>
              <a:buAutoNum type="alphaLcParenR"/>
            </a:pPr>
            <a:r>
              <a:rPr lang="en-GB" sz="1800" dirty="0">
                <a:latin typeface="Futura PT Heavy" panose="020B0802020204020303" pitchFamily="34" charset="0"/>
              </a:rPr>
              <a:t>Any bilateral or multilateral treaty in force that applies to the State Party</a:t>
            </a:r>
            <a:endParaRPr lang="en-GB" sz="1800" i="1" dirty="0"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385846"/>
            <a:ext cx="7688126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70C0"/>
              </a:buClr>
            </a:pPr>
            <a:r>
              <a:rPr lang="en-US" dirty="0"/>
              <a:t>The International Convention on the Protection of the Rights of All Migrant Workers and Members of their Families</a:t>
            </a:r>
            <a:r>
              <a:rPr lang="en-GB" dirty="0"/>
              <a:t> (background and content)</a:t>
            </a:r>
          </a:p>
          <a:p>
            <a:pPr lvl="0">
              <a:buClr>
                <a:srgbClr val="0070C0"/>
              </a:buClr>
            </a:pPr>
            <a:r>
              <a:rPr lang="en-GB" dirty="0" smtClean="0"/>
              <a:t>Challenges </a:t>
            </a:r>
            <a:r>
              <a:rPr lang="en-GB" dirty="0"/>
              <a:t>to ratification and implementation 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Identifying </a:t>
            </a:r>
            <a:r>
              <a:rPr lang="en-GB" dirty="0"/>
              <a:t>migration-related human rights issues by analysing a case study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227"/>
            <a:ext cx="10515600" cy="1054685"/>
          </a:xfrm>
        </p:spPr>
        <p:txBody>
          <a:bodyPr anchor="t"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Session </a:t>
            </a:r>
            <a:r>
              <a:rPr lang="en-US" sz="2800" dirty="0">
                <a:solidFill>
                  <a:srgbClr val="0070C0"/>
                </a:solidFill>
              </a:rPr>
              <a:t>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96" y="1048222"/>
            <a:ext cx="1210104" cy="10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Draft a convention on the rights of migrant workers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385846"/>
            <a:ext cx="7688126" cy="3813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Congratulations! You are the new Special Rapporteur on the human rights of migrants!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Your first task is to support the development of a new convention on the rights of migrant workers.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In your group, brainstorm the question on your flip chart. 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After </a:t>
            </a:r>
            <a:r>
              <a:rPr lang="en-GB" dirty="0">
                <a:solidFill>
                  <a:srgbClr val="FF0000"/>
                </a:solidFill>
                <a:latin typeface="Futura PT Bold" panose="020B0902020204020203" pitchFamily="34" charset="0"/>
              </a:rPr>
              <a:t>5 minutes</a:t>
            </a:r>
            <a:r>
              <a:rPr lang="en-GB" dirty="0"/>
              <a:t>, move to the next flip chart. Discuss its question and the answers given by the previous group(s). Add to the list other rights you can think of.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i="1" dirty="0">
                <a:latin typeface="Futura PT Bold" panose="020B0902020204020203" pitchFamily="34" charset="0"/>
              </a:rPr>
              <a:t>What rights should be included in this convention?</a:t>
            </a:r>
          </a:p>
        </p:txBody>
      </p:sp>
    </p:spTree>
    <p:extLst>
      <p:ext uri="{BB962C8B-B14F-4D97-AF65-F5344CB8AC3E}">
        <p14:creationId xmlns:p14="http://schemas.microsoft.com/office/powerpoint/2010/main" val="25488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2385846"/>
            <a:ext cx="6016772" cy="381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Drafting the </a:t>
            </a:r>
            <a:r>
              <a:rPr lang="en-GB" dirty="0" smtClean="0"/>
              <a:t>convention </a:t>
            </a:r>
            <a:r>
              <a:rPr lang="en-GB" dirty="0"/>
              <a:t>took ten years.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The General Assembly adopted it on 18 December 1990 without a vote.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It entered into force on 1 July 2003.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dirty="0"/>
              <a:t>It currently has </a:t>
            </a:r>
            <a:r>
              <a:rPr lang="en-GB" dirty="0" smtClean="0"/>
              <a:t>58 </a:t>
            </a:r>
            <a:r>
              <a:rPr lang="en-GB" dirty="0"/>
              <a:t>ratifications and </a:t>
            </a:r>
            <a:r>
              <a:rPr lang="en-GB" dirty="0" smtClean="0"/>
              <a:t>11 </a:t>
            </a:r>
            <a:r>
              <a:rPr lang="en-GB" dirty="0"/>
              <a:t>signatories.</a:t>
            </a:r>
            <a:endParaRPr lang="en-GB" i="1" dirty="0">
              <a:latin typeface="Futura PT Bold" panose="020B090202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History of the </a:t>
            </a:r>
            <a:r>
              <a:rPr lang="en-US" sz="2800" dirty="0" smtClean="0">
                <a:solidFill>
                  <a:srgbClr val="0070C0"/>
                </a:solidFill>
              </a:rPr>
              <a:t>Convention on Migrant Workers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13182"/>
          <a:stretch/>
        </p:blipFill>
        <p:spPr>
          <a:xfrm>
            <a:off x="7212254" y="2385846"/>
            <a:ext cx="3990661" cy="3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199" y="2385846"/>
            <a:ext cx="9401870" cy="381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000" dirty="0"/>
              <a:t>Affirms minimum standards of civil, political, economic, social and cultural rights 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000" dirty="0"/>
              <a:t>Addresses the specific vulnerabilities of migrant workers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000" dirty="0"/>
              <a:t>Improves their situation by reaffirming existing norms and creating new norms that are relevant to migrants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000" dirty="0"/>
              <a:t>Prevents and prohibits exploitation in the migration process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000" dirty="0"/>
              <a:t>Clarifies the obligations and responsibilities of States: rights become legally enforceable in national laws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000" dirty="0"/>
              <a:t>Harmonizes treatment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000" dirty="0"/>
              <a:t>Offers an avenue for individual complaints</a:t>
            </a:r>
            <a:r>
              <a:rPr lang="en-GB" sz="2000" dirty="0" smtClean="0"/>
              <a:t>… More</a:t>
            </a:r>
            <a:r>
              <a:rPr lang="en-GB" sz="2000" dirty="0"/>
              <a:t>?</a:t>
            </a:r>
            <a:endParaRPr lang="en-GB" sz="2000" i="1" dirty="0">
              <a:latin typeface="Futura PT Bold" panose="020B090202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What does a convention on migrant workers add?</a:t>
            </a:r>
          </a:p>
          <a:p>
            <a:r>
              <a:rPr lang="en-GB" sz="2800" dirty="0">
                <a:solidFill>
                  <a:srgbClr val="0070C0"/>
                </a:solidFill>
              </a:rPr>
              <a:t>It: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Map of </a:t>
            </a:r>
            <a:r>
              <a:rPr lang="en-GB" sz="2800" dirty="0" smtClean="0">
                <a:solidFill>
                  <a:srgbClr val="0070C0"/>
                </a:solidFill>
              </a:rPr>
              <a:t>ratifications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05" y="1196227"/>
            <a:ext cx="1307595" cy="1453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5650"/>
            <a:ext cx="7606946" cy="40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838199" y="2385846"/>
            <a:ext cx="9401870" cy="3141497"/>
          </a:xfrm>
          <a:prstGeom prst="rect">
            <a:avLst/>
          </a:prstGeom>
        </p:spPr>
        <p:txBody>
          <a:bodyPr vert="horz" lIns="91440" tIns="45720" rIns="91440" bIns="45720" numCol="2" spcCol="54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Std Light" panose="020B0602020204020303" pitchFamily="34" charset="-79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All migrant workers (irregular and regular)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Members of their families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Frontier workers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Seafarers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Seasonal workers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Project-tied workers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Workers on offshore installations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Itinerant workers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Workers in specified employment</a:t>
            </a:r>
          </a:p>
          <a:p>
            <a:pPr lvl="0">
              <a:lnSpc>
                <a:spcPct val="110000"/>
              </a:lnSpc>
              <a:buClr>
                <a:srgbClr val="0070C0"/>
              </a:buClr>
            </a:pPr>
            <a:r>
              <a:rPr lang="en-GB" sz="2400" dirty="0"/>
              <a:t>Self-employed workers</a:t>
            </a:r>
            <a:endParaRPr lang="en-GB" sz="2400" i="1" dirty="0">
              <a:latin typeface="Futura PT Bold" panose="020B090202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Who does the </a:t>
            </a:r>
            <a:r>
              <a:rPr lang="en-GB" sz="2800" dirty="0" smtClean="0">
                <a:solidFill>
                  <a:srgbClr val="0070C0"/>
                </a:solidFill>
              </a:rPr>
              <a:t>Convention on Migrant Workers </a:t>
            </a:r>
            <a:r>
              <a:rPr lang="en-GB" sz="2800" dirty="0">
                <a:solidFill>
                  <a:srgbClr val="0070C0"/>
                </a:solidFill>
              </a:rPr>
              <a:t>protect?</a:t>
            </a:r>
          </a:p>
        </p:txBody>
      </p:sp>
    </p:spTree>
    <p:extLst>
      <p:ext uri="{BB962C8B-B14F-4D97-AF65-F5344CB8AC3E}">
        <p14:creationId xmlns:p14="http://schemas.microsoft.com/office/powerpoint/2010/main" val="24053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319750" y="4460543"/>
            <a:ext cx="1214651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92538" y="2725003"/>
            <a:ext cx="1214651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65176" y="3568889"/>
            <a:ext cx="1214651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AC036CF-4F6F-354E-B0DB-EFAC5DD051DF}"/>
              </a:ext>
            </a:extLst>
          </p:cNvPr>
          <p:cNvSpPr txBox="1">
            <a:spLocks/>
          </p:cNvSpPr>
          <p:nvPr/>
        </p:nvSpPr>
        <p:spPr>
          <a:xfrm>
            <a:off x="838200" y="1196227"/>
            <a:ext cx="10515600" cy="105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Std Book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</a:rPr>
              <a:t>Who is a migrant worker?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11805" y="2149717"/>
            <a:ext cx="2440140" cy="2915828"/>
            <a:chOff x="1728197" y="2361855"/>
            <a:chExt cx="5057637" cy="1188145"/>
          </a:xfrm>
        </p:grpSpPr>
        <p:sp>
          <p:nvSpPr>
            <p:cNvPr id="16" name="Rounded Rectangle 15"/>
            <p:cNvSpPr/>
            <p:nvPr/>
          </p:nvSpPr>
          <p:spPr>
            <a:xfrm>
              <a:off x="1728197" y="2361855"/>
              <a:ext cx="5057637" cy="1188145"/>
            </a:xfrm>
            <a:prstGeom prst="roundRect">
              <a:avLst/>
            </a:prstGeom>
            <a:solidFill>
              <a:srgbClr val="A52E8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1786197" y="2419855"/>
              <a:ext cx="4941637" cy="1072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20015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Futura Md BT" panose="020B0602020204020303" pitchFamily="34" charset="0"/>
                </a:rPr>
                <a:t>Article 5: </a:t>
              </a:r>
              <a:r>
                <a:rPr lang="en-US" sz="2400" kern="1200" dirty="0" smtClean="0">
                  <a:latin typeface="Futura Md BT" panose="020B0602020204020303" pitchFamily="34" charset="0"/>
                </a:rPr>
                <a:t/>
              </a:r>
              <a:br>
                <a:rPr lang="en-US" sz="2400" kern="1200" dirty="0" smtClean="0">
                  <a:latin typeface="Futura Md BT" panose="020B0602020204020303" pitchFamily="34" charset="0"/>
                </a:rPr>
              </a:br>
              <a:r>
                <a:rPr lang="en-US" sz="2400" kern="1200" dirty="0" smtClean="0">
                  <a:latin typeface="Futura Md BT" panose="020B0602020204020303" pitchFamily="34" charset="0"/>
                </a:rPr>
                <a:t>A </a:t>
              </a:r>
              <a:r>
                <a:rPr lang="en-US" sz="2400" kern="1200" dirty="0">
                  <a:latin typeface="Futura Md BT" panose="020B0602020204020303" pitchFamily="34" charset="0"/>
                </a:rPr>
                <a:t>migrant worker is considered to be either: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9263" y="2149718"/>
            <a:ext cx="4088049" cy="2915828"/>
            <a:chOff x="228283" y="2149718"/>
            <a:chExt cx="4088049" cy="2915828"/>
          </a:xfrm>
        </p:grpSpPr>
        <p:sp>
          <p:nvSpPr>
            <p:cNvPr id="14" name="Rounded Rectangle 13"/>
            <p:cNvSpPr/>
            <p:nvPr/>
          </p:nvSpPr>
          <p:spPr>
            <a:xfrm>
              <a:off x="228283" y="2149718"/>
              <a:ext cx="4088049" cy="29158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 txBox="1"/>
            <p:nvPr/>
          </p:nvSpPr>
          <p:spPr>
            <a:xfrm>
              <a:off x="265540" y="2334967"/>
              <a:ext cx="3982657" cy="26311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333500">
                <a:spcBef>
                  <a:spcPct val="0"/>
                </a:spcBef>
                <a:spcAft>
                  <a:spcPts val="0"/>
                </a:spcAft>
              </a:pPr>
              <a:r>
                <a:rPr lang="en-GB" sz="2400" kern="1200" dirty="0">
                  <a:latin typeface="Futura Md BT" panose="020B0602020204020303" pitchFamily="34" charset="0"/>
                </a:rPr>
                <a:t>“A person who is to be engaged, is engaged or has been engaged in a remunerated activity in </a:t>
              </a:r>
              <a:r>
                <a:rPr lang="en-GB" sz="2400" kern="1200" dirty="0" smtClean="0">
                  <a:latin typeface="Futura Md BT" panose="020B0602020204020303" pitchFamily="34" charset="0"/>
                </a:rPr>
                <a:t/>
              </a:r>
              <a:br>
                <a:rPr lang="en-GB" sz="2400" kern="1200" dirty="0" smtClean="0">
                  <a:latin typeface="Futura Md BT" panose="020B0602020204020303" pitchFamily="34" charset="0"/>
                </a:rPr>
              </a:br>
              <a:r>
                <a:rPr lang="en-GB" sz="2400" kern="1200" dirty="0" smtClean="0">
                  <a:latin typeface="Futura Md BT" panose="020B0602020204020303" pitchFamily="34" charset="0"/>
                </a:rPr>
                <a:t>a </a:t>
              </a:r>
              <a:r>
                <a:rPr lang="en-GB" sz="2400" kern="1200" dirty="0">
                  <a:latin typeface="Futura Md BT" panose="020B0602020204020303" pitchFamily="34" charset="0"/>
                </a:rPr>
                <a:t>State of which s/he is </a:t>
              </a:r>
              <a:r>
                <a:rPr lang="en-GB" sz="2400" kern="1200" dirty="0" smtClean="0">
                  <a:latin typeface="Futura Md BT" panose="020B0602020204020303" pitchFamily="34" charset="0"/>
                </a:rPr>
                <a:t/>
              </a:r>
              <a:br>
                <a:rPr lang="en-GB" sz="2400" kern="1200" dirty="0" smtClean="0">
                  <a:latin typeface="Futura Md BT" panose="020B0602020204020303" pitchFamily="34" charset="0"/>
                </a:rPr>
              </a:br>
              <a:r>
                <a:rPr lang="en-GB" sz="2400" kern="1200" dirty="0" smtClean="0">
                  <a:latin typeface="Futura Md BT" panose="020B0602020204020303" pitchFamily="34" charset="0"/>
                </a:rPr>
                <a:t>not </a:t>
              </a:r>
              <a:r>
                <a:rPr lang="en-GB" sz="2400" kern="1200" dirty="0">
                  <a:latin typeface="Futura Md BT" panose="020B0602020204020303" pitchFamily="34" charset="0"/>
                </a:rPr>
                <a:t>a national” </a:t>
              </a:r>
            </a:p>
            <a:p>
              <a:pPr lvl="0" algn="ctr" defTabSz="1333500"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latin typeface="Futura Md BT" panose="020B0602020204020303" pitchFamily="34" charset="0"/>
                </a:rPr>
                <a:t>(Article 2(1))</a:t>
              </a:r>
              <a:endParaRPr lang="en-US" sz="2400" kern="1200" dirty="0">
                <a:latin typeface="Futura Md BT" panose="020B06020202040203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44249" y="3819320"/>
            <a:ext cx="3431090" cy="1246225"/>
            <a:chOff x="4533875" y="3874011"/>
            <a:chExt cx="3840297" cy="1140549"/>
          </a:xfrm>
        </p:grpSpPr>
        <p:sp>
          <p:nvSpPr>
            <p:cNvPr id="12" name="Rounded Rectangle 11"/>
            <p:cNvSpPr/>
            <p:nvPr/>
          </p:nvSpPr>
          <p:spPr>
            <a:xfrm>
              <a:off x="4533875" y="3874011"/>
              <a:ext cx="3840297" cy="1140549"/>
            </a:xfrm>
            <a:prstGeom prst="roundRect">
              <a:avLst/>
            </a:prstGeom>
            <a:solidFill>
              <a:srgbClr val="3D95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 txBox="1"/>
            <p:nvPr/>
          </p:nvSpPr>
          <p:spPr>
            <a:xfrm>
              <a:off x="4589552" y="3929688"/>
              <a:ext cx="3728943" cy="102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33350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Futura Md BT" panose="020B0602020204020303" pitchFamily="34" charset="0"/>
                </a:rPr>
                <a:t>Undocumented / in an irregular situation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26438" y="2149717"/>
            <a:ext cx="3398650" cy="1140549"/>
            <a:chOff x="94755" y="3874017"/>
            <a:chExt cx="3890071" cy="1140549"/>
          </a:xfrm>
        </p:grpSpPr>
        <p:sp>
          <p:nvSpPr>
            <p:cNvPr id="10" name="Rounded Rectangle 9"/>
            <p:cNvSpPr/>
            <p:nvPr/>
          </p:nvSpPr>
          <p:spPr>
            <a:xfrm>
              <a:off x="94755" y="3874017"/>
              <a:ext cx="3890071" cy="1140549"/>
            </a:xfrm>
            <a:prstGeom prst="roundRect">
              <a:avLst/>
            </a:prstGeom>
            <a:solidFill>
              <a:srgbClr val="CB944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 txBox="1"/>
            <p:nvPr/>
          </p:nvSpPr>
          <p:spPr>
            <a:xfrm>
              <a:off x="150432" y="3929694"/>
              <a:ext cx="3778717" cy="102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33350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Futura Md BT" panose="020B0602020204020303" pitchFamily="34" charset="0"/>
                </a:rPr>
                <a:t>Documented / in a regular situation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7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1720</Words>
  <Application>Microsoft Office PowerPoint</Application>
  <PresentationFormat>Widescreen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Futura Hv BT</vt:lpstr>
      <vt:lpstr>Futura Md BT</vt:lpstr>
      <vt:lpstr>Futura PT Bold</vt:lpstr>
      <vt:lpstr>Futura PT Heavy</vt:lpstr>
      <vt:lpstr>Arial</vt:lpstr>
      <vt:lpstr>Calibri</vt:lpstr>
      <vt:lpstr>Futura Std Book</vt:lpstr>
      <vt:lpstr>Futura Std Light</vt:lpstr>
      <vt:lpstr>Wingdings</vt:lpstr>
      <vt:lpstr>Office Theme</vt:lpstr>
      <vt:lpstr>Cover</vt:lpstr>
      <vt:lpstr>MODULE 2</vt:lpstr>
      <vt:lpstr>Module overview</vt:lpstr>
      <vt:lpstr>Session overview</vt:lpstr>
      <vt:lpstr>Draft a convention on the rights of migrant workers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  <vt:lpstr>Useful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GS Migration Unit</cp:lastModifiedBy>
  <cp:revision>102</cp:revision>
  <dcterms:created xsi:type="dcterms:W3CDTF">2020-02-03T15:47:33Z</dcterms:created>
  <dcterms:modified xsi:type="dcterms:W3CDTF">2023-03-31T09:30:22Z</dcterms:modified>
</cp:coreProperties>
</file>