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43"/>
  </p:notesMasterIdLst>
  <p:handoutMasterIdLst>
    <p:handoutMasterId r:id="rId44"/>
  </p:handoutMasterIdLst>
  <p:sldIdLst>
    <p:sldId id="267" r:id="rId3"/>
    <p:sldId id="259" r:id="rId4"/>
    <p:sldId id="283" r:id="rId5"/>
    <p:sldId id="308" r:id="rId6"/>
    <p:sldId id="309" r:id="rId7"/>
    <p:sldId id="310" r:id="rId8"/>
    <p:sldId id="311" r:id="rId9"/>
    <p:sldId id="312" r:id="rId10"/>
    <p:sldId id="313" r:id="rId11"/>
    <p:sldId id="314" r:id="rId12"/>
    <p:sldId id="315" r:id="rId13"/>
    <p:sldId id="284" r:id="rId14"/>
    <p:sldId id="316" r:id="rId15"/>
    <p:sldId id="317" r:id="rId16"/>
    <p:sldId id="318" r:id="rId17"/>
    <p:sldId id="319" r:id="rId18"/>
    <p:sldId id="320" r:id="rId19"/>
    <p:sldId id="323" r:id="rId20"/>
    <p:sldId id="286" r:id="rId21"/>
    <p:sldId id="321" r:id="rId22"/>
    <p:sldId id="322"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40" r:id="rId38"/>
    <p:sldId id="299" r:id="rId39"/>
    <p:sldId id="339" r:id="rId40"/>
    <p:sldId id="300"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A0"/>
    <a:srgbClr val="29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4822" autoAdjust="0"/>
  </p:normalViewPr>
  <p:slideViewPr>
    <p:cSldViewPr snapToGrid="0" snapToObjects="1">
      <p:cViewPr varScale="1">
        <p:scale>
          <a:sx n="75" d="100"/>
          <a:sy n="75" d="100"/>
        </p:scale>
        <p:origin x="183"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20.xml"/><Relationship Id="rId7"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6.xml"/><Relationship Id="rId6" Type="http://schemas.openxmlformats.org/officeDocument/2006/relationships/slide" Target="../slides/slide21.xml"/><Relationship Id="rId5" Type="http://schemas.openxmlformats.org/officeDocument/2006/relationships/slide" Target="../slides/slide18.xml"/><Relationship Id="rId4" Type="http://schemas.openxmlformats.org/officeDocument/2006/relationships/slide" Target="../slides/slide1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B8C5E-F569-4A6D-BEB9-11B4C3623653}"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F292C2E4-1D8E-429E-8A01-EB27C7C1E37D}">
      <dgm:prSet phldrT="[Text]" custT="1"/>
      <dgm:spPr/>
      <dgm:t>
        <a:bodyPr/>
        <a:lstStyle/>
        <a:p>
          <a:r>
            <a:rPr lang="en-GB" sz="2000" dirty="0">
              <a:solidFill>
                <a:srgbClr val="0070C0"/>
              </a:solidFill>
              <a:latin typeface="Futura PT Bold" panose="020B0902020204020203" pitchFamily="34" charset="0"/>
            </a:rPr>
            <a:t>OHCHR</a:t>
          </a:r>
        </a:p>
      </dgm:t>
    </dgm:pt>
    <dgm:pt modelId="{0EC5E079-FEDD-422D-A3CF-6536172D57BF}" type="parTrans" cxnId="{C33A7DCA-DAB8-45CE-937C-E642D782F79F}">
      <dgm:prSet/>
      <dgm:spPr/>
      <dgm:t>
        <a:bodyPr/>
        <a:lstStyle/>
        <a:p>
          <a:endParaRPr lang="en-GB"/>
        </a:p>
      </dgm:t>
    </dgm:pt>
    <dgm:pt modelId="{0BF1AD11-2012-4F34-8E13-B1D822722505}" type="sibTrans" cxnId="{C33A7DCA-DAB8-45CE-937C-E642D782F79F}">
      <dgm:prSet/>
      <dgm:spPr/>
      <dgm:t>
        <a:bodyPr/>
        <a:lstStyle/>
        <a:p>
          <a:endParaRPr lang="en-GB"/>
        </a:p>
      </dgm:t>
    </dgm:pt>
    <dgm:pt modelId="{592CB330-3C6D-4DCF-BA14-9FAB9473E8B2}">
      <dgm:prSet phldrT="[Text]" custT="1"/>
      <dgm:spPr/>
      <dgm:t>
        <a:bodyPr/>
        <a:lstStyle/>
        <a:p>
          <a:r>
            <a:rPr lang="en-GB" sz="2000" dirty="0">
              <a:solidFill>
                <a:srgbClr val="0070C0"/>
              </a:solidFill>
              <a:latin typeface="Futura PT Bold" panose="020B0902020204020203" pitchFamily="34" charset="0"/>
            </a:rPr>
            <a:t>UN WOMEN</a:t>
          </a:r>
        </a:p>
      </dgm:t>
    </dgm:pt>
    <dgm:pt modelId="{2A264CC5-20FD-4C9B-95BD-F659A0B9AC25}" type="parTrans" cxnId="{4E2C0189-B1E0-4EF4-9B35-F90A838C3C7C}">
      <dgm:prSet/>
      <dgm:spPr/>
      <dgm:t>
        <a:bodyPr/>
        <a:lstStyle/>
        <a:p>
          <a:endParaRPr lang="en-GB"/>
        </a:p>
      </dgm:t>
    </dgm:pt>
    <dgm:pt modelId="{AFAF1ACA-7B9F-462A-BAFB-853588853BBC}" type="sibTrans" cxnId="{4E2C0189-B1E0-4EF4-9B35-F90A838C3C7C}">
      <dgm:prSet/>
      <dgm:spPr/>
      <dgm:t>
        <a:bodyPr/>
        <a:lstStyle/>
        <a:p>
          <a:endParaRPr lang="en-GB"/>
        </a:p>
      </dgm:t>
    </dgm:pt>
    <dgm:pt modelId="{BC5AC989-3BF5-4AD6-BA9E-8C848ADCC3CE}">
      <dgm:prSet phldrT="[Text]" custT="1"/>
      <dgm:spPr/>
      <dgm:t>
        <a:bodyPr/>
        <a:lstStyle/>
        <a:p>
          <a:r>
            <a:rPr lang="en-GB" sz="2000" dirty="0">
              <a:solidFill>
                <a:srgbClr val="0070C0"/>
              </a:solidFill>
              <a:latin typeface="Futura PT Bold" panose="020B0902020204020203" pitchFamily="34" charset="0"/>
            </a:rPr>
            <a:t>UNODC</a:t>
          </a:r>
        </a:p>
      </dgm:t>
    </dgm:pt>
    <dgm:pt modelId="{92718E9F-2D8F-4AF7-B033-9347E0B945FC}" type="parTrans" cxnId="{C4F77FCD-4665-4871-9E1D-EE82D9F3F5D7}">
      <dgm:prSet/>
      <dgm:spPr/>
      <dgm:t>
        <a:bodyPr/>
        <a:lstStyle/>
        <a:p>
          <a:endParaRPr lang="en-GB"/>
        </a:p>
      </dgm:t>
    </dgm:pt>
    <dgm:pt modelId="{563E837C-3B9E-4312-B60C-A9F937C208D0}" type="sibTrans" cxnId="{C4F77FCD-4665-4871-9E1D-EE82D9F3F5D7}">
      <dgm:prSet/>
      <dgm:spPr/>
      <dgm:t>
        <a:bodyPr/>
        <a:lstStyle/>
        <a:p>
          <a:endParaRPr lang="en-GB"/>
        </a:p>
      </dgm:t>
    </dgm:pt>
    <dgm:pt modelId="{AF5A086A-132E-4AA2-9D9B-5E89B51B36BE}">
      <dgm:prSet phldrT="[Text]" custT="1"/>
      <dgm:spPr/>
      <dgm:t>
        <a:bodyPr/>
        <a:lstStyle/>
        <a:p>
          <a:r>
            <a:rPr lang="en-GB" sz="2000" dirty="0">
              <a:solidFill>
                <a:srgbClr val="0070C0"/>
              </a:solidFill>
              <a:latin typeface="Futura PT Bold" panose="020B0902020204020203" pitchFamily="34" charset="0"/>
            </a:rPr>
            <a:t>UNICEF</a:t>
          </a:r>
        </a:p>
      </dgm:t>
    </dgm:pt>
    <dgm:pt modelId="{4731EBEA-279A-49B0-9ED7-C6C831F6CD27}" type="parTrans" cxnId="{AC898D8F-9006-4F3A-80B3-28BCE76D3A2D}">
      <dgm:prSet/>
      <dgm:spPr/>
      <dgm:t>
        <a:bodyPr/>
        <a:lstStyle/>
        <a:p>
          <a:endParaRPr lang="en-GB"/>
        </a:p>
      </dgm:t>
    </dgm:pt>
    <dgm:pt modelId="{A038B422-08B1-480B-8616-E76735B573E4}" type="sibTrans" cxnId="{AC898D8F-9006-4F3A-80B3-28BCE76D3A2D}">
      <dgm:prSet/>
      <dgm:spPr/>
      <dgm:t>
        <a:bodyPr/>
        <a:lstStyle/>
        <a:p>
          <a:endParaRPr lang="en-GB"/>
        </a:p>
      </dgm:t>
    </dgm:pt>
    <dgm:pt modelId="{9D8C2E2A-9DA6-4921-ADAD-51B0717F28DC}">
      <dgm:prSet phldrT="[Text]" custT="1"/>
      <dgm:spPr/>
      <dgm:t>
        <a:bodyPr/>
        <a:lstStyle/>
        <a:p>
          <a:r>
            <a:rPr lang="en-GB" sz="2000" dirty="0">
              <a:solidFill>
                <a:srgbClr val="0070C0"/>
              </a:solidFill>
              <a:latin typeface="Futura PT Bold" panose="020B0902020204020203" pitchFamily="34" charset="0"/>
            </a:rPr>
            <a:t>UNHCR</a:t>
          </a:r>
        </a:p>
      </dgm:t>
    </dgm:pt>
    <dgm:pt modelId="{127AFE3B-98A3-454B-A999-F666A85B4AF4}" type="parTrans" cxnId="{ED65885E-8758-427B-8FF6-F1BAFC7FD6AA}">
      <dgm:prSet/>
      <dgm:spPr/>
      <dgm:t>
        <a:bodyPr/>
        <a:lstStyle/>
        <a:p>
          <a:endParaRPr lang="en-GB"/>
        </a:p>
      </dgm:t>
    </dgm:pt>
    <dgm:pt modelId="{3909F521-B6FB-4877-B7D8-6503E5313367}" type="sibTrans" cxnId="{ED65885E-8758-427B-8FF6-F1BAFC7FD6AA}">
      <dgm:prSet/>
      <dgm:spPr/>
      <dgm:t>
        <a:bodyPr/>
        <a:lstStyle/>
        <a:p>
          <a:endParaRPr lang="en-GB"/>
        </a:p>
      </dgm:t>
    </dgm:pt>
    <dgm:pt modelId="{1AF8DDFD-448E-4227-A58E-27E1EF355605}">
      <dgm:prSet phldrT="[Text]" custT="1"/>
      <dgm:spPr/>
      <dgm:t>
        <a:bodyPr/>
        <a:lstStyle/>
        <a:p>
          <a:r>
            <a:rPr lang="en-GB" sz="2000" dirty="0">
              <a:solidFill>
                <a:srgbClr val="0070C0"/>
              </a:solidFill>
              <a:latin typeface="Futura PT Bold" panose="020B0902020204020203" pitchFamily="34" charset="0"/>
            </a:rPr>
            <a:t>ILO</a:t>
          </a:r>
        </a:p>
      </dgm:t>
    </dgm:pt>
    <dgm:pt modelId="{79D48017-1AC2-464E-A641-C344C9C8F621}" type="parTrans" cxnId="{9DAF241F-0708-4700-A6B0-6663E6667CB2}">
      <dgm:prSet/>
      <dgm:spPr/>
      <dgm:t>
        <a:bodyPr/>
        <a:lstStyle/>
        <a:p>
          <a:endParaRPr lang="en-GB"/>
        </a:p>
      </dgm:t>
    </dgm:pt>
    <dgm:pt modelId="{342621DF-5C96-43FB-BA79-5A921155339A}" type="sibTrans" cxnId="{9DAF241F-0708-4700-A6B0-6663E6667CB2}">
      <dgm:prSet/>
      <dgm:spPr/>
      <dgm:t>
        <a:bodyPr/>
        <a:lstStyle/>
        <a:p>
          <a:endParaRPr lang="en-GB"/>
        </a:p>
      </dgm:t>
    </dgm:pt>
    <dgm:pt modelId="{4E22D451-3E7F-4FF2-AA3B-288A807BCCD4}" type="pres">
      <dgm:prSet presAssocID="{780B8C5E-F569-4A6D-BEB9-11B4C3623653}" presName="compositeShape" presStyleCnt="0">
        <dgm:presLayoutVars>
          <dgm:chMax val="7"/>
          <dgm:dir/>
          <dgm:resizeHandles val="exact"/>
        </dgm:presLayoutVars>
      </dgm:prSet>
      <dgm:spPr/>
      <dgm:t>
        <a:bodyPr/>
        <a:lstStyle/>
        <a:p>
          <a:endParaRPr lang="en-US"/>
        </a:p>
      </dgm:t>
    </dgm:pt>
    <dgm:pt modelId="{AC694E22-927D-48D1-B614-774CDAE586F6}" type="pres">
      <dgm:prSet presAssocID="{F292C2E4-1D8E-429E-8A01-EB27C7C1E37D}" presName="circ1" presStyleLbl="vennNode1" presStyleIdx="0" presStyleCnt="6" custScaleX="124304" custScaleY="124304" custLinFactNeighborX="-29239" custLinFactNeighborY="4481"/>
      <dgm:spPr>
        <a:blipFill rotWithShape="0">
          <a:blip xmlns:r="http://schemas.openxmlformats.org/officeDocument/2006/relationships" r:embed="rId1"/>
          <a:stretch>
            <a:fillRect/>
          </a:stretch>
        </a:blipFill>
      </dgm:spPr>
    </dgm:pt>
    <dgm:pt modelId="{77D3E024-F0C9-44DA-B80B-9AEA0ADCC1B8}" type="pres">
      <dgm:prSet presAssocID="{F292C2E4-1D8E-429E-8A01-EB27C7C1E37D}" presName="circ1Tx" presStyleLbl="revTx" presStyleIdx="0" presStyleCnt="0" custScaleX="101895" custLinFactNeighborX="-76904" custLinFactNeighborY="33063">
        <dgm:presLayoutVars>
          <dgm:chMax val="0"/>
          <dgm:chPref val="0"/>
          <dgm:bulletEnabled val="1"/>
        </dgm:presLayoutVars>
      </dgm:prSet>
      <dgm:spPr/>
      <dgm:t>
        <a:bodyPr/>
        <a:lstStyle/>
        <a:p>
          <a:endParaRPr lang="en-US"/>
        </a:p>
      </dgm:t>
    </dgm:pt>
    <dgm:pt modelId="{D10D61F1-2CED-438A-8B88-66C3E95DBF10}" type="pres">
      <dgm:prSet presAssocID="{9D8C2E2A-9DA6-4921-ADAD-51B0717F28DC}" presName="circ2" presStyleLbl="vennNode1" presStyleIdx="1" presStyleCnt="6" custScaleX="124304" custScaleY="124304" custLinFactNeighborX="9687" custLinFactNeighborY="8404"/>
      <dgm:spPr/>
    </dgm:pt>
    <dgm:pt modelId="{0121F1DE-F589-4459-B7EE-649A2B147991}" type="pres">
      <dgm:prSet presAssocID="{9D8C2E2A-9DA6-4921-ADAD-51B0717F28DC}" presName="circ2Tx" presStyleLbl="revTx" presStyleIdx="0" presStyleCnt="0" custLinFactNeighborX="-41520" custLinFactNeighborY="-61116">
        <dgm:presLayoutVars>
          <dgm:chMax val="0"/>
          <dgm:chPref val="0"/>
          <dgm:bulletEnabled val="1"/>
        </dgm:presLayoutVars>
      </dgm:prSet>
      <dgm:spPr/>
      <dgm:t>
        <a:bodyPr/>
        <a:lstStyle/>
        <a:p>
          <a:endParaRPr lang="en-US"/>
        </a:p>
      </dgm:t>
    </dgm:pt>
    <dgm:pt modelId="{89A0A7AC-4C12-45DB-83EF-097CB9CEDBE3}" type="pres">
      <dgm:prSet presAssocID="{AF5A086A-132E-4AA2-9D9B-5E89B51B36BE}" presName="circ3" presStyleLbl="vennNode1" presStyleIdx="2" presStyleCnt="6" custScaleX="124304" custScaleY="124304"/>
      <dgm:spPr>
        <a:solidFill>
          <a:schemeClr val="tx2">
            <a:lumMod val="40000"/>
            <a:lumOff val="60000"/>
            <a:alpha val="50000"/>
          </a:schemeClr>
        </a:solidFill>
      </dgm:spPr>
    </dgm:pt>
    <dgm:pt modelId="{95465216-2C37-4B9A-BB08-9B6D1D590DFD}" type="pres">
      <dgm:prSet presAssocID="{AF5A086A-132E-4AA2-9D9B-5E89B51B36BE}" presName="circ3Tx" presStyleLbl="revTx" presStyleIdx="0" presStyleCnt="0">
        <dgm:presLayoutVars>
          <dgm:chMax val="0"/>
          <dgm:chPref val="0"/>
          <dgm:bulletEnabled val="1"/>
        </dgm:presLayoutVars>
      </dgm:prSet>
      <dgm:spPr/>
      <dgm:t>
        <a:bodyPr/>
        <a:lstStyle/>
        <a:p>
          <a:endParaRPr lang="en-US"/>
        </a:p>
      </dgm:t>
    </dgm:pt>
    <dgm:pt modelId="{5CD1EBB9-71F3-4C69-A84B-8AC1185E19E5}" type="pres">
      <dgm:prSet presAssocID="{592CB330-3C6D-4DCF-BA14-9FAB9473E8B2}" presName="circ4" presStyleLbl="vennNode1" presStyleIdx="3" presStyleCnt="6" custScaleX="135863" custScaleY="124304"/>
      <dgm:spPr>
        <a:solidFill>
          <a:schemeClr val="accent3">
            <a:lumMod val="40000"/>
            <a:lumOff val="60000"/>
            <a:alpha val="50000"/>
          </a:schemeClr>
        </a:solidFill>
      </dgm:spPr>
    </dgm:pt>
    <dgm:pt modelId="{D2C6D9A8-F2AF-4EE2-B572-D7F451927791}" type="pres">
      <dgm:prSet presAssocID="{592CB330-3C6D-4DCF-BA14-9FAB9473E8B2}" presName="circ4Tx" presStyleLbl="revTx" presStyleIdx="0" presStyleCnt="0">
        <dgm:presLayoutVars>
          <dgm:chMax val="0"/>
          <dgm:chPref val="0"/>
          <dgm:bulletEnabled val="1"/>
        </dgm:presLayoutVars>
      </dgm:prSet>
      <dgm:spPr/>
      <dgm:t>
        <a:bodyPr/>
        <a:lstStyle/>
        <a:p>
          <a:endParaRPr lang="en-US"/>
        </a:p>
      </dgm:t>
    </dgm:pt>
    <dgm:pt modelId="{2A7A72C7-4738-4EDB-A986-D99872692FBD}" type="pres">
      <dgm:prSet presAssocID="{BC5AC989-3BF5-4AD6-BA9E-8C848ADCC3CE}" presName="circ5" presStyleLbl="vennNode1" presStyleIdx="4" presStyleCnt="6" custScaleX="124304" custScaleY="124304" custLinFactNeighborX="9765" custLinFactNeighborY="9819"/>
      <dgm:spPr>
        <a:solidFill>
          <a:srgbClr val="7CD07C">
            <a:alpha val="49804"/>
          </a:srgbClr>
        </a:solidFill>
      </dgm:spPr>
    </dgm:pt>
    <dgm:pt modelId="{2DE1CDA4-13C8-4C7A-B1A3-BFB36272FE1D}" type="pres">
      <dgm:prSet presAssocID="{BC5AC989-3BF5-4AD6-BA9E-8C848ADCC3CE}" presName="circ5Tx" presStyleLbl="revTx" presStyleIdx="0" presStyleCnt="0">
        <dgm:presLayoutVars>
          <dgm:chMax val="0"/>
          <dgm:chPref val="0"/>
          <dgm:bulletEnabled val="1"/>
        </dgm:presLayoutVars>
      </dgm:prSet>
      <dgm:spPr/>
      <dgm:t>
        <a:bodyPr/>
        <a:lstStyle/>
        <a:p>
          <a:endParaRPr lang="en-US"/>
        </a:p>
      </dgm:t>
    </dgm:pt>
    <dgm:pt modelId="{9E62214F-229E-42BA-A52E-7851668DAA94}" type="pres">
      <dgm:prSet presAssocID="{1AF8DDFD-448E-4227-A58E-27E1EF355605}" presName="circ6" presStyleLbl="vennNode1" presStyleIdx="5" presStyleCnt="6" custScaleX="124304" custScaleY="124304" custLinFactNeighborX="-11697" custLinFactNeighborY="20176"/>
      <dgm:spPr/>
    </dgm:pt>
    <dgm:pt modelId="{A609499D-1CF0-40E3-BE1B-434D960938A7}" type="pres">
      <dgm:prSet presAssocID="{1AF8DDFD-448E-4227-A58E-27E1EF355605}" presName="circ6Tx" presStyleLbl="revTx" presStyleIdx="0" presStyleCnt="0" custLinFactNeighborX="-3482" custLinFactNeighborY="27128">
        <dgm:presLayoutVars>
          <dgm:chMax val="0"/>
          <dgm:chPref val="0"/>
          <dgm:bulletEnabled val="1"/>
        </dgm:presLayoutVars>
      </dgm:prSet>
      <dgm:spPr/>
      <dgm:t>
        <a:bodyPr/>
        <a:lstStyle/>
        <a:p>
          <a:endParaRPr lang="en-US"/>
        </a:p>
      </dgm:t>
    </dgm:pt>
  </dgm:ptLst>
  <dgm:cxnLst>
    <dgm:cxn modelId="{C33A7DCA-DAB8-45CE-937C-E642D782F79F}" srcId="{780B8C5E-F569-4A6D-BEB9-11B4C3623653}" destId="{F292C2E4-1D8E-429E-8A01-EB27C7C1E37D}" srcOrd="0" destOrd="0" parTransId="{0EC5E079-FEDD-422D-A3CF-6536172D57BF}" sibTransId="{0BF1AD11-2012-4F34-8E13-B1D822722505}"/>
    <dgm:cxn modelId="{CF627884-900A-4AE1-B233-E8D9FB7C2093}" type="presOf" srcId="{1AF8DDFD-448E-4227-A58E-27E1EF355605}" destId="{A609499D-1CF0-40E3-BE1B-434D960938A7}" srcOrd="0" destOrd="0" presId="urn:microsoft.com/office/officeart/2005/8/layout/venn1"/>
    <dgm:cxn modelId="{9DAF241F-0708-4700-A6B0-6663E6667CB2}" srcId="{780B8C5E-F569-4A6D-BEB9-11B4C3623653}" destId="{1AF8DDFD-448E-4227-A58E-27E1EF355605}" srcOrd="5" destOrd="0" parTransId="{79D48017-1AC2-464E-A641-C344C9C8F621}" sibTransId="{342621DF-5C96-43FB-BA79-5A921155339A}"/>
    <dgm:cxn modelId="{ED65885E-8758-427B-8FF6-F1BAFC7FD6AA}" srcId="{780B8C5E-F569-4A6D-BEB9-11B4C3623653}" destId="{9D8C2E2A-9DA6-4921-ADAD-51B0717F28DC}" srcOrd="1" destOrd="0" parTransId="{127AFE3B-98A3-454B-A999-F666A85B4AF4}" sibTransId="{3909F521-B6FB-4877-B7D8-6503E5313367}"/>
    <dgm:cxn modelId="{52440743-631D-410F-85C6-7CFB781D8F25}" type="presOf" srcId="{592CB330-3C6D-4DCF-BA14-9FAB9473E8B2}" destId="{D2C6D9A8-F2AF-4EE2-B572-D7F451927791}" srcOrd="0" destOrd="0" presId="urn:microsoft.com/office/officeart/2005/8/layout/venn1"/>
    <dgm:cxn modelId="{C4F77FCD-4665-4871-9E1D-EE82D9F3F5D7}" srcId="{780B8C5E-F569-4A6D-BEB9-11B4C3623653}" destId="{BC5AC989-3BF5-4AD6-BA9E-8C848ADCC3CE}" srcOrd="4" destOrd="0" parTransId="{92718E9F-2D8F-4AF7-B033-9347E0B945FC}" sibTransId="{563E837C-3B9E-4312-B60C-A9F937C208D0}"/>
    <dgm:cxn modelId="{84365178-0FBD-4840-9607-D632E35B6F7D}" type="presOf" srcId="{F292C2E4-1D8E-429E-8A01-EB27C7C1E37D}" destId="{77D3E024-F0C9-44DA-B80B-9AEA0ADCC1B8}" srcOrd="0" destOrd="0" presId="urn:microsoft.com/office/officeart/2005/8/layout/venn1"/>
    <dgm:cxn modelId="{AC898D8F-9006-4F3A-80B3-28BCE76D3A2D}" srcId="{780B8C5E-F569-4A6D-BEB9-11B4C3623653}" destId="{AF5A086A-132E-4AA2-9D9B-5E89B51B36BE}" srcOrd="2" destOrd="0" parTransId="{4731EBEA-279A-49B0-9ED7-C6C831F6CD27}" sibTransId="{A038B422-08B1-480B-8616-E76735B573E4}"/>
    <dgm:cxn modelId="{A9E74D88-C6C5-4DB4-827E-EFF9A6ADD84D}" type="presOf" srcId="{780B8C5E-F569-4A6D-BEB9-11B4C3623653}" destId="{4E22D451-3E7F-4FF2-AA3B-288A807BCCD4}" srcOrd="0" destOrd="0" presId="urn:microsoft.com/office/officeart/2005/8/layout/venn1"/>
    <dgm:cxn modelId="{492408E2-FAA0-4452-B058-39A66D6434AE}" type="presOf" srcId="{AF5A086A-132E-4AA2-9D9B-5E89B51B36BE}" destId="{95465216-2C37-4B9A-BB08-9B6D1D590DFD}" srcOrd="0" destOrd="0" presId="urn:microsoft.com/office/officeart/2005/8/layout/venn1"/>
    <dgm:cxn modelId="{C4C69095-4351-4613-B07A-0DBEF020EB3E}" type="presOf" srcId="{9D8C2E2A-9DA6-4921-ADAD-51B0717F28DC}" destId="{0121F1DE-F589-4459-B7EE-649A2B147991}" srcOrd="0" destOrd="0" presId="urn:microsoft.com/office/officeart/2005/8/layout/venn1"/>
    <dgm:cxn modelId="{4E2C0189-B1E0-4EF4-9B35-F90A838C3C7C}" srcId="{780B8C5E-F569-4A6D-BEB9-11B4C3623653}" destId="{592CB330-3C6D-4DCF-BA14-9FAB9473E8B2}" srcOrd="3" destOrd="0" parTransId="{2A264CC5-20FD-4C9B-95BD-F659A0B9AC25}" sibTransId="{AFAF1ACA-7B9F-462A-BAFB-853588853BBC}"/>
    <dgm:cxn modelId="{365F9457-FD22-4A0A-861E-6ACD754E22D7}" type="presOf" srcId="{BC5AC989-3BF5-4AD6-BA9E-8C848ADCC3CE}" destId="{2DE1CDA4-13C8-4C7A-B1A3-BFB36272FE1D}" srcOrd="0" destOrd="0" presId="urn:microsoft.com/office/officeart/2005/8/layout/venn1"/>
    <dgm:cxn modelId="{FA8D817A-B716-43EC-B89D-EFC16CAC9D7D}" type="presParOf" srcId="{4E22D451-3E7F-4FF2-AA3B-288A807BCCD4}" destId="{AC694E22-927D-48D1-B614-774CDAE586F6}" srcOrd="0" destOrd="0" presId="urn:microsoft.com/office/officeart/2005/8/layout/venn1"/>
    <dgm:cxn modelId="{0BDE6CF8-A77E-43B7-9359-5DDB2C712D54}" type="presParOf" srcId="{4E22D451-3E7F-4FF2-AA3B-288A807BCCD4}" destId="{77D3E024-F0C9-44DA-B80B-9AEA0ADCC1B8}" srcOrd="1" destOrd="0" presId="urn:microsoft.com/office/officeart/2005/8/layout/venn1"/>
    <dgm:cxn modelId="{704F8E71-3D0E-4E09-A9F2-7BF2F87D43AD}" type="presParOf" srcId="{4E22D451-3E7F-4FF2-AA3B-288A807BCCD4}" destId="{D10D61F1-2CED-438A-8B88-66C3E95DBF10}" srcOrd="2" destOrd="0" presId="urn:microsoft.com/office/officeart/2005/8/layout/venn1"/>
    <dgm:cxn modelId="{F2CE9EEC-2DEF-492C-9F1E-31FF8A64FE6A}" type="presParOf" srcId="{4E22D451-3E7F-4FF2-AA3B-288A807BCCD4}" destId="{0121F1DE-F589-4459-B7EE-649A2B147991}" srcOrd="3" destOrd="0" presId="urn:microsoft.com/office/officeart/2005/8/layout/venn1"/>
    <dgm:cxn modelId="{FA4934AA-95B3-4FBB-9622-4D715783F62D}" type="presParOf" srcId="{4E22D451-3E7F-4FF2-AA3B-288A807BCCD4}" destId="{89A0A7AC-4C12-45DB-83EF-097CB9CEDBE3}" srcOrd="4" destOrd="0" presId="urn:microsoft.com/office/officeart/2005/8/layout/venn1"/>
    <dgm:cxn modelId="{7B9CB60A-113D-4AB2-BCC3-903E3C359AC8}" type="presParOf" srcId="{4E22D451-3E7F-4FF2-AA3B-288A807BCCD4}" destId="{95465216-2C37-4B9A-BB08-9B6D1D590DFD}" srcOrd="5" destOrd="0" presId="urn:microsoft.com/office/officeart/2005/8/layout/venn1"/>
    <dgm:cxn modelId="{3272B51C-E505-40FF-8BA5-0AB996CCF1BF}" type="presParOf" srcId="{4E22D451-3E7F-4FF2-AA3B-288A807BCCD4}" destId="{5CD1EBB9-71F3-4C69-A84B-8AC1185E19E5}" srcOrd="6" destOrd="0" presId="urn:microsoft.com/office/officeart/2005/8/layout/venn1"/>
    <dgm:cxn modelId="{B2655BD9-17F2-4303-8EBB-E13208B357C7}" type="presParOf" srcId="{4E22D451-3E7F-4FF2-AA3B-288A807BCCD4}" destId="{D2C6D9A8-F2AF-4EE2-B572-D7F451927791}" srcOrd="7" destOrd="0" presId="urn:microsoft.com/office/officeart/2005/8/layout/venn1"/>
    <dgm:cxn modelId="{D414E0D2-7B8B-423B-B9A0-F0FF3D0A537F}" type="presParOf" srcId="{4E22D451-3E7F-4FF2-AA3B-288A807BCCD4}" destId="{2A7A72C7-4738-4EDB-A986-D99872692FBD}" srcOrd="8" destOrd="0" presId="urn:microsoft.com/office/officeart/2005/8/layout/venn1"/>
    <dgm:cxn modelId="{A1FE31CA-7159-42C8-B2F7-597909960585}" type="presParOf" srcId="{4E22D451-3E7F-4FF2-AA3B-288A807BCCD4}" destId="{2DE1CDA4-13C8-4C7A-B1A3-BFB36272FE1D}" srcOrd="9" destOrd="0" presId="urn:microsoft.com/office/officeart/2005/8/layout/venn1"/>
    <dgm:cxn modelId="{4DF522D3-D3B8-4F3E-94DB-04151D9D5DEA}" type="presParOf" srcId="{4E22D451-3E7F-4FF2-AA3B-288A807BCCD4}" destId="{9E62214F-229E-42BA-A52E-7851668DAA94}" srcOrd="10" destOrd="0" presId="urn:microsoft.com/office/officeart/2005/8/layout/venn1"/>
    <dgm:cxn modelId="{22833948-9B03-4F4B-88EA-1E8EB76E0513}" type="presParOf" srcId="{4E22D451-3E7F-4FF2-AA3B-288A807BCCD4}" destId="{A609499D-1CF0-40E3-BE1B-434D960938A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ED630-198F-4F53-86D9-04DE7102167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EE51FA1D-EA59-4BE7-9F99-4A90E7E92704}">
      <dgm:prSet phldrT="[Text]" custT="1"/>
      <dgm:spPr/>
      <dgm:t>
        <a:bodyPr anchor="ctr"/>
        <a:lstStyle/>
        <a:p>
          <a:r>
            <a:rPr lang="en-US" sz="1700" b="0" dirty="0">
              <a:latin typeface="Futura Md BT" panose="020B0602020204020303" pitchFamily="34" charset="0"/>
            </a:rPr>
            <a:t>International Covenant on Civil and Political </a:t>
          </a:r>
          <a:r>
            <a:rPr lang="en-US" sz="1700" b="0" dirty="0" smtClean="0">
              <a:latin typeface="Futura Md BT" panose="020B0602020204020303" pitchFamily="34" charset="0"/>
            </a:rPr>
            <a:t>Rights </a:t>
          </a:r>
          <a:endParaRPr lang="en-GB" sz="1700" b="0" dirty="0">
            <a:latin typeface="Futura Md BT" panose="020B0602020204020303" pitchFamily="34" charset="0"/>
          </a:endParaRPr>
        </a:p>
      </dgm:t>
    </dgm:pt>
    <dgm:pt modelId="{324D7AAB-80D0-4899-8029-FE9D14F82BAB}" type="parTrans" cxnId="{117A7489-B30A-461B-BAF1-1C835744FF4F}">
      <dgm:prSet/>
      <dgm:spPr/>
      <dgm:t>
        <a:bodyPr/>
        <a:lstStyle/>
        <a:p>
          <a:endParaRPr lang="en-GB"/>
        </a:p>
      </dgm:t>
    </dgm:pt>
    <dgm:pt modelId="{B97D6112-F9BC-431C-846D-A460BDDC518F}" type="sibTrans" cxnId="{117A7489-B30A-461B-BAF1-1C835744FF4F}">
      <dgm:prSet/>
      <dgm:spPr/>
      <dgm:t>
        <a:bodyPr/>
        <a:lstStyle/>
        <a:p>
          <a:endParaRPr lang="en-GB"/>
        </a:p>
      </dgm:t>
    </dgm:pt>
    <dgm:pt modelId="{FC630740-9405-455B-87C6-D07DC45DDEDF}">
      <dgm:prSet phldrT="[Text]"/>
      <dgm:spPr/>
      <dgm:t>
        <a:bodyPr/>
        <a:lstStyle/>
        <a:p>
          <a:r>
            <a:rPr lang="en-GB" dirty="0"/>
            <a:t> </a:t>
          </a:r>
        </a:p>
      </dgm:t>
    </dgm:pt>
    <dgm:pt modelId="{5D5C47D9-12EB-45DF-B4C9-E2B2D9909661}" type="parTrans" cxnId="{762EB347-2631-4D81-979C-0837728FECF0}">
      <dgm:prSet/>
      <dgm:spPr/>
      <dgm:t>
        <a:bodyPr/>
        <a:lstStyle/>
        <a:p>
          <a:endParaRPr lang="en-GB"/>
        </a:p>
      </dgm:t>
    </dgm:pt>
    <dgm:pt modelId="{5625A23E-A7FF-4B43-B97F-B5BA3F6513E0}" type="sibTrans" cxnId="{762EB347-2631-4D81-979C-0837728FECF0}">
      <dgm:prSet/>
      <dgm:spPr/>
      <dgm:t>
        <a:bodyPr/>
        <a:lstStyle/>
        <a:p>
          <a:endParaRPr lang="en-GB"/>
        </a:p>
      </dgm:t>
    </dgm:pt>
    <dgm:pt modelId="{165B1069-179B-484F-9D2C-46FD625D7AF2}">
      <dgm:prSet phldrT="[Text]" custT="1"/>
      <dgm:spPr/>
      <dgm:t>
        <a:bodyPr anchor="ctr"/>
        <a:lstStyle/>
        <a:p>
          <a:r>
            <a:rPr lang="en-US" sz="1700" b="0" dirty="0">
              <a:latin typeface="Futura Md BT" panose="020B0602020204020303" pitchFamily="34" charset="0"/>
            </a:rPr>
            <a:t>International Covenant on Economic, Social and Cultural </a:t>
          </a:r>
          <a:r>
            <a:rPr lang="en-US" sz="1700" b="0" dirty="0" smtClean="0">
              <a:latin typeface="Futura Md BT" panose="020B0602020204020303" pitchFamily="34" charset="0"/>
            </a:rPr>
            <a:t>Rights</a:t>
          </a:r>
          <a:endParaRPr lang="en-GB" sz="1700" b="0" dirty="0">
            <a:latin typeface="Futura Md BT" panose="020B0602020204020303" pitchFamily="34" charset="0"/>
          </a:endParaRPr>
        </a:p>
      </dgm:t>
    </dgm:pt>
    <dgm:pt modelId="{CC94B53A-8B78-4A7D-AF93-31365ABA1CE2}" type="parTrans" cxnId="{C73ADA30-6312-409A-B2AF-7A60AA466922}">
      <dgm:prSet/>
      <dgm:spPr/>
      <dgm:t>
        <a:bodyPr/>
        <a:lstStyle/>
        <a:p>
          <a:endParaRPr lang="en-GB"/>
        </a:p>
      </dgm:t>
    </dgm:pt>
    <dgm:pt modelId="{E437D973-E8E9-454A-A93E-7D9621DAC5C0}" type="sibTrans" cxnId="{C73ADA30-6312-409A-B2AF-7A60AA466922}">
      <dgm:prSet/>
      <dgm:spPr/>
      <dgm:t>
        <a:bodyPr/>
        <a:lstStyle/>
        <a:p>
          <a:endParaRPr lang="en-GB"/>
        </a:p>
      </dgm:t>
    </dgm:pt>
    <dgm:pt modelId="{CF9BF3E2-CFC7-46B3-9E74-FCD72569E69B}">
      <dgm:prSet phldrT="[Text]" custT="1"/>
      <dgm:spPr>
        <a:solidFill>
          <a:srgbClr val="0070C0"/>
        </a:solidFill>
      </dgm:spPr>
      <dgm:t>
        <a:bodyPr/>
        <a:lstStyle/>
        <a:p>
          <a:r>
            <a:rPr lang="en-GB" sz="1700" b="1" dirty="0">
              <a:latin typeface="Futura PT Bold" panose="020B0902020204020203" pitchFamily="34" charset="0"/>
            </a:rPr>
            <a:t>CEDAW</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C03710D-3FFC-499B-86CF-3A338295E8D6}" type="parTrans" cxnId="{B3A9216F-C813-4BB4-9C47-AB11B3D788F3}">
      <dgm:prSet/>
      <dgm:spPr/>
      <dgm:t>
        <a:bodyPr/>
        <a:lstStyle/>
        <a:p>
          <a:endParaRPr lang="en-GB"/>
        </a:p>
      </dgm:t>
    </dgm:pt>
    <dgm:pt modelId="{09BDB6E8-507B-4728-8D13-1E55D9BB79CA}" type="sibTrans" cxnId="{B3A9216F-C813-4BB4-9C47-AB11B3D788F3}">
      <dgm:prSet/>
      <dgm:spPr/>
      <dgm:t>
        <a:bodyPr/>
        <a:lstStyle/>
        <a:p>
          <a:endParaRPr lang="en-GB"/>
        </a:p>
      </dgm:t>
    </dgm:pt>
    <dgm:pt modelId="{F607A916-D5C3-4689-A371-4ED6F463F0DC}">
      <dgm:prSet phldrT="[Text]" custT="1"/>
      <dgm:spPr>
        <a:solidFill>
          <a:srgbClr val="0070C0"/>
        </a:solidFill>
      </dgm:spPr>
      <dgm:t>
        <a:bodyPr/>
        <a:lstStyle/>
        <a:p>
          <a:r>
            <a:rPr lang="en-US" sz="1400" b="1" u="none" dirty="0" smtClean="0">
              <a:latin typeface="Futura PT Bold" panose="020B0902020204020203" pitchFamily="34" charset="0"/>
            </a:rPr>
            <a:t>Human Rights Committee</a:t>
          </a:r>
          <a:endParaRPr lang="en-GB" sz="1400" dirty="0">
            <a:latin typeface="Futura PT Bold" panose="020B0902020204020203"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BBC2673-27C8-4227-AA13-AFACD99D5C95}" type="sibTrans" cxnId="{F7E2F45E-1EA0-4791-BBB1-43992423D4BD}">
      <dgm:prSet/>
      <dgm:spPr/>
      <dgm:t>
        <a:bodyPr/>
        <a:lstStyle/>
        <a:p>
          <a:endParaRPr lang="en-GB"/>
        </a:p>
      </dgm:t>
    </dgm:pt>
    <dgm:pt modelId="{1A0BCE99-CD3B-4845-AE79-3851ED6EC989}" type="parTrans" cxnId="{F7E2F45E-1EA0-4791-BBB1-43992423D4BD}">
      <dgm:prSet/>
      <dgm:spPr/>
      <dgm:t>
        <a:bodyPr/>
        <a:lstStyle/>
        <a:p>
          <a:endParaRPr lang="en-GB"/>
        </a:p>
      </dgm:t>
    </dgm:pt>
    <dgm:pt modelId="{136E1924-8255-4009-8DF5-F627CA64DAFF}">
      <dgm:prSet phldrT="[Text]" custT="1"/>
      <dgm:spPr/>
      <dgm:t>
        <a:bodyPr anchor="ctr"/>
        <a:lstStyle/>
        <a:p>
          <a:r>
            <a:rPr lang="en-US" sz="1700" b="0" dirty="0">
              <a:latin typeface="Futura Md BT" panose="020B0602020204020303" pitchFamily="34" charset="0"/>
            </a:rPr>
            <a:t>Convention on the Elimination of All Forms of Discrimination against </a:t>
          </a:r>
          <a:r>
            <a:rPr lang="en-US" sz="1700" b="0" dirty="0" smtClean="0">
              <a:latin typeface="Futura Md BT" panose="020B0602020204020303" pitchFamily="34" charset="0"/>
            </a:rPr>
            <a:t>Women</a:t>
          </a:r>
          <a:endParaRPr lang="en-GB" sz="1700" b="0" dirty="0">
            <a:latin typeface="Futura Md BT" panose="020B0602020204020303" pitchFamily="34" charset="0"/>
          </a:endParaRPr>
        </a:p>
      </dgm:t>
    </dgm:pt>
    <dgm:pt modelId="{3ABF11DF-517B-466F-969B-02364FCE542B}" type="parTrans" cxnId="{994C9B4B-02FE-48F3-9D6F-178008E0D21C}">
      <dgm:prSet/>
      <dgm:spPr/>
      <dgm:t>
        <a:bodyPr/>
        <a:lstStyle/>
        <a:p>
          <a:endParaRPr lang="en-GB"/>
        </a:p>
      </dgm:t>
    </dgm:pt>
    <dgm:pt modelId="{6849E007-EB9E-4CA8-9549-5DC9964C2CFA}" type="sibTrans" cxnId="{994C9B4B-02FE-48F3-9D6F-178008E0D21C}">
      <dgm:prSet/>
      <dgm:spPr/>
      <dgm:t>
        <a:bodyPr/>
        <a:lstStyle/>
        <a:p>
          <a:endParaRPr lang="en-GB"/>
        </a:p>
      </dgm:t>
    </dgm:pt>
    <dgm:pt modelId="{3984844F-2A8C-4501-B698-C2DEF81F3BA3}">
      <dgm:prSet phldrT="[Text]" custT="1"/>
      <dgm:spPr>
        <a:solidFill>
          <a:srgbClr val="0070C0"/>
        </a:solidFill>
      </dgm:spPr>
      <dgm:t>
        <a:bodyPr/>
        <a:lstStyle/>
        <a:p>
          <a:r>
            <a:rPr lang="en-GB" sz="1700" b="1" dirty="0">
              <a:latin typeface="Futura PT Bold" panose="020B0902020204020203" pitchFamily="34" charset="0"/>
            </a:rPr>
            <a:t>CAT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E2F2565-BA30-49F7-B391-2A5539FC6B40}" type="parTrans" cxnId="{24E65B3C-0E3F-4AEF-938A-F866E9C095F8}">
      <dgm:prSet/>
      <dgm:spPr/>
      <dgm:t>
        <a:bodyPr/>
        <a:lstStyle/>
        <a:p>
          <a:endParaRPr lang="en-GB"/>
        </a:p>
      </dgm:t>
    </dgm:pt>
    <dgm:pt modelId="{ECC8B605-27B3-40F3-A504-DA32461CE27D}" type="sibTrans" cxnId="{24E65B3C-0E3F-4AEF-938A-F866E9C095F8}">
      <dgm:prSet/>
      <dgm:spPr/>
      <dgm:t>
        <a:bodyPr/>
        <a:lstStyle/>
        <a:p>
          <a:endParaRPr lang="en-GB"/>
        </a:p>
      </dgm:t>
    </dgm:pt>
    <dgm:pt modelId="{4A482F95-864B-4744-A869-2D717AA071A7}">
      <dgm:prSet phldrT="[Text]" custT="1"/>
      <dgm:spPr/>
      <dgm:t>
        <a:bodyPr anchor="ctr"/>
        <a:lstStyle/>
        <a:p>
          <a:r>
            <a:rPr lang="en-US" sz="1700" b="0" dirty="0">
              <a:latin typeface="Futura Md BT" panose="020B0602020204020303" pitchFamily="34" charset="0"/>
            </a:rPr>
            <a:t>Convention against Torture and Other Cruel, Inhuman or Degrading Treatment or </a:t>
          </a:r>
          <a:r>
            <a:rPr lang="en-US" sz="1700" b="0" dirty="0" smtClean="0">
              <a:latin typeface="Futura Md BT" panose="020B0602020204020303" pitchFamily="34" charset="0"/>
            </a:rPr>
            <a:t>Punishment</a:t>
          </a:r>
          <a:endParaRPr lang="en-GB" sz="1700" b="0" dirty="0">
            <a:latin typeface="Futura Md BT" panose="020B0602020204020303" pitchFamily="34" charset="0"/>
          </a:endParaRPr>
        </a:p>
      </dgm:t>
    </dgm:pt>
    <dgm:pt modelId="{F30FE903-C463-4B49-9B25-A5BD9C25FFC9}" type="parTrans" cxnId="{1C6E5976-1BE8-4AA5-B266-C5F820681C1C}">
      <dgm:prSet/>
      <dgm:spPr/>
      <dgm:t>
        <a:bodyPr/>
        <a:lstStyle/>
        <a:p>
          <a:endParaRPr lang="en-GB"/>
        </a:p>
      </dgm:t>
    </dgm:pt>
    <dgm:pt modelId="{E3A76249-DF0A-48C8-9848-5A7AD6C482F2}" type="sibTrans" cxnId="{1C6E5976-1BE8-4AA5-B266-C5F820681C1C}">
      <dgm:prSet/>
      <dgm:spPr/>
      <dgm:t>
        <a:bodyPr/>
        <a:lstStyle/>
        <a:p>
          <a:endParaRPr lang="en-GB"/>
        </a:p>
      </dgm:t>
    </dgm:pt>
    <dgm:pt modelId="{2C70C1FB-54C3-446D-AB69-BB5952C179EE}">
      <dgm:prSet phldrT="[Text]" custT="1"/>
      <dgm:spPr>
        <a:solidFill>
          <a:srgbClr val="0070C0"/>
        </a:solidFill>
      </dgm:spPr>
      <dgm:t>
        <a:bodyPr/>
        <a:lstStyle/>
        <a:p>
          <a:r>
            <a:rPr lang="en-GB" sz="1700" b="1" dirty="0">
              <a:latin typeface="Futura PT Bold" panose="020B0902020204020203" pitchFamily="34" charset="0"/>
            </a:rPr>
            <a:t>CRC</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9E81FBD-D31D-49CD-92CB-7BA6E6747411}" type="parTrans" cxnId="{53592405-4A4A-4FBE-BB2F-2BA49E676EAE}">
      <dgm:prSet/>
      <dgm:spPr/>
      <dgm:t>
        <a:bodyPr/>
        <a:lstStyle/>
        <a:p>
          <a:endParaRPr lang="en-GB"/>
        </a:p>
      </dgm:t>
    </dgm:pt>
    <dgm:pt modelId="{521F24F6-05AE-49F1-809B-C4370353A5E1}" type="sibTrans" cxnId="{53592405-4A4A-4FBE-BB2F-2BA49E676EAE}">
      <dgm:prSet/>
      <dgm:spPr/>
      <dgm:t>
        <a:bodyPr/>
        <a:lstStyle/>
        <a:p>
          <a:endParaRPr lang="en-GB"/>
        </a:p>
      </dgm:t>
    </dgm:pt>
    <dgm:pt modelId="{BE404E51-E665-4356-B066-3D0B6E30F8D0}">
      <dgm:prSet phldrT="[Text]" custT="1"/>
      <dgm:spPr/>
      <dgm:t>
        <a:bodyPr anchor="ctr"/>
        <a:lstStyle/>
        <a:p>
          <a:r>
            <a:rPr lang="en-US" sz="1700" b="0" dirty="0">
              <a:latin typeface="Futura Md BT" panose="020B0602020204020303" pitchFamily="34" charset="0"/>
            </a:rPr>
            <a:t>Convention on </a:t>
          </a:r>
          <a:r>
            <a:rPr lang="en-US" sz="1700" b="0" dirty="0" smtClean="0">
              <a:latin typeface="Futura Md BT" panose="020B0602020204020303" pitchFamily="34" charset="0"/>
            </a:rPr>
            <a:t>the </a:t>
          </a:r>
          <a:r>
            <a:rPr lang="en-US" sz="1700" b="0" dirty="0">
              <a:latin typeface="Futura Md BT" panose="020B0602020204020303" pitchFamily="34" charset="0"/>
            </a:rPr>
            <a:t>Rights of the Child (1989)</a:t>
          </a:r>
          <a:endParaRPr lang="en-GB" sz="1700" b="0" dirty="0">
            <a:latin typeface="Futura Md BT" panose="020B0602020204020303" pitchFamily="34" charset="0"/>
          </a:endParaRPr>
        </a:p>
      </dgm:t>
    </dgm:pt>
    <dgm:pt modelId="{1EFAB4AC-3A25-48BA-96B9-3FE64434F27D}" type="parTrans" cxnId="{2AFE86F5-BBD0-4DFE-BBD5-E438AF4B2304}">
      <dgm:prSet/>
      <dgm:spPr/>
      <dgm:t>
        <a:bodyPr/>
        <a:lstStyle/>
        <a:p>
          <a:endParaRPr lang="en-GB"/>
        </a:p>
      </dgm:t>
    </dgm:pt>
    <dgm:pt modelId="{49CDEACD-9811-4787-9866-A7D3653EDCAD}" type="sibTrans" cxnId="{2AFE86F5-BBD0-4DFE-BBD5-E438AF4B2304}">
      <dgm:prSet/>
      <dgm:spPr/>
      <dgm:t>
        <a:bodyPr/>
        <a:lstStyle/>
        <a:p>
          <a:endParaRPr lang="en-GB"/>
        </a:p>
      </dgm:t>
    </dgm:pt>
    <dgm:pt modelId="{42D656A1-C5F2-4127-97A8-06604799F038}">
      <dgm:prSet phldrT="[Text]" custT="1"/>
      <dgm:spPr>
        <a:solidFill>
          <a:srgbClr val="0070C0"/>
        </a:solidFill>
      </dgm:spPr>
      <dgm:t>
        <a:bodyPr/>
        <a:lstStyle/>
        <a:p>
          <a:r>
            <a:rPr lang="en-GB" sz="1700" b="1" dirty="0">
              <a:latin typeface="Futura PT Bold" panose="020B0902020204020203" pitchFamily="34" charset="0"/>
            </a:rPr>
            <a:t>CMW</a:t>
          </a:r>
        </a:p>
      </dgm:t>
    </dgm:pt>
    <dgm:pt modelId="{82B66EC5-A7D7-4641-99E6-2EB563754F40}" type="parTrans" cxnId="{55B29383-60C4-4A08-BEB8-2C200176073D}">
      <dgm:prSet/>
      <dgm:spPr/>
      <dgm:t>
        <a:bodyPr/>
        <a:lstStyle/>
        <a:p>
          <a:endParaRPr lang="en-GB"/>
        </a:p>
      </dgm:t>
    </dgm:pt>
    <dgm:pt modelId="{2AC201B5-3875-4C1C-AEFC-9E8562CDC773}" type="sibTrans" cxnId="{55B29383-60C4-4A08-BEB8-2C200176073D}">
      <dgm:prSet/>
      <dgm:spPr/>
      <dgm:t>
        <a:bodyPr/>
        <a:lstStyle/>
        <a:p>
          <a:endParaRPr lang="en-GB"/>
        </a:p>
      </dgm:t>
    </dgm:pt>
    <dgm:pt modelId="{EDD0ECEC-B6B2-419B-8BA1-83877CDCD08C}">
      <dgm:prSet phldrT="[Text]" custT="1"/>
      <dgm:spPr/>
      <dgm:t>
        <a:bodyPr anchor="ctr"/>
        <a:lstStyle/>
        <a:p>
          <a:r>
            <a:rPr lang="en-US" sz="1700" b="0" dirty="0">
              <a:latin typeface="Futura Md BT" panose="020B0602020204020303" pitchFamily="34" charset="0"/>
            </a:rPr>
            <a:t>International Convention on the Protection of the Rights of All Migrant Workers and Members of Their </a:t>
          </a:r>
          <a:r>
            <a:rPr lang="en-US" sz="1700" b="0" dirty="0" smtClean="0">
              <a:latin typeface="Futura Md BT" panose="020B0602020204020303" pitchFamily="34" charset="0"/>
            </a:rPr>
            <a:t>Families</a:t>
          </a:r>
          <a:endParaRPr lang="en-GB" sz="1700" b="0" dirty="0">
            <a:latin typeface="Futura Md BT" panose="020B0602020204020303" pitchFamily="34" charset="0"/>
          </a:endParaRPr>
        </a:p>
      </dgm:t>
    </dgm:pt>
    <dgm:pt modelId="{2D2C5735-4C33-4488-BF8E-D787F711D3DF}" type="parTrans" cxnId="{F0A68B50-AE39-46CD-9B17-2C648AFDAE08}">
      <dgm:prSet/>
      <dgm:spPr/>
      <dgm:t>
        <a:bodyPr/>
        <a:lstStyle/>
        <a:p>
          <a:endParaRPr lang="en-GB"/>
        </a:p>
      </dgm:t>
    </dgm:pt>
    <dgm:pt modelId="{0E0C5AB6-3364-4CF3-8536-8E4165790002}" type="sibTrans" cxnId="{F0A68B50-AE39-46CD-9B17-2C648AFDAE08}">
      <dgm:prSet/>
      <dgm:spPr/>
      <dgm:t>
        <a:bodyPr/>
        <a:lstStyle/>
        <a:p>
          <a:endParaRPr lang="en-GB"/>
        </a:p>
      </dgm:t>
    </dgm:pt>
    <dgm:pt modelId="{08339672-F34C-4EB2-8C2B-1C21EB03A44B}">
      <dgm:prSet phldrT="[Text]"/>
      <dgm:spPr/>
      <dgm:t>
        <a:bodyPr/>
        <a:lstStyle/>
        <a:p>
          <a:endParaRPr lang="en-GB" dirty="0"/>
        </a:p>
      </dgm:t>
    </dgm:pt>
    <dgm:pt modelId="{B28C1A41-2D2F-4A5B-A250-E3BC470EFB77}" type="parTrans" cxnId="{B2BD0A72-3B18-415F-9F85-C3F0349400E4}">
      <dgm:prSet/>
      <dgm:spPr/>
      <dgm:t>
        <a:bodyPr/>
        <a:lstStyle/>
        <a:p>
          <a:endParaRPr lang="en-GB"/>
        </a:p>
      </dgm:t>
    </dgm:pt>
    <dgm:pt modelId="{37CED00A-BF99-4D25-B660-1C5016D69BF5}" type="sibTrans" cxnId="{B2BD0A72-3B18-415F-9F85-C3F0349400E4}">
      <dgm:prSet/>
      <dgm:spPr/>
      <dgm:t>
        <a:bodyPr/>
        <a:lstStyle/>
        <a:p>
          <a:endParaRPr lang="en-GB"/>
        </a:p>
      </dgm:t>
    </dgm:pt>
    <dgm:pt modelId="{6DC31EAF-BEF3-44F0-9FE8-9E60854F3F6C}">
      <dgm:prSet phldrT="[Text]"/>
      <dgm:spPr/>
      <dgm:t>
        <a:bodyPr/>
        <a:lstStyle/>
        <a:p>
          <a:endParaRPr lang="en-GB" dirty="0"/>
        </a:p>
      </dgm:t>
    </dgm:pt>
    <dgm:pt modelId="{281C87E9-99F0-4987-BDA8-F74F0BB21ACA}" type="parTrans" cxnId="{D4083612-DE94-4237-BEED-E7E92F33F6F1}">
      <dgm:prSet/>
      <dgm:spPr/>
      <dgm:t>
        <a:bodyPr/>
        <a:lstStyle/>
        <a:p>
          <a:endParaRPr lang="en-GB"/>
        </a:p>
      </dgm:t>
    </dgm:pt>
    <dgm:pt modelId="{4F0FC443-AA0F-43A4-BCCB-1507BAA1EE53}" type="sibTrans" cxnId="{D4083612-DE94-4237-BEED-E7E92F33F6F1}">
      <dgm:prSet/>
      <dgm:spPr/>
      <dgm:t>
        <a:bodyPr/>
        <a:lstStyle/>
        <a:p>
          <a:endParaRPr lang="en-GB"/>
        </a:p>
      </dgm:t>
    </dgm:pt>
    <dgm:pt modelId="{5F4E11BE-7D4C-4E4B-9E9C-E17110641706}">
      <dgm:prSet phldrT="[Text]" custT="1"/>
      <dgm:spPr>
        <a:solidFill>
          <a:srgbClr val="0070C0"/>
        </a:solidFill>
      </dgm:spPr>
      <dgm:t>
        <a:bodyPr/>
        <a:lstStyle/>
        <a:p>
          <a:r>
            <a:rPr lang="en-GB" sz="1700" b="1" dirty="0">
              <a:latin typeface="Futura PT Bold" panose="020B0902020204020203" pitchFamily="34" charset="0"/>
            </a:rPr>
            <a:t>CRPD</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5B391CA-46C8-4773-AF13-A75B062A65E6}" type="parTrans" cxnId="{AB5D5FBF-91AC-4433-972A-C02E6D1E3229}">
      <dgm:prSet/>
      <dgm:spPr/>
      <dgm:t>
        <a:bodyPr/>
        <a:lstStyle/>
        <a:p>
          <a:endParaRPr lang="en-GB"/>
        </a:p>
      </dgm:t>
    </dgm:pt>
    <dgm:pt modelId="{C60EB44C-735F-4EBE-A1FE-90D8149F2D80}" type="sibTrans" cxnId="{AB5D5FBF-91AC-4433-972A-C02E6D1E3229}">
      <dgm:prSet/>
      <dgm:spPr/>
      <dgm:t>
        <a:bodyPr/>
        <a:lstStyle/>
        <a:p>
          <a:endParaRPr lang="en-GB"/>
        </a:p>
      </dgm:t>
    </dgm:pt>
    <dgm:pt modelId="{044CD92D-68F2-49A6-88ED-BAACF1CD81F1}">
      <dgm:prSet phldrT="[Text]" custT="1"/>
      <dgm:spPr/>
      <dgm:t>
        <a:bodyPr anchor="ctr"/>
        <a:lstStyle/>
        <a:p>
          <a:r>
            <a:rPr lang="en-US" sz="1700" b="0" dirty="0">
              <a:latin typeface="Futura Md BT" panose="020B0602020204020303" pitchFamily="34" charset="0"/>
            </a:rPr>
            <a:t>Convention on the Rights of Persons with </a:t>
          </a:r>
          <a:r>
            <a:rPr lang="en-US" sz="1700" b="0" dirty="0" smtClean="0">
              <a:latin typeface="Futura Md BT" panose="020B0602020204020303" pitchFamily="34" charset="0"/>
            </a:rPr>
            <a:t>Disabilities</a:t>
          </a:r>
          <a:endParaRPr lang="en-GB" sz="1700" b="0" dirty="0">
            <a:latin typeface="Futura Md BT" panose="020B0602020204020303" pitchFamily="34" charset="0"/>
          </a:endParaRPr>
        </a:p>
      </dgm:t>
    </dgm:pt>
    <dgm:pt modelId="{A0801251-D418-4714-8CFB-7681912186EB}" type="parTrans" cxnId="{644B3575-3617-425C-B439-2E00B446A3A6}">
      <dgm:prSet/>
      <dgm:spPr/>
      <dgm:t>
        <a:bodyPr/>
        <a:lstStyle/>
        <a:p>
          <a:endParaRPr lang="en-GB"/>
        </a:p>
      </dgm:t>
    </dgm:pt>
    <dgm:pt modelId="{021D36E8-648D-4E45-9068-4772785CEC9E}" type="sibTrans" cxnId="{644B3575-3617-425C-B439-2E00B446A3A6}">
      <dgm:prSet/>
      <dgm:spPr/>
      <dgm:t>
        <a:bodyPr/>
        <a:lstStyle/>
        <a:p>
          <a:endParaRPr lang="en-GB"/>
        </a:p>
      </dgm:t>
    </dgm:pt>
    <dgm:pt modelId="{B87AA4AB-262E-4D6B-9288-AEDC8A9A07EE}">
      <dgm:prSet phldrT="[Text]" custT="1"/>
      <dgm:spPr/>
      <dgm:t>
        <a:bodyPr/>
        <a:lstStyle/>
        <a:p>
          <a:endParaRPr lang="en-GB" sz="1600" dirty="0"/>
        </a:p>
      </dgm:t>
    </dgm:pt>
    <dgm:pt modelId="{96389F38-7F8D-48D0-BE11-34E18FB37DBA}" type="parTrans" cxnId="{FF931444-7567-4CAE-B5E9-7C7A2E9CD6A9}">
      <dgm:prSet/>
      <dgm:spPr/>
      <dgm:t>
        <a:bodyPr/>
        <a:lstStyle/>
        <a:p>
          <a:endParaRPr lang="en-GB"/>
        </a:p>
      </dgm:t>
    </dgm:pt>
    <dgm:pt modelId="{E46D90DA-FB44-4A63-800A-04FFDF2AEDDF}" type="sibTrans" cxnId="{FF931444-7567-4CAE-B5E9-7C7A2E9CD6A9}">
      <dgm:prSet/>
      <dgm:spPr/>
      <dgm:t>
        <a:bodyPr/>
        <a:lstStyle/>
        <a:p>
          <a:endParaRPr lang="en-GB"/>
        </a:p>
      </dgm:t>
    </dgm:pt>
    <dgm:pt modelId="{87F289E3-A58A-4B4F-91A2-29356AF9F189}">
      <dgm:prSet phldrT="[Text]"/>
      <dgm:spPr/>
      <dgm:t>
        <a:bodyPr/>
        <a:lstStyle/>
        <a:p>
          <a:endParaRPr lang="en-GB" dirty="0"/>
        </a:p>
      </dgm:t>
    </dgm:pt>
    <dgm:pt modelId="{3DC0A23B-79D0-4FAF-B120-86DBDFAA5EA0}" type="parTrans" cxnId="{619D2491-B44A-41CE-AE2E-81AB9A9D9765}">
      <dgm:prSet/>
      <dgm:spPr/>
      <dgm:t>
        <a:bodyPr/>
        <a:lstStyle/>
        <a:p>
          <a:endParaRPr lang="en-GB"/>
        </a:p>
      </dgm:t>
    </dgm:pt>
    <dgm:pt modelId="{5C6AE72E-5FD5-4249-A567-DB61706A8A32}" type="sibTrans" cxnId="{619D2491-B44A-41CE-AE2E-81AB9A9D9765}">
      <dgm:prSet/>
      <dgm:spPr/>
      <dgm:t>
        <a:bodyPr/>
        <a:lstStyle/>
        <a:p>
          <a:endParaRPr lang="en-GB"/>
        </a:p>
      </dgm:t>
    </dgm:pt>
    <dgm:pt modelId="{06BB61D2-B6B3-4A4A-B1B3-5F0E437F8CDA}">
      <dgm:prSet phldrT="[Text]" custT="1"/>
      <dgm:spPr/>
      <dgm:t>
        <a:bodyPr anchor="ctr"/>
        <a:lstStyle/>
        <a:p>
          <a:endParaRPr lang="en-GB" sz="1700" b="1" dirty="0"/>
        </a:p>
      </dgm:t>
    </dgm:pt>
    <dgm:pt modelId="{49C82E26-9E41-449F-A89B-D9DEEF38FF53}" type="parTrans" cxnId="{F71BEAF3-99D0-4C6E-9B4F-28431AD23496}">
      <dgm:prSet/>
      <dgm:spPr/>
      <dgm:t>
        <a:bodyPr/>
        <a:lstStyle/>
        <a:p>
          <a:endParaRPr lang="en-GB"/>
        </a:p>
      </dgm:t>
    </dgm:pt>
    <dgm:pt modelId="{3441E10A-F9D2-492F-B16B-7178F2AB5CA8}" type="sibTrans" cxnId="{F71BEAF3-99D0-4C6E-9B4F-28431AD23496}">
      <dgm:prSet/>
      <dgm:spPr/>
      <dgm:t>
        <a:bodyPr/>
        <a:lstStyle/>
        <a:p>
          <a:endParaRPr lang="en-GB"/>
        </a:p>
      </dgm:t>
    </dgm:pt>
    <dgm:pt modelId="{57A3F176-91A4-4301-A477-87BE3189EF83}">
      <dgm:prSet phldrT="[Text]" custT="1"/>
      <dgm:spPr>
        <a:solidFill>
          <a:srgbClr val="0070C0"/>
        </a:solidFill>
      </dgm:spPr>
      <dgm:t>
        <a:bodyPr anchor="ctr"/>
        <a:lstStyle/>
        <a:p>
          <a:r>
            <a:rPr lang="en-GB" sz="1700" b="1" dirty="0">
              <a:latin typeface="Futura PT Bold" panose="020B0902020204020203" pitchFamily="34" charset="0"/>
            </a:rPr>
            <a:t>CED</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15536643-256C-479D-8FC7-66B91D22AE06}" type="parTrans" cxnId="{788C0F6E-EED7-4AB5-8D82-B4383B29A881}">
      <dgm:prSet/>
      <dgm:spPr/>
      <dgm:t>
        <a:bodyPr/>
        <a:lstStyle/>
        <a:p>
          <a:endParaRPr lang="en-GB"/>
        </a:p>
      </dgm:t>
    </dgm:pt>
    <dgm:pt modelId="{4C4FD5BE-1EF7-4B6D-81CD-C341A4B97B77}" type="sibTrans" cxnId="{788C0F6E-EED7-4AB5-8D82-B4383B29A881}">
      <dgm:prSet/>
      <dgm:spPr/>
      <dgm:t>
        <a:bodyPr/>
        <a:lstStyle/>
        <a:p>
          <a:endParaRPr lang="en-GB"/>
        </a:p>
      </dgm:t>
    </dgm:pt>
    <dgm:pt modelId="{766F8ADC-FB77-4504-9B66-4C6D2D7894A7}">
      <dgm:prSet phldrT="[Text]" custT="1"/>
      <dgm:spPr/>
      <dgm:t>
        <a:bodyPr anchor="ctr"/>
        <a:lstStyle/>
        <a:p>
          <a:endParaRPr lang="en-GB" sz="1700" b="1" dirty="0"/>
        </a:p>
      </dgm:t>
    </dgm:pt>
    <dgm:pt modelId="{B64FDC78-98A2-45F5-AB8A-E1C50A8879C0}" type="parTrans" cxnId="{35C41D71-DF0C-48AF-A7D8-6DF3B5074751}">
      <dgm:prSet/>
      <dgm:spPr/>
      <dgm:t>
        <a:bodyPr/>
        <a:lstStyle/>
        <a:p>
          <a:endParaRPr lang="en-GB"/>
        </a:p>
      </dgm:t>
    </dgm:pt>
    <dgm:pt modelId="{75CAB502-5E46-42F3-A492-06047A4BA714}" type="sibTrans" cxnId="{35C41D71-DF0C-48AF-A7D8-6DF3B5074751}">
      <dgm:prSet/>
      <dgm:spPr/>
      <dgm:t>
        <a:bodyPr/>
        <a:lstStyle/>
        <a:p>
          <a:endParaRPr lang="en-GB"/>
        </a:p>
      </dgm:t>
    </dgm:pt>
    <dgm:pt modelId="{6E08372F-5818-4EFA-B7E3-84859FCA580A}">
      <dgm:prSet phldrT="[Text]" custT="1"/>
      <dgm:spPr/>
      <dgm:t>
        <a:bodyPr anchor="ctr"/>
        <a:lstStyle/>
        <a:p>
          <a:r>
            <a:rPr lang="en-GB" sz="1700" b="0" dirty="0">
              <a:latin typeface="Futura Md BT" panose="020B0602020204020303" pitchFamily="34" charset="0"/>
            </a:rPr>
            <a:t>Convention on the </a:t>
          </a:r>
          <a:r>
            <a:rPr lang="en-US" sz="1700" b="0" dirty="0">
              <a:latin typeface="Futura Md BT" panose="020B0602020204020303" pitchFamily="34" charset="0"/>
            </a:rPr>
            <a:t>Protection of all Persons from Enforced </a:t>
          </a:r>
          <a:r>
            <a:rPr lang="en-US" sz="1700" b="0" dirty="0" smtClean="0">
              <a:latin typeface="Futura Md BT" panose="020B0602020204020303" pitchFamily="34" charset="0"/>
            </a:rPr>
            <a:t>Disappearance</a:t>
          </a:r>
          <a:endParaRPr lang="en-GB" sz="1700" b="0" dirty="0">
            <a:latin typeface="Futura Md BT" panose="020B0602020204020303" pitchFamily="34" charset="0"/>
          </a:endParaRPr>
        </a:p>
      </dgm:t>
    </dgm:pt>
    <dgm:pt modelId="{35B4760D-DAB4-4A3E-9E6C-38F53262522D}" type="parTrans" cxnId="{044DB98D-3A2D-475F-B59C-49DF14E4DF3F}">
      <dgm:prSet/>
      <dgm:spPr/>
      <dgm:t>
        <a:bodyPr/>
        <a:lstStyle/>
        <a:p>
          <a:endParaRPr lang="en-GB"/>
        </a:p>
      </dgm:t>
    </dgm:pt>
    <dgm:pt modelId="{03E305C7-ACC3-41B7-B3D1-DCD5E9EDC7FF}" type="sibTrans" cxnId="{044DB98D-3A2D-475F-B59C-49DF14E4DF3F}">
      <dgm:prSet/>
      <dgm:spPr/>
      <dgm:t>
        <a:bodyPr/>
        <a:lstStyle/>
        <a:p>
          <a:endParaRPr lang="en-GB"/>
        </a:p>
      </dgm:t>
    </dgm:pt>
    <dgm:pt modelId="{62E6784E-6670-4C5F-AB05-3784C135D7C3}">
      <dgm:prSet phldrT="[Text]" custT="1"/>
      <dgm:spPr>
        <a:solidFill>
          <a:srgbClr val="0070C0"/>
        </a:solidFill>
      </dgm:spPr>
      <dgm:t>
        <a:bodyPr/>
        <a:lstStyle/>
        <a:p>
          <a:r>
            <a:rPr lang="en-GB" sz="1700" b="1" u="none" dirty="0" smtClean="0">
              <a:latin typeface="Futura PT Bold" panose="020B0902020204020203" pitchFamily="34" charset="0"/>
            </a:rPr>
            <a:t>ICESCR</a:t>
          </a:r>
          <a:endParaRPr lang="en-GB" sz="1700" b="1" u="none" dirty="0">
            <a:latin typeface="Futura PT Bold" panose="020B0902020204020203"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F23C9AEB-CE1C-405B-AB02-BC79DBCC1A9D}" type="sibTrans" cxnId="{1DC2D85B-D422-4910-A4AE-13174CEC37F5}">
      <dgm:prSet/>
      <dgm:spPr/>
      <dgm:t>
        <a:bodyPr/>
        <a:lstStyle/>
        <a:p>
          <a:endParaRPr lang="en-GB"/>
        </a:p>
      </dgm:t>
    </dgm:pt>
    <dgm:pt modelId="{7C302B52-E0E8-4779-97A4-15F816544613}" type="parTrans" cxnId="{1DC2D85B-D422-4910-A4AE-13174CEC37F5}">
      <dgm:prSet/>
      <dgm:spPr/>
      <dgm:t>
        <a:bodyPr/>
        <a:lstStyle/>
        <a:p>
          <a:endParaRPr lang="en-GB"/>
        </a:p>
      </dgm:t>
    </dgm:pt>
    <dgm:pt modelId="{E0015D28-E339-4BF5-82C6-5B8B475384B4}">
      <dgm:prSet phldrT="[Text]" custT="1"/>
      <dgm:spPr>
        <a:solidFill>
          <a:srgbClr val="0070C0"/>
        </a:solidFill>
      </dgm:spPr>
      <dgm:t>
        <a:bodyPr/>
        <a:lstStyle/>
        <a:p>
          <a:r>
            <a:rPr lang="en-GB" sz="1700" b="1" dirty="0">
              <a:latin typeface="Futura PT Bold" panose="020B0902020204020203" pitchFamily="34" charset="0"/>
            </a:rPr>
            <a:t>CERD</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D4C35D9-5D53-4843-B901-5617D614FA45}" type="parTrans" cxnId="{63F1CFC5-524F-4A2D-B5A1-A93B054393AB}">
      <dgm:prSet/>
      <dgm:spPr/>
      <dgm:t>
        <a:bodyPr/>
        <a:lstStyle/>
        <a:p>
          <a:endParaRPr lang="en-GB"/>
        </a:p>
      </dgm:t>
    </dgm:pt>
    <dgm:pt modelId="{4418CD6A-7BCE-49C9-A8EB-AE0AE658BE7F}" type="sibTrans" cxnId="{63F1CFC5-524F-4A2D-B5A1-A93B054393AB}">
      <dgm:prSet/>
      <dgm:spPr/>
      <dgm:t>
        <a:bodyPr/>
        <a:lstStyle/>
        <a:p>
          <a:endParaRPr lang="en-GB"/>
        </a:p>
      </dgm:t>
    </dgm:pt>
    <dgm:pt modelId="{75CFFDA9-787F-4E62-B018-2A741E79A675}">
      <dgm:prSet phldrT="[Text]" custT="1"/>
      <dgm:spPr/>
      <dgm:t>
        <a:bodyPr anchor="ctr"/>
        <a:lstStyle/>
        <a:p>
          <a:r>
            <a:rPr lang="en-US" sz="1700" b="0" dirty="0">
              <a:latin typeface="Futura Md BT" panose="020B0602020204020303" pitchFamily="34" charset="0"/>
            </a:rPr>
            <a:t>Convention on the Elimination of All </a:t>
          </a:r>
          <a:r>
            <a:rPr lang="en-US" sz="1700" b="0" dirty="0" smtClean="0">
              <a:latin typeface="Futura Md BT" panose="020B0602020204020303" pitchFamily="34" charset="0"/>
            </a:rPr>
            <a:t>Forms </a:t>
          </a:r>
          <a:r>
            <a:rPr lang="en-US" sz="1700" b="0" dirty="0">
              <a:latin typeface="Futura Md BT" panose="020B0602020204020303" pitchFamily="34" charset="0"/>
            </a:rPr>
            <a:t>of Racial </a:t>
          </a:r>
          <a:r>
            <a:rPr lang="en-US" sz="1700" b="0" dirty="0" smtClean="0">
              <a:latin typeface="Futura Md BT" panose="020B0602020204020303" pitchFamily="34" charset="0"/>
            </a:rPr>
            <a:t>Discrimination</a:t>
          </a:r>
          <a:endParaRPr lang="en-GB" sz="1700" b="0" dirty="0">
            <a:latin typeface="Futura Md BT" panose="020B0602020204020303"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BAD4EA1-633D-4A4D-B166-24C3A6D2FDC8}" type="parTrans" cxnId="{AE6CB8FA-FC3C-44C8-9010-D1766337A5D1}">
      <dgm:prSet/>
      <dgm:spPr/>
      <dgm:t>
        <a:bodyPr/>
        <a:lstStyle/>
        <a:p>
          <a:endParaRPr lang="en-GB"/>
        </a:p>
      </dgm:t>
    </dgm:pt>
    <dgm:pt modelId="{D4CB34D2-6C52-4B08-932F-D67792C97B09}" type="sibTrans" cxnId="{AE6CB8FA-FC3C-44C8-9010-D1766337A5D1}">
      <dgm:prSet/>
      <dgm:spPr/>
      <dgm:t>
        <a:bodyPr/>
        <a:lstStyle/>
        <a:p>
          <a:endParaRPr lang="en-GB"/>
        </a:p>
      </dgm:t>
    </dgm:pt>
    <dgm:pt modelId="{5B9E28BD-2A49-4732-9695-5D6013C58A2F}">
      <dgm:prSet phldrT="[Text]" custT="1"/>
      <dgm:spPr/>
      <dgm:t>
        <a:bodyPr/>
        <a:lstStyle/>
        <a:p>
          <a:endParaRPr lang="en-GB" sz="17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8D4973-00A4-48A3-9875-3F9670F16D56}" type="parTrans" cxnId="{94B538B1-8FFE-480F-9BC4-8D5753B5C6F7}">
      <dgm:prSet/>
      <dgm:spPr/>
      <dgm:t>
        <a:bodyPr/>
        <a:lstStyle/>
        <a:p>
          <a:endParaRPr lang="en-GB"/>
        </a:p>
      </dgm:t>
    </dgm:pt>
    <dgm:pt modelId="{960D9F05-408C-45A2-BA33-CEC88C455399}" type="sibTrans" cxnId="{94B538B1-8FFE-480F-9BC4-8D5753B5C6F7}">
      <dgm:prSet/>
      <dgm:spPr/>
      <dgm:t>
        <a:bodyPr/>
        <a:lstStyle/>
        <a:p>
          <a:endParaRPr lang="en-GB"/>
        </a:p>
      </dgm:t>
    </dgm:pt>
    <dgm:pt modelId="{5D328376-45D5-4E15-AA7A-0526E7731D00}" type="pres">
      <dgm:prSet presAssocID="{67BED630-198F-4F53-86D9-04DE71021674}" presName="Name0" presStyleCnt="0">
        <dgm:presLayoutVars>
          <dgm:chMax/>
          <dgm:chPref val="3"/>
          <dgm:dir/>
          <dgm:animOne val="branch"/>
          <dgm:animLvl val="lvl"/>
        </dgm:presLayoutVars>
      </dgm:prSet>
      <dgm:spPr/>
      <dgm:t>
        <a:bodyPr/>
        <a:lstStyle/>
        <a:p>
          <a:endParaRPr lang="en-US"/>
        </a:p>
      </dgm:t>
    </dgm:pt>
    <dgm:pt modelId="{5A4E1504-9A7B-48A5-A08D-BADC02EA016A}" type="pres">
      <dgm:prSet presAssocID="{F607A916-D5C3-4689-A371-4ED6F463F0DC}" presName="composite" presStyleCnt="0"/>
      <dgm:spPr/>
    </dgm:pt>
    <dgm:pt modelId="{16367E89-81BC-45D7-8846-5C71DC32CDC4}" type="pres">
      <dgm:prSet presAssocID="{F607A916-D5C3-4689-A371-4ED6F463F0DC}" presName="FirstChild" presStyleLbl="revTx" presStyleIdx="0" presStyleCnt="17" custScaleX="110212" custLinFactNeighborX="-2610">
        <dgm:presLayoutVars>
          <dgm:chMax val="0"/>
          <dgm:chPref val="0"/>
          <dgm:bulletEnabled val="1"/>
        </dgm:presLayoutVars>
      </dgm:prSet>
      <dgm:spPr/>
      <dgm:t>
        <a:bodyPr/>
        <a:lstStyle/>
        <a:p>
          <a:endParaRPr lang="en-US"/>
        </a:p>
      </dgm:t>
    </dgm:pt>
    <dgm:pt modelId="{6B1F6034-84AF-479F-9EA0-7D68BEADA5C9}" type="pres">
      <dgm:prSet presAssocID="{F607A916-D5C3-4689-A371-4ED6F463F0DC}" presName="Parent" presStyleLbl="alignNode1" presStyleIdx="0" presStyleCnt="9" custScaleX="59659" custLinFactNeighborX="-13354">
        <dgm:presLayoutVars>
          <dgm:chMax val="3"/>
          <dgm:chPref val="3"/>
          <dgm:bulletEnabled val="1"/>
        </dgm:presLayoutVars>
      </dgm:prSet>
      <dgm:spPr/>
      <dgm:t>
        <a:bodyPr/>
        <a:lstStyle/>
        <a:p>
          <a:endParaRPr lang="en-US"/>
        </a:p>
      </dgm:t>
    </dgm:pt>
    <dgm:pt modelId="{BACE8D17-98DC-4172-AEC2-8E7A6307E61C}" type="pres">
      <dgm:prSet presAssocID="{F607A916-D5C3-4689-A371-4ED6F463F0DC}" presName="Accent" presStyleLbl="parChTrans1D1" presStyleIdx="0" presStyleCnt="9"/>
      <dgm:spPr/>
      <dgm:t>
        <a:bodyPr/>
        <a:lstStyle/>
        <a:p>
          <a:endParaRPr lang="en-US"/>
        </a:p>
      </dgm:t>
    </dgm:pt>
    <dgm:pt modelId="{6AE12881-833A-4222-96F2-313241160CFD}" type="pres">
      <dgm:prSet presAssocID="{F607A916-D5C3-4689-A371-4ED6F463F0DC}" presName="Child" presStyleLbl="revTx" presStyleIdx="1" presStyleCnt="17" custFlipVert="0" custScaleY="7319">
        <dgm:presLayoutVars>
          <dgm:chMax val="0"/>
          <dgm:chPref val="0"/>
          <dgm:bulletEnabled val="1"/>
        </dgm:presLayoutVars>
      </dgm:prSet>
      <dgm:spPr/>
      <dgm:t>
        <a:bodyPr/>
        <a:lstStyle/>
        <a:p>
          <a:endParaRPr lang="en-US"/>
        </a:p>
      </dgm:t>
    </dgm:pt>
    <dgm:pt modelId="{CDE4F86E-B7DF-45BC-8AED-0C8C5F956732}" type="pres">
      <dgm:prSet presAssocID="{6BBC2673-27C8-4227-AA13-AFACD99D5C95}" presName="sibTrans" presStyleCnt="0"/>
      <dgm:spPr/>
    </dgm:pt>
    <dgm:pt modelId="{2E90369A-44C4-48B6-AEC9-66883818ADF5}" type="pres">
      <dgm:prSet presAssocID="{62E6784E-6670-4C5F-AB05-3784C135D7C3}" presName="composite" presStyleCnt="0"/>
      <dgm:spPr/>
    </dgm:pt>
    <dgm:pt modelId="{F6C5EFEA-7C4B-4D7A-ACD3-211B5EB6A314}" type="pres">
      <dgm:prSet presAssocID="{62E6784E-6670-4C5F-AB05-3784C135D7C3}" presName="FirstChild" presStyleLbl="revTx" presStyleIdx="2" presStyleCnt="17" custScaleX="109631" custLinFactNeighborX="-3396">
        <dgm:presLayoutVars>
          <dgm:chMax val="0"/>
          <dgm:chPref val="0"/>
          <dgm:bulletEnabled val="1"/>
        </dgm:presLayoutVars>
      </dgm:prSet>
      <dgm:spPr/>
      <dgm:t>
        <a:bodyPr/>
        <a:lstStyle/>
        <a:p>
          <a:endParaRPr lang="en-US"/>
        </a:p>
      </dgm:t>
    </dgm:pt>
    <dgm:pt modelId="{7F94DD27-7F7D-49C6-BEB3-F4059FA20BA1}" type="pres">
      <dgm:prSet presAssocID="{62E6784E-6670-4C5F-AB05-3784C135D7C3}" presName="Parent" presStyleLbl="alignNode1" presStyleIdx="1" presStyleCnt="9" custScaleX="59652" custLinFactNeighborX="-14127">
        <dgm:presLayoutVars>
          <dgm:chMax val="3"/>
          <dgm:chPref val="3"/>
          <dgm:bulletEnabled val="1"/>
        </dgm:presLayoutVars>
      </dgm:prSet>
      <dgm:spPr/>
      <dgm:t>
        <a:bodyPr/>
        <a:lstStyle/>
        <a:p>
          <a:endParaRPr lang="en-US"/>
        </a:p>
      </dgm:t>
    </dgm:pt>
    <dgm:pt modelId="{CD1D1831-161A-4CDB-869C-51B4F70159E5}" type="pres">
      <dgm:prSet presAssocID="{62E6784E-6670-4C5F-AB05-3784C135D7C3}" presName="Accent" presStyleLbl="parChTrans1D1" presStyleIdx="1" presStyleCnt="9"/>
      <dgm:spPr/>
    </dgm:pt>
    <dgm:pt modelId="{B1860B3E-6E72-46ED-9DF9-BC90A4E4337C}" type="pres">
      <dgm:prSet presAssocID="{62E6784E-6670-4C5F-AB05-3784C135D7C3}" presName="Child" presStyleLbl="revTx" presStyleIdx="3" presStyleCnt="17" custFlipVert="1" custScaleY="5839">
        <dgm:presLayoutVars>
          <dgm:chMax val="0"/>
          <dgm:chPref val="0"/>
          <dgm:bulletEnabled val="1"/>
        </dgm:presLayoutVars>
      </dgm:prSet>
      <dgm:spPr/>
      <dgm:t>
        <a:bodyPr/>
        <a:lstStyle/>
        <a:p>
          <a:endParaRPr lang="en-US"/>
        </a:p>
      </dgm:t>
    </dgm:pt>
    <dgm:pt modelId="{BE14328B-9943-4474-B671-D0E132098849}" type="pres">
      <dgm:prSet presAssocID="{F23C9AEB-CE1C-405B-AB02-BC79DBCC1A9D}" presName="sibTrans" presStyleCnt="0"/>
      <dgm:spPr/>
    </dgm:pt>
    <dgm:pt modelId="{FE6ABC19-3DA7-4BF1-917A-03DAA5EC6E08}" type="pres">
      <dgm:prSet presAssocID="{E0015D28-E339-4BF5-82C6-5B8B475384B4}" presName="composite" presStyleCnt="0"/>
      <dgm:spPr/>
    </dgm:pt>
    <dgm:pt modelId="{5743F73D-F135-42FB-8FE3-B7951C9EA3A1}" type="pres">
      <dgm:prSet presAssocID="{E0015D28-E339-4BF5-82C6-5B8B475384B4}" presName="FirstChild" presStyleLbl="revTx" presStyleIdx="4" presStyleCnt="17" custScaleX="109649" custLinFactNeighborX="-3032" custLinFactNeighborY="-2805">
        <dgm:presLayoutVars>
          <dgm:chMax val="0"/>
          <dgm:chPref val="0"/>
          <dgm:bulletEnabled val="1"/>
        </dgm:presLayoutVars>
      </dgm:prSet>
      <dgm:spPr/>
      <dgm:t>
        <a:bodyPr/>
        <a:lstStyle/>
        <a:p>
          <a:endParaRPr lang="en-US"/>
        </a:p>
      </dgm:t>
    </dgm:pt>
    <dgm:pt modelId="{488FDD38-71E7-4C5D-A10E-71FB8B7EAE8E}" type="pres">
      <dgm:prSet presAssocID="{E0015D28-E339-4BF5-82C6-5B8B475384B4}" presName="Parent" presStyleLbl="alignNode1" presStyleIdx="2" presStyleCnt="9" custScaleX="59659" custLinFactNeighborX="-22995">
        <dgm:presLayoutVars>
          <dgm:chMax val="3"/>
          <dgm:chPref val="3"/>
          <dgm:bulletEnabled val="1"/>
        </dgm:presLayoutVars>
      </dgm:prSet>
      <dgm:spPr/>
      <dgm:t>
        <a:bodyPr/>
        <a:lstStyle/>
        <a:p>
          <a:endParaRPr lang="en-US"/>
        </a:p>
      </dgm:t>
    </dgm:pt>
    <dgm:pt modelId="{BAD868DF-9721-4271-BF61-CC54650ACACF}" type="pres">
      <dgm:prSet presAssocID="{E0015D28-E339-4BF5-82C6-5B8B475384B4}" presName="Accent" presStyleLbl="parChTrans1D1" presStyleIdx="2" presStyleCnt="9" custLinFactNeighborX="-734"/>
      <dgm:spPr/>
    </dgm:pt>
    <dgm:pt modelId="{45387C14-5AE6-4E0D-8F86-92161D43CD66}" type="pres">
      <dgm:prSet presAssocID="{E0015D28-E339-4BF5-82C6-5B8B475384B4}" presName="Child" presStyleLbl="revTx" presStyleIdx="5" presStyleCnt="17" custScaleY="5665">
        <dgm:presLayoutVars>
          <dgm:chMax val="0"/>
          <dgm:chPref val="0"/>
          <dgm:bulletEnabled val="1"/>
        </dgm:presLayoutVars>
      </dgm:prSet>
      <dgm:spPr/>
      <dgm:t>
        <a:bodyPr/>
        <a:lstStyle/>
        <a:p>
          <a:endParaRPr lang="en-US"/>
        </a:p>
      </dgm:t>
    </dgm:pt>
    <dgm:pt modelId="{8A5869E1-B3EA-47AA-BAEC-4A113A4C8BB0}" type="pres">
      <dgm:prSet presAssocID="{4418CD6A-7BCE-49C9-A8EB-AE0AE658BE7F}" presName="sibTrans" presStyleCnt="0"/>
      <dgm:spPr/>
    </dgm:pt>
    <dgm:pt modelId="{6C9AFF42-FB3B-47A7-89A9-564D9BB04954}" type="pres">
      <dgm:prSet presAssocID="{CF9BF3E2-CFC7-46B3-9E74-FCD72569E69B}" presName="composite" presStyleCnt="0"/>
      <dgm:spPr/>
    </dgm:pt>
    <dgm:pt modelId="{8F00A091-E4E1-423A-95D5-2D60FA386892}" type="pres">
      <dgm:prSet presAssocID="{CF9BF3E2-CFC7-46B3-9E74-FCD72569E69B}" presName="FirstChild" presStyleLbl="revTx" presStyleIdx="6" presStyleCnt="17" custScaleX="109631" custLinFactNeighborX="-3396">
        <dgm:presLayoutVars>
          <dgm:chMax val="0"/>
          <dgm:chPref val="0"/>
          <dgm:bulletEnabled val="1"/>
        </dgm:presLayoutVars>
      </dgm:prSet>
      <dgm:spPr/>
      <dgm:t>
        <a:bodyPr/>
        <a:lstStyle/>
        <a:p>
          <a:endParaRPr lang="en-US"/>
        </a:p>
      </dgm:t>
    </dgm:pt>
    <dgm:pt modelId="{72C9927E-BD4B-4497-A965-5E7F90506263}" type="pres">
      <dgm:prSet presAssocID="{CF9BF3E2-CFC7-46B3-9E74-FCD72569E69B}" presName="Parent" presStyleLbl="alignNode1" presStyleIdx="3" presStyleCnt="9" custScaleX="59652" custLinFactNeighborX="-14127">
        <dgm:presLayoutVars>
          <dgm:chMax val="3"/>
          <dgm:chPref val="3"/>
          <dgm:bulletEnabled val="1"/>
        </dgm:presLayoutVars>
      </dgm:prSet>
      <dgm:spPr/>
      <dgm:t>
        <a:bodyPr/>
        <a:lstStyle/>
        <a:p>
          <a:endParaRPr lang="en-US"/>
        </a:p>
      </dgm:t>
    </dgm:pt>
    <dgm:pt modelId="{6A65EDDC-8EB3-4C5C-8F8D-BC686825262F}" type="pres">
      <dgm:prSet presAssocID="{CF9BF3E2-CFC7-46B3-9E74-FCD72569E69B}" presName="Accent" presStyleLbl="parChTrans1D1" presStyleIdx="3" presStyleCnt="9"/>
      <dgm:spPr/>
    </dgm:pt>
    <dgm:pt modelId="{DE90A0EC-B472-45FC-9E5C-F4AD1B4BD527}" type="pres">
      <dgm:prSet presAssocID="{CF9BF3E2-CFC7-46B3-9E74-FCD72569E69B}" presName="Child" presStyleLbl="revTx" presStyleIdx="7" presStyleCnt="17" custFlipVert="1" custScaleY="4804">
        <dgm:presLayoutVars>
          <dgm:chMax val="0"/>
          <dgm:chPref val="0"/>
          <dgm:bulletEnabled val="1"/>
        </dgm:presLayoutVars>
      </dgm:prSet>
      <dgm:spPr/>
      <dgm:t>
        <a:bodyPr/>
        <a:lstStyle/>
        <a:p>
          <a:endParaRPr lang="en-US"/>
        </a:p>
      </dgm:t>
    </dgm:pt>
    <dgm:pt modelId="{BC191930-9306-4829-943E-1AC995F2F83F}" type="pres">
      <dgm:prSet presAssocID="{09BDB6E8-507B-4728-8D13-1E55D9BB79CA}" presName="sibTrans" presStyleCnt="0"/>
      <dgm:spPr/>
    </dgm:pt>
    <dgm:pt modelId="{DB58E98C-6010-4084-999D-7B283A891316}" type="pres">
      <dgm:prSet presAssocID="{3984844F-2A8C-4501-B698-C2DEF81F3BA3}" presName="composite" presStyleCnt="0"/>
      <dgm:spPr/>
    </dgm:pt>
    <dgm:pt modelId="{A5F089C4-1966-4CBA-B95E-B6B693019E72}" type="pres">
      <dgm:prSet presAssocID="{3984844F-2A8C-4501-B698-C2DEF81F3BA3}" presName="FirstChild" presStyleLbl="revTx" presStyleIdx="8" presStyleCnt="17" custScaleX="109631" custLinFactNeighborX="-3396">
        <dgm:presLayoutVars>
          <dgm:chMax val="0"/>
          <dgm:chPref val="0"/>
          <dgm:bulletEnabled val="1"/>
        </dgm:presLayoutVars>
      </dgm:prSet>
      <dgm:spPr/>
      <dgm:t>
        <a:bodyPr/>
        <a:lstStyle/>
        <a:p>
          <a:endParaRPr lang="en-US"/>
        </a:p>
      </dgm:t>
    </dgm:pt>
    <dgm:pt modelId="{43F998F8-313A-4753-90C3-A99AA2C6C81B}" type="pres">
      <dgm:prSet presAssocID="{3984844F-2A8C-4501-B698-C2DEF81F3BA3}" presName="Parent" presStyleLbl="alignNode1" presStyleIdx="4" presStyleCnt="9" custScaleX="59652" custLinFactNeighborX="-14127">
        <dgm:presLayoutVars>
          <dgm:chMax val="3"/>
          <dgm:chPref val="3"/>
          <dgm:bulletEnabled val="1"/>
        </dgm:presLayoutVars>
      </dgm:prSet>
      <dgm:spPr/>
      <dgm:t>
        <a:bodyPr/>
        <a:lstStyle/>
        <a:p>
          <a:endParaRPr lang="en-US"/>
        </a:p>
      </dgm:t>
    </dgm:pt>
    <dgm:pt modelId="{BED0A1FD-84D1-4490-8CA8-46676B850E09}" type="pres">
      <dgm:prSet presAssocID="{3984844F-2A8C-4501-B698-C2DEF81F3BA3}" presName="Accent" presStyleLbl="parChTrans1D1" presStyleIdx="4" presStyleCnt="9"/>
      <dgm:spPr/>
    </dgm:pt>
    <dgm:pt modelId="{EDC56460-6FB1-4125-A8BA-86A129112174}" type="pres">
      <dgm:prSet presAssocID="{3984844F-2A8C-4501-B698-C2DEF81F3BA3}" presName="Child" presStyleLbl="revTx" presStyleIdx="9" presStyleCnt="17" custFlipVert="0" custScaleY="4760">
        <dgm:presLayoutVars>
          <dgm:chMax val="0"/>
          <dgm:chPref val="0"/>
          <dgm:bulletEnabled val="1"/>
        </dgm:presLayoutVars>
      </dgm:prSet>
      <dgm:spPr/>
      <dgm:t>
        <a:bodyPr/>
        <a:lstStyle/>
        <a:p>
          <a:endParaRPr lang="en-US"/>
        </a:p>
      </dgm:t>
    </dgm:pt>
    <dgm:pt modelId="{0BF53FF2-D46D-4E15-80DD-8C2F7F14C79C}" type="pres">
      <dgm:prSet presAssocID="{ECC8B605-27B3-40F3-A504-DA32461CE27D}" presName="sibTrans" presStyleCnt="0"/>
      <dgm:spPr/>
    </dgm:pt>
    <dgm:pt modelId="{8704CECE-6ADB-4F79-91D9-9AF46BA6F5FE}" type="pres">
      <dgm:prSet presAssocID="{2C70C1FB-54C3-446D-AB69-BB5952C179EE}" presName="composite" presStyleCnt="0"/>
      <dgm:spPr/>
    </dgm:pt>
    <dgm:pt modelId="{C920283D-61C7-4A74-B34D-95489E69AE5F}" type="pres">
      <dgm:prSet presAssocID="{2C70C1FB-54C3-446D-AB69-BB5952C179EE}" presName="FirstChild" presStyleLbl="revTx" presStyleIdx="10" presStyleCnt="17" custScaleX="109631" custLinFactNeighborX="-3396">
        <dgm:presLayoutVars>
          <dgm:chMax val="0"/>
          <dgm:chPref val="0"/>
          <dgm:bulletEnabled val="1"/>
        </dgm:presLayoutVars>
      </dgm:prSet>
      <dgm:spPr/>
      <dgm:t>
        <a:bodyPr/>
        <a:lstStyle/>
        <a:p>
          <a:endParaRPr lang="en-US"/>
        </a:p>
      </dgm:t>
    </dgm:pt>
    <dgm:pt modelId="{E9A1311F-5F79-4976-8232-EDE82BB1BC5E}" type="pres">
      <dgm:prSet presAssocID="{2C70C1FB-54C3-446D-AB69-BB5952C179EE}" presName="Parent" presStyleLbl="alignNode1" presStyleIdx="5" presStyleCnt="9" custScaleX="59652" custLinFactNeighborX="-14127">
        <dgm:presLayoutVars>
          <dgm:chMax val="3"/>
          <dgm:chPref val="3"/>
          <dgm:bulletEnabled val="1"/>
        </dgm:presLayoutVars>
      </dgm:prSet>
      <dgm:spPr/>
      <dgm:t>
        <a:bodyPr/>
        <a:lstStyle/>
        <a:p>
          <a:endParaRPr lang="en-US"/>
        </a:p>
      </dgm:t>
    </dgm:pt>
    <dgm:pt modelId="{3F29930A-B5E1-458A-9D0A-459055E2A88C}" type="pres">
      <dgm:prSet presAssocID="{2C70C1FB-54C3-446D-AB69-BB5952C179EE}" presName="Accent" presStyleLbl="parChTrans1D1" presStyleIdx="5" presStyleCnt="9"/>
      <dgm:spPr/>
    </dgm:pt>
    <dgm:pt modelId="{91EC6BD7-F444-4C53-BAF0-45EE11405E3D}" type="pres">
      <dgm:prSet presAssocID="{2C70C1FB-54C3-446D-AB69-BB5952C179EE}" presName="Child" presStyleLbl="revTx" presStyleIdx="11" presStyleCnt="17" custFlipVert="0" custScaleY="4725">
        <dgm:presLayoutVars>
          <dgm:chMax val="0"/>
          <dgm:chPref val="0"/>
          <dgm:bulletEnabled val="1"/>
        </dgm:presLayoutVars>
      </dgm:prSet>
      <dgm:spPr/>
      <dgm:t>
        <a:bodyPr/>
        <a:lstStyle/>
        <a:p>
          <a:endParaRPr lang="en-US"/>
        </a:p>
      </dgm:t>
    </dgm:pt>
    <dgm:pt modelId="{B9CC6595-D713-428D-98F0-5EAD72F30FBD}" type="pres">
      <dgm:prSet presAssocID="{521F24F6-05AE-49F1-809B-C4370353A5E1}" presName="sibTrans" presStyleCnt="0"/>
      <dgm:spPr/>
    </dgm:pt>
    <dgm:pt modelId="{6EAC4C23-F50F-4F71-AF23-2A7019A98AAF}" type="pres">
      <dgm:prSet presAssocID="{42D656A1-C5F2-4127-97A8-06604799F038}" presName="composite" presStyleCnt="0"/>
      <dgm:spPr/>
    </dgm:pt>
    <dgm:pt modelId="{E2CF2BD1-7525-4406-B89D-554F299835F6}" type="pres">
      <dgm:prSet presAssocID="{42D656A1-C5F2-4127-97A8-06604799F038}" presName="FirstChild" presStyleLbl="revTx" presStyleIdx="12" presStyleCnt="17" custScaleX="109631" custLinFactNeighborX="-3396">
        <dgm:presLayoutVars>
          <dgm:chMax val="0"/>
          <dgm:chPref val="0"/>
          <dgm:bulletEnabled val="1"/>
        </dgm:presLayoutVars>
      </dgm:prSet>
      <dgm:spPr/>
      <dgm:t>
        <a:bodyPr/>
        <a:lstStyle/>
        <a:p>
          <a:endParaRPr lang="en-US"/>
        </a:p>
      </dgm:t>
    </dgm:pt>
    <dgm:pt modelId="{4595BCEF-1158-4D6E-A109-F49F37D6F14A}" type="pres">
      <dgm:prSet presAssocID="{42D656A1-C5F2-4127-97A8-06604799F038}" presName="Parent" presStyleLbl="alignNode1" presStyleIdx="6" presStyleCnt="9" custScaleX="59652" custLinFactNeighborX="-14127">
        <dgm:presLayoutVars>
          <dgm:chMax val="3"/>
          <dgm:chPref val="3"/>
          <dgm:bulletEnabled val="1"/>
        </dgm:presLayoutVars>
      </dgm:prSet>
      <dgm:spPr/>
      <dgm:t>
        <a:bodyPr/>
        <a:lstStyle/>
        <a:p>
          <a:endParaRPr lang="en-US"/>
        </a:p>
      </dgm:t>
    </dgm:pt>
    <dgm:pt modelId="{2FD4E9D5-43F0-4DCA-8E21-F313CC5FC1C0}" type="pres">
      <dgm:prSet presAssocID="{42D656A1-C5F2-4127-97A8-06604799F038}" presName="Accent" presStyleLbl="parChTrans1D1" presStyleIdx="6" presStyleCnt="9"/>
      <dgm:spPr/>
    </dgm:pt>
    <dgm:pt modelId="{068D09D6-D8DE-421D-817C-EB0A9E5D86E5}" type="pres">
      <dgm:prSet presAssocID="{42D656A1-C5F2-4127-97A8-06604799F038}" presName="Child" presStyleLbl="revTx" presStyleIdx="13" presStyleCnt="17" custFlipVert="0" custScaleY="4697">
        <dgm:presLayoutVars>
          <dgm:chMax val="0"/>
          <dgm:chPref val="0"/>
          <dgm:bulletEnabled val="1"/>
        </dgm:presLayoutVars>
      </dgm:prSet>
      <dgm:spPr/>
      <dgm:t>
        <a:bodyPr/>
        <a:lstStyle/>
        <a:p>
          <a:endParaRPr lang="en-US"/>
        </a:p>
      </dgm:t>
    </dgm:pt>
    <dgm:pt modelId="{8DE9789C-D256-48FA-A93F-C4D20D81DEB7}" type="pres">
      <dgm:prSet presAssocID="{2AC201B5-3875-4C1C-AEFC-9E8562CDC773}" presName="sibTrans" presStyleCnt="0"/>
      <dgm:spPr/>
    </dgm:pt>
    <dgm:pt modelId="{79DC4969-D268-4862-B19C-1595B47690F3}" type="pres">
      <dgm:prSet presAssocID="{5F4E11BE-7D4C-4E4B-9E9C-E17110641706}" presName="composite" presStyleCnt="0"/>
      <dgm:spPr/>
    </dgm:pt>
    <dgm:pt modelId="{BF28608B-C5DE-4E12-A005-F0F234EC172A}" type="pres">
      <dgm:prSet presAssocID="{5F4E11BE-7D4C-4E4B-9E9C-E17110641706}" presName="FirstChild" presStyleLbl="revTx" presStyleIdx="14" presStyleCnt="17" custScaleX="109631" custLinFactNeighborX="-3396">
        <dgm:presLayoutVars>
          <dgm:chMax val="0"/>
          <dgm:chPref val="0"/>
          <dgm:bulletEnabled val="1"/>
        </dgm:presLayoutVars>
      </dgm:prSet>
      <dgm:spPr/>
      <dgm:t>
        <a:bodyPr/>
        <a:lstStyle/>
        <a:p>
          <a:endParaRPr lang="en-US"/>
        </a:p>
      </dgm:t>
    </dgm:pt>
    <dgm:pt modelId="{AC44DD9A-D2BC-47A1-8610-918D4C137F18}" type="pres">
      <dgm:prSet presAssocID="{5F4E11BE-7D4C-4E4B-9E9C-E17110641706}" presName="Parent" presStyleLbl="alignNode1" presStyleIdx="7" presStyleCnt="9" custScaleX="59652" custLinFactNeighborX="-14127">
        <dgm:presLayoutVars>
          <dgm:chMax val="3"/>
          <dgm:chPref val="3"/>
          <dgm:bulletEnabled val="1"/>
        </dgm:presLayoutVars>
      </dgm:prSet>
      <dgm:spPr/>
      <dgm:t>
        <a:bodyPr/>
        <a:lstStyle/>
        <a:p>
          <a:endParaRPr lang="en-US"/>
        </a:p>
      </dgm:t>
    </dgm:pt>
    <dgm:pt modelId="{10873F5C-7A6D-43E3-93DB-2E3C10016C42}" type="pres">
      <dgm:prSet presAssocID="{5F4E11BE-7D4C-4E4B-9E9C-E17110641706}" presName="Accent" presStyleLbl="parChTrans1D1" presStyleIdx="7" presStyleCnt="9"/>
      <dgm:spPr/>
    </dgm:pt>
    <dgm:pt modelId="{2E18CD95-0D01-49FF-9B62-E2B652ACFB30}" type="pres">
      <dgm:prSet presAssocID="{5F4E11BE-7D4C-4E4B-9E9C-E17110641706}" presName="Child" presStyleLbl="revTx" presStyleIdx="15" presStyleCnt="17" custFlipVert="1" custScaleY="6037">
        <dgm:presLayoutVars>
          <dgm:chMax val="0"/>
          <dgm:chPref val="0"/>
          <dgm:bulletEnabled val="1"/>
        </dgm:presLayoutVars>
      </dgm:prSet>
      <dgm:spPr/>
      <dgm:t>
        <a:bodyPr/>
        <a:lstStyle/>
        <a:p>
          <a:endParaRPr lang="en-US"/>
        </a:p>
      </dgm:t>
    </dgm:pt>
    <dgm:pt modelId="{BF39B187-BCFA-4B1C-9F5F-97CAB8AC5F71}" type="pres">
      <dgm:prSet presAssocID="{C60EB44C-735F-4EBE-A1FE-90D8149F2D80}" presName="sibTrans" presStyleCnt="0"/>
      <dgm:spPr/>
    </dgm:pt>
    <dgm:pt modelId="{E888C213-D871-4BB2-B3FF-C2963BF085A7}" type="pres">
      <dgm:prSet presAssocID="{57A3F176-91A4-4301-A477-87BE3189EF83}" presName="composite" presStyleCnt="0"/>
      <dgm:spPr/>
    </dgm:pt>
    <dgm:pt modelId="{C63E8E36-F73F-4E85-86B9-012B803220DC}" type="pres">
      <dgm:prSet presAssocID="{57A3F176-91A4-4301-A477-87BE3189EF83}" presName="FirstChild" presStyleLbl="revTx" presStyleIdx="16" presStyleCnt="17" custScaleX="113971">
        <dgm:presLayoutVars>
          <dgm:chMax val="0"/>
          <dgm:chPref val="0"/>
          <dgm:bulletEnabled val="1"/>
        </dgm:presLayoutVars>
      </dgm:prSet>
      <dgm:spPr/>
      <dgm:t>
        <a:bodyPr/>
        <a:lstStyle/>
        <a:p>
          <a:endParaRPr lang="en-US"/>
        </a:p>
      </dgm:t>
    </dgm:pt>
    <dgm:pt modelId="{E46CAED2-F8D8-475C-B341-6F5A2F850E48}" type="pres">
      <dgm:prSet presAssocID="{57A3F176-91A4-4301-A477-87BE3189EF83}" presName="Parent" presStyleLbl="alignNode1" presStyleIdx="8" presStyleCnt="9" custScaleX="59659" custScaleY="102023" custLinFactNeighborX="-10230" custLinFactNeighborY="540">
        <dgm:presLayoutVars>
          <dgm:chMax val="3"/>
          <dgm:chPref val="3"/>
          <dgm:bulletEnabled val="1"/>
        </dgm:presLayoutVars>
      </dgm:prSet>
      <dgm:spPr/>
      <dgm:t>
        <a:bodyPr/>
        <a:lstStyle/>
        <a:p>
          <a:endParaRPr lang="en-US"/>
        </a:p>
      </dgm:t>
    </dgm:pt>
    <dgm:pt modelId="{4CDB1EFD-E6AF-486B-91DE-D3A3A2903850}" type="pres">
      <dgm:prSet presAssocID="{57A3F176-91A4-4301-A477-87BE3189EF83}" presName="Accent" presStyleLbl="parChTrans1D1" presStyleIdx="8" presStyleCnt="9" custLinFactNeighborX="812"/>
      <dgm:spPr/>
    </dgm:pt>
  </dgm:ptLst>
  <dgm:cxnLst>
    <dgm:cxn modelId="{AE6CB8FA-FC3C-44C8-9010-D1766337A5D1}" srcId="{E0015D28-E339-4BF5-82C6-5B8B475384B4}" destId="{75CFFDA9-787F-4E62-B018-2A741E79A675}" srcOrd="0" destOrd="0" parTransId="{3BAD4EA1-633D-4A4D-B166-24C3A6D2FDC8}" sibTransId="{D4CB34D2-6C52-4B08-932F-D67792C97B09}"/>
    <dgm:cxn modelId="{2F6D774B-260F-45ED-A801-34CBBC8104E7}" type="presOf" srcId="{5B9E28BD-2A49-4732-9695-5D6013C58A2F}" destId="{45387C14-5AE6-4E0D-8F86-92161D43CD66}" srcOrd="0" destOrd="0" presId="urn:microsoft.com/office/officeart/2011/layout/TabList"/>
    <dgm:cxn modelId="{1C6E5976-1BE8-4AA5-B266-C5F820681C1C}" srcId="{3984844F-2A8C-4501-B698-C2DEF81F3BA3}" destId="{4A482F95-864B-4744-A869-2D717AA071A7}" srcOrd="0" destOrd="0" parTransId="{F30FE903-C463-4B49-9B25-A5BD9C25FFC9}" sibTransId="{E3A76249-DF0A-48C8-9848-5A7AD6C482F2}"/>
    <dgm:cxn modelId="{994C9B4B-02FE-48F3-9D6F-178008E0D21C}" srcId="{CF9BF3E2-CFC7-46B3-9E74-FCD72569E69B}" destId="{136E1924-8255-4009-8DF5-F627CA64DAFF}" srcOrd="0" destOrd="0" parTransId="{3ABF11DF-517B-466F-969B-02364FCE542B}" sibTransId="{6849E007-EB9E-4CA8-9549-5DC9964C2CFA}"/>
    <dgm:cxn modelId="{9FE7F845-C30D-45DA-87A0-DCFF1D91642D}" type="presOf" srcId="{CF9BF3E2-CFC7-46B3-9E74-FCD72569E69B}" destId="{72C9927E-BD4B-4497-A965-5E7F90506263}" srcOrd="0" destOrd="0" presId="urn:microsoft.com/office/officeart/2011/layout/TabList"/>
    <dgm:cxn modelId="{63F1CFC5-524F-4A2D-B5A1-A93B054393AB}" srcId="{67BED630-198F-4F53-86D9-04DE71021674}" destId="{E0015D28-E339-4BF5-82C6-5B8B475384B4}" srcOrd="2" destOrd="0" parTransId="{2D4C35D9-5D53-4843-B901-5617D614FA45}" sibTransId="{4418CD6A-7BCE-49C9-A8EB-AE0AE658BE7F}"/>
    <dgm:cxn modelId="{044DB98D-3A2D-475F-B59C-49DF14E4DF3F}" srcId="{57A3F176-91A4-4301-A477-87BE3189EF83}" destId="{6E08372F-5818-4EFA-B7E3-84859FCA580A}" srcOrd="0" destOrd="0" parTransId="{35B4760D-DAB4-4A3E-9E6C-38F53262522D}" sibTransId="{03E305C7-ACC3-41B7-B3D1-DCD5E9EDC7FF}"/>
    <dgm:cxn modelId="{F0A68B50-AE39-46CD-9B17-2C648AFDAE08}" srcId="{42D656A1-C5F2-4127-97A8-06604799F038}" destId="{EDD0ECEC-B6B2-419B-8BA1-83877CDCD08C}" srcOrd="0" destOrd="0" parTransId="{2D2C5735-4C33-4488-BF8E-D787F711D3DF}" sibTransId="{0E0C5AB6-3364-4CF3-8536-8E4165790002}"/>
    <dgm:cxn modelId="{1BB26F0D-B259-4163-A62F-6CB9B3689B56}" type="presOf" srcId="{5F4E11BE-7D4C-4E4B-9E9C-E17110641706}" destId="{AC44DD9A-D2BC-47A1-8610-918D4C137F18}" srcOrd="0" destOrd="0" presId="urn:microsoft.com/office/officeart/2011/layout/TabList"/>
    <dgm:cxn modelId="{8FFB0CF8-B66E-42A2-A95E-F6E51C299034}" type="presOf" srcId="{4A482F95-864B-4744-A869-2D717AA071A7}" destId="{A5F089C4-1966-4CBA-B95E-B6B693019E72}" srcOrd="0" destOrd="0" presId="urn:microsoft.com/office/officeart/2011/layout/TabList"/>
    <dgm:cxn modelId="{F71BEAF3-99D0-4C6E-9B4F-28431AD23496}" srcId="{42D656A1-C5F2-4127-97A8-06604799F038}" destId="{06BB61D2-B6B3-4A4A-B1B3-5F0E437F8CDA}" srcOrd="1" destOrd="0" parTransId="{49C82E26-9E41-449F-A89B-D9DEEF38FF53}" sibTransId="{3441E10A-F9D2-492F-B16B-7178F2AB5CA8}"/>
    <dgm:cxn modelId="{65458662-1D0B-48B3-8447-DA6AC17D2A64}" type="presOf" srcId="{08339672-F34C-4EB2-8C2B-1C21EB03A44B}" destId="{DE90A0EC-B472-45FC-9E5C-F4AD1B4BD527}" srcOrd="0" destOrd="0" presId="urn:microsoft.com/office/officeart/2011/layout/TabList"/>
    <dgm:cxn modelId="{35C41D71-DF0C-48AF-A7D8-6DF3B5074751}" srcId="{5F4E11BE-7D4C-4E4B-9E9C-E17110641706}" destId="{766F8ADC-FB77-4504-9B66-4C6D2D7894A7}" srcOrd="1" destOrd="0" parTransId="{B64FDC78-98A2-45F5-AB8A-E1C50A8879C0}" sibTransId="{75CAB502-5E46-42F3-A492-06047A4BA714}"/>
    <dgm:cxn modelId="{7B356E93-FE1F-4B48-8BF6-D892FA5583BC}" type="presOf" srcId="{EE51FA1D-EA59-4BE7-9F99-4A90E7E92704}" destId="{16367E89-81BC-45D7-8846-5C71DC32CDC4}" srcOrd="0" destOrd="0" presId="urn:microsoft.com/office/officeart/2011/layout/TabList"/>
    <dgm:cxn modelId="{E6699F41-059D-4FF3-A64C-84A392E579BA}" type="presOf" srcId="{136E1924-8255-4009-8DF5-F627CA64DAFF}" destId="{8F00A091-E4E1-423A-95D5-2D60FA386892}" srcOrd="0" destOrd="0" presId="urn:microsoft.com/office/officeart/2011/layout/TabList"/>
    <dgm:cxn modelId="{78C4EBD0-055D-41C2-B46F-E317BBFE9961}" type="presOf" srcId="{FC630740-9405-455B-87C6-D07DC45DDEDF}" destId="{6AE12881-833A-4222-96F2-313241160CFD}" srcOrd="0" destOrd="0" presId="urn:microsoft.com/office/officeart/2011/layout/TabList"/>
    <dgm:cxn modelId="{FA9EA319-AEC0-4AF9-8E99-52DE71306211}" type="presOf" srcId="{6DC31EAF-BEF3-44F0-9FE8-9E60854F3F6C}" destId="{91EC6BD7-F444-4C53-BAF0-45EE11405E3D}" srcOrd="0" destOrd="0" presId="urn:microsoft.com/office/officeart/2011/layout/TabList"/>
    <dgm:cxn modelId="{68EA1E6C-BEF7-49D3-A984-AE7AA605B3E5}" type="presOf" srcId="{62E6784E-6670-4C5F-AB05-3784C135D7C3}" destId="{7F94DD27-7F7D-49C6-BEB3-F4059FA20BA1}" srcOrd="0" destOrd="0" presId="urn:microsoft.com/office/officeart/2011/layout/TabList"/>
    <dgm:cxn modelId="{93B4C41F-602D-4BDE-BA2D-201E2D45CAF4}" type="presOf" srcId="{766F8ADC-FB77-4504-9B66-4C6D2D7894A7}" destId="{2E18CD95-0D01-49FF-9B62-E2B652ACFB30}" srcOrd="0" destOrd="0" presId="urn:microsoft.com/office/officeart/2011/layout/TabList"/>
    <dgm:cxn modelId="{94B538B1-8FFE-480F-9BC4-8D5753B5C6F7}" srcId="{E0015D28-E339-4BF5-82C6-5B8B475384B4}" destId="{5B9E28BD-2A49-4732-9695-5D6013C58A2F}" srcOrd="1" destOrd="0" parTransId="{948D4973-00A4-48A3-9875-3F9670F16D56}" sibTransId="{960D9F05-408C-45A2-BA33-CEC88C455399}"/>
    <dgm:cxn modelId="{AB5D5FBF-91AC-4433-972A-C02E6D1E3229}" srcId="{67BED630-198F-4F53-86D9-04DE71021674}" destId="{5F4E11BE-7D4C-4E4B-9E9C-E17110641706}" srcOrd="7" destOrd="0" parTransId="{75B391CA-46C8-4773-AF13-A75B062A65E6}" sibTransId="{C60EB44C-735F-4EBE-A1FE-90D8149F2D80}"/>
    <dgm:cxn modelId="{13289D2C-C931-4AF8-AA8B-D8351E227ABD}" type="presOf" srcId="{87F289E3-A58A-4B4F-91A2-29356AF9F189}" destId="{EDC56460-6FB1-4125-A8BA-86A129112174}" srcOrd="0" destOrd="0" presId="urn:microsoft.com/office/officeart/2011/layout/TabList"/>
    <dgm:cxn modelId="{C73ADA30-6312-409A-B2AF-7A60AA466922}" srcId="{62E6784E-6670-4C5F-AB05-3784C135D7C3}" destId="{165B1069-179B-484F-9D2C-46FD625D7AF2}" srcOrd="0" destOrd="0" parTransId="{CC94B53A-8B78-4A7D-AF93-31365ABA1CE2}" sibTransId="{E437D973-E8E9-454A-A93E-7D9621DAC5C0}"/>
    <dgm:cxn modelId="{6C2A7C47-5A0C-4CD1-A94A-EE6916E3FB6C}" type="presOf" srcId="{57A3F176-91A4-4301-A477-87BE3189EF83}" destId="{E46CAED2-F8D8-475C-B341-6F5A2F850E48}" srcOrd="0" destOrd="0" presId="urn:microsoft.com/office/officeart/2011/layout/TabList"/>
    <dgm:cxn modelId="{A3CC36E5-8253-47EF-82C5-63EE0ED857A2}" type="presOf" srcId="{B87AA4AB-262E-4D6B-9288-AEDC8A9A07EE}" destId="{B1860B3E-6E72-46ED-9DF9-BC90A4E4337C}" srcOrd="0" destOrd="0" presId="urn:microsoft.com/office/officeart/2011/layout/TabList"/>
    <dgm:cxn modelId="{896FD5CC-E0D9-40D5-B1B1-13AC55C0906C}" type="presOf" srcId="{67BED630-198F-4F53-86D9-04DE71021674}" destId="{5D328376-45D5-4E15-AA7A-0526E7731D00}" srcOrd="0" destOrd="0" presId="urn:microsoft.com/office/officeart/2011/layout/TabList"/>
    <dgm:cxn modelId="{2F6DF49B-D521-49E2-A72E-3AB73A6E4C92}" type="presOf" srcId="{044CD92D-68F2-49A6-88ED-BAACF1CD81F1}" destId="{BF28608B-C5DE-4E12-A005-F0F234EC172A}" srcOrd="0" destOrd="0" presId="urn:microsoft.com/office/officeart/2011/layout/TabList"/>
    <dgm:cxn modelId="{AB243537-B29D-42FA-B87E-16581A8EE170}" type="presOf" srcId="{2C70C1FB-54C3-446D-AB69-BB5952C179EE}" destId="{E9A1311F-5F79-4976-8232-EDE82BB1BC5E}" srcOrd="0" destOrd="0" presId="urn:microsoft.com/office/officeart/2011/layout/TabList"/>
    <dgm:cxn modelId="{B8B61C78-064A-4B01-B221-AF070E8CB6FD}" type="presOf" srcId="{42D656A1-C5F2-4127-97A8-06604799F038}" destId="{4595BCEF-1158-4D6E-A109-F49F37D6F14A}" srcOrd="0" destOrd="0" presId="urn:microsoft.com/office/officeart/2011/layout/TabList"/>
    <dgm:cxn modelId="{2AFE86F5-BBD0-4DFE-BBD5-E438AF4B2304}" srcId="{2C70C1FB-54C3-446D-AB69-BB5952C179EE}" destId="{BE404E51-E665-4356-B066-3D0B6E30F8D0}" srcOrd="0" destOrd="0" parTransId="{1EFAB4AC-3A25-48BA-96B9-3FE64434F27D}" sibTransId="{49CDEACD-9811-4787-9866-A7D3653EDCAD}"/>
    <dgm:cxn modelId="{D4083612-DE94-4237-BEED-E7E92F33F6F1}" srcId="{2C70C1FB-54C3-446D-AB69-BB5952C179EE}" destId="{6DC31EAF-BEF3-44F0-9FE8-9E60854F3F6C}" srcOrd="1" destOrd="0" parTransId="{281C87E9-99F0-4987-BDA8-F74F0BB21ACA}" sibTransId="{4F0FC443-AA0F-43A4-BCCB-1507BAA1EE53}"/>
    <dgm:cxn modelId="{55B29383-60C4-4A08-BEB8-2C200176073D}" srcId="{67BED630-198F-4F53-86D9-04DE71021674}" destId="{42D656A1-C5F2-4127-97A8-06604799F038}" srcOrd="6" destOrd="0" parTransId="{82B66EC5-A7D7-4641-99E6-2EB563754F40}" sibTransId="{2AC201B5-3875-4C1C-AEFC-9E8562CDC773}"/>
    <dgm:cxn modelId="{762EB347-2631-4D81-979C-0837728FECF0}" srcId="{F607A916-D5C3-4689-A371-4ED6F463F0DC}" destId="{FC630740-9405-455B-87C6-D07DC45DDEDF}" srcOrd="1" destOrd="0" parTransId="{5D5C47D9-12EB-45DF-B4C9-E2B2D9909661}" sibTransId="{5625A23E-A7FF-4B43-B97F-B5BA3F6513E0}"/>
    <dgm:cxn modelId="{53592405-4A4A-4FBE-BB2F-2BA49E676EAE}" srcId="{67BED630-198F-4F53-86D9-04DE71021674}" destId="{2C70C1FB-54C3-446D-AB69-BB5952C179EE}" srcOrd="5" destOrd="0" parTransId="{29E81FBD-D31D-49CD-92CB-7BA6E6747411}" sibTransId="{521F24F6-05AE-49F1-809B-C4370353A5E1}"/>
    <dgm:cxn modelId="{644B3575-3617-425C-B439-2E00B446A3A6}" srcId="{5F4E11BE-7D4C-4E4B-9E9C-E17110641706}" destId="{044CD92D-68F2-49A6-88ED-BAACF1CD81F1}" srcOrd="0" destOrd="0" parTransId="{A0801251-D418-4714-8CFB-7681912186EB}" sibTransId="{021D36E8-648D-4E45-9068-4772785CEC9E}"/>
    <dgm:cxn modelId="{1DC2D85B-D422-4910-A4AE-13174CEC37F5}" srcId="{67BED630-198F-4F53-86D9-04DE71021674}" destId="{62E6784E-6670-4C5F-AB05-3784C135D7C3}" srcOrd="1" destOrd="0" parTransId="{7C302B52-E0E8-4779-97A4-15F816544613}" sibTransId="{F23C9AEB-CE1C-405B-AB02-BC79DBCC1A9D}"/>
    <dgm:cxn modelId="{F8A43A2F-5C2A-4FEC-987D-30369CC321B7}" type="presOf" srcId="{F607A916-D5C3-4689-A371-4ED6F463F0DC}" destId="{6B1F6034-84AF-479F-9EA0-7D68BEADA5C9}" srcOrd="0" destOrd="0" presId="urn:microsoft.com/office/officeart/2011/layout/TabList"/>
    <dgm:cxn modelId="{BEC2CAE0-37EC-4559-B639-1024BD75E480}" type="presOf" srcId="{E0015D28-E339-4BF5-82C6-5B8B475384B4}" destId="{488FDD38-71E7-4C5D-A10E-71FB8B7EAE8E}" srcOrd="0" destOrd="0" presId="urn:microsoft.com/office/officeart/2011/layout/TabList"/>
    <dgm:cxn modelId="{B2BD0A72-3B18-415F-9F85-C3F0349400E4}" srcId="{CF9BF3E2-CFC7-46B3-9E74-FCD72569E69B}" destId="{08339672-F34C-4EB2-8C2B-1C21EB03A44B}" srcOrd="1" destOrd="0" parTransId="{B28C1A41-2D2F-4A5B-A250-E3BC470EFB77}" sibTransId="{37CED00A-BF99-4D25-B660-1C5016D69BF5}"/>
    <dgm:cxn modelId="{56294FFF-715E-4A80-A9D5-2F8BA6085B3C}" type="presOf" srcId="{BE404E51-E665-4356-B066-3D0B6E30F8D0}" destId="{C920283D-61C7-4A74-B34D-95489E69AE5F}" srcOrd="0" destOrd="0" presId="urn:microsoft.com/office/officeart/2011/layout/TabList"/>
    <dgm:cxn modelId="{8A2A423D-C13C-41A0-BA13-767E38FDD140}" type="presOf" srcId="{165B1069-179B-484F-9D2C-46FD625D7AF2}" destId="{F6C5EFEA-7C4B-4D7A-ACD3-211B5EB6A314}" srcOrd="0" destOrd="0" presId="urn:microsoft.com/office/officeart/2011/layout/TabList"/>
    <dgm:cxn modelId="{24E65B3C-0E3F-4AEF-938A-F866E9C095F8}" srcId="{67BED630-198F-4F53-86D9-04DE71021674}" destId="{3984844F-2A8C-4501-B698-C2DEF81F3BA3}" srcOrd="4" destOrd="0" parTransId="{DE2F2565-BA30-49F7-B391-2A5539FC6B40}" sibTransId="{ECC8B605-27B3-40F3-A504-DA32461CE27D}"/>
    <dgm:cxn modelId="{F7E2F45E-1EA0-4791-BBB1-43992423D4BD}" srcId="{67BED630-198F-4F53-86D9-04DE71021674}" destId="{F607A916-D5C3-4689-A371-4ED6F463F0DC}" srcOrd="0" destOrd="0" parTransId="{1A0BCE99-CD3B-4845-AE79-3851ED6EC989}" sibTransId="{6BBC2673-27C8-4227-AA13-AFACD99D5C95}"/>
    <dgm:cxn modelId="{91DA031E-A342-4A8F-9960-F02EAE10893B}" type="presOf" srcId="{6E08372F-5818-4EFA-B7E3-84859FCA580A}" destId="{C63E8E36-F73F-4E85-86B9-012B803220DC}" srcOrd="0" destOrd="0" presId="urn:microsoft.com/office/officeart/2011/layout/TabList"/>
    <dgm:cxn modelId="{117A7489-B30A-461B-BAF1-1C835744FF4F}" srcId="{F607A916-D5C3-4689-A371-4ED6F463F0DC}" destId="{EE51FA1D-EA59-4BE7-9F99-4A90E7E92704}" srcOrd="0" destOrd="0" parTransId="{324D7AAB-80D0-4899-8029-FE9D14F82BAB}" sibTransId="{B97D6112-F9BC-431C-846D-A460BDDC518F}"/>
    <dgm:cxn modelId="{B55D3DDE-3ECA-497F-AB1B-54C82C8EAC9B}" type="presOf" srcId="{75CFFDA9-787F-4E62-B018-2A741E79A675}" destId="{5743F73D-F135-42FB-8FE3-B7951C9EA3A1}" srcOrd="0" destOrd="0" presId="urn:microsoft.com/office/officeart/2011/layout/TabList"/>
    <dgm:cxn modelId="{B3A9216F-C813-4BB4-9C47-AB11B3D788F3}" srcId="{67BED630-198F-4F53-86D9-04DE71021674}" destId="{CF9BF3E2-CFC7-46B3-9E74-FCD72569E69B}" srcOrd="3" destOrd="0" parTransId="{0C03710D-3FFC-499B-86CF-3A338295E8D6}" sibTransId="{09BDB6E8-507B-4728-8D13-1E55D9BB79CA}"/>
    <dgm:cxn modelId="{A8AC56AE-A1B6-4D8B-9563-7A2CC7028DB3}" type="presOf" srcId="{06BB61D2-B6B3-4A4A-B1B3-5F0E437F8CDA}" destId="{068D09D6-D8DE-421D-817C-EB0A9E5D86E5}" srcOrd="0" destOrd="0" presId="urn:microsoft.com/office/officeart/2011/layout/TabList"/>
    <dgm:cxn modelId="{788C0F6E-EED7-4AB5-8D82-B4383B29A881}" srcId="{67BED630-198F-4F53-86D9-04DE71021674}" destId="{57A3F176-91A4-4301-A477-87BE3189EF83}" srcOrd="8" destOrd="0" parTransId="{15536643-256C-479D-8FC7-66B91D22AE06}" sibTransId="{4C4FD5BE-1EF7-4B6D-81CD-C341A4B97B77}"/>
    <dgm:cxn modelId="{0F855CC6-AF46-4E68-9A12-C1FAC808A538}" type="presOf" srcId="{EDD0ECEC-B6B2-419B-8BA1-83877CDCD08C}" destId="{E2CF2BD1-7525-4406-B89D-554F299835F6}" srcOrd="0" destOrd="0" presId="urn:microsoft.com/office/officeart/2011/layout/TabList"/>
    <dgm:cxn modelId="{35AE8F49-A5C9-4C26-9F51-22A806F851C8}" type="presOf" srcId="{3984844F-2A8C-4501-B698-C2DEF81F3BA3}" destId="{43F998F8-313A-4753-90C3-A99AA2C6C81B}" srcOrd="0" destOrd="0" presId="urn:microsoft.com/office/officeart/2011/layout/TabList"/>
    <dgm:cxn modelId="{FF931444-7567-4CAE-B5E9-7C7A2E9CD6A9}" srcId="{62E6784E-6670-4C5F-AB05-3784C135D7C3}" destId="{B87AA4AB-262E-4D6B-9288-AEDC8A9A07EE}" srcOrd="1" destOrd="0" parTransId="{96389F38-7F8D-48D0-BE11-34E18FB37DBA}" sibTransId="{E46D90DA-FB44-4A63-800A-04FFDF2AEDDF}"/>
    <dgm:cxn modelId="{619D2491-B44A-41CE-AE2E-81AB9A9D9765}" srcId="{3984844F-2A8C-4501-B698-C2DEF81F3BA3}" destId="{87F289E3-A58A-4B4F-91A2-29356AF9F189}" srcOrd="1" destOrd="0" parTransId="{3DC0A23B-79D0-4FAF-B120-86DBDFAA5EA0}" sibTransId="{5C6AE72E-5FD5-4249-A567-DB61706A8A32}"/>
    <dgm:cxn modelId="{6D6E6B27-1526-4005-8992-3FCA59D00B1B}" type="presParOf" srcId="{5D328376-45D5-4E15-AA7A-0526E7731D00}" destId="{5A4E1504-9A7B-48A5-A08D-BADC02EA016A}" srcOrd="0" destOrd="0" presId="urn:microsoft.com/office/officeart/2011/layout/TabList"/>
    <dgm:cxn modelId="{E33A88EE-81AD-4C0B-B151-700F1E6CE2F8}" type="presParOf" srcId="{5A4E1504-9A7B-48A5-A08D-BADC02EA016A}" destId="{16367E89-81BC-45D7-8846-5C71DC32CDC4}" srcOrd="0" destOrd="0" presId="urn:microsoft.com/office/officeart/2011/layout/TabList"/>
    <dgm:cxn modelId="{1A6CB755-F796-4801-A1DC-BDB7146B1AD6}" type="presParOf" srcId="{5A4E1504-9A7B-48A5-A08D-BADC02EA016A}" destId="{6B1F6034-84AF-479F-9EA0-7D68BEADA5C9}" srcOrd="1" destOrd="0" presId="urn:microsoft.com/office/officeart/2011/layout/TabList"/>
    <dgm:cxn modelId="{4276CAD4-E236-4B5C-8F09-1F2AED4F6D4A}" type="presParOf" srcId="{5A4E1504-9A7B-48A5-A08D-BADC02EA016A}" destId="{BACE8D17-98DC-4172-AEC2-8E7A6307E61C}" srcOrd="2" destOrd="0" presId="urn:microsoft.com/office/officeart/2011/layout/TabList"/>
    <dgm:cxn modelId="{3D0E1B91-B2E5-4B1E-8CE1-95CB671679CE}" type="presParOf" srcId="{5D328376-45D5-4E15-AA7A-0526E7731D00}" destId="{6AE12881-833A-4222-96F2-313241160CFD}" srcOrd="1" destOrd="0" presId="urn:microsoft.com/office/officeart/2011/layout/TabList"/>
    <dgm:cxn modelId="{63F69834-6B05-42AE-973D-4D3C88271286}" type="presParOf" srcId="{5D328376-45D5-4E15-AA7A-0526E7731D00}" destId="{CDE4F86E-B7DF-45BC-8AED-0C8C5F956732}" srcOrd="2" destOrd="0" presId="urn:microsoft.com/office/officeart/2011/layout/TabList"/>
    <dgm:cxn modelId="{7B3944CB-44F0-4E95-B1E3-AD05AC0D5A82}" type="presParOf" srcId="{5D328376-45D5-4E15-AA7A-0526E7731D00}" destId="{2E90369A-44C4-48B6-AEC9-66883818ADF5}" srcOrd="3" destOrd="0" presId="urn:microsoft.com/office/officeart/2011/layout/TabList"/>
    <dgm:cxn modelId="{B74FE402-2FCF-4836-BAF7-9EAE880D6FA3}" type="presParOf" srcId="{2E90369A-44C4-48B6-AEC9-66883818ADF5}" destId="{F6C5EFEA-7C4B-4D7A-ACD3-211B5EB6A314}" srcOrd="0" destOrd="0" presId="urn:microsoft.com/office/officeart/2011/layout/TabList"/>
    <dgm:cxn modelId="{F750A9F6-264C-4E18-A7DA-A60A9481DC2E}" type="presParOf" srcId="{2E90369A-44C4-48B6-AEC9-66883818ADF5}" destId="{7F94DD27-7F7D-49C6-BEB3-F4059FA20BA1}" srcOrd="1" destOrd="0" presId="urn:microsoft.com/office/officeart/2011/layout/TabList"/>
    <dgm:cxn modelId="{1F44EC6A-A154-40FB-AD34-34AD3DB40133}" type="presParOf" srcId="{2E90369A-44C4-48B6-AEC9-66883818ADF5}" destId="{CD1D1831-161A-4CDB-869C-51B4F70159E5}" srcOrd="2" destOrd="0" presId="urn:microsoft.com/office/officeart/2011/layout/TabList"/>
    <dgm:cxn modelId="{117BBB57-59BB-46C4-814F-212AD987DAF3}" type="presParOf" srcId="{5D328376-45D5-4E15-AA7A-0526E7731D00}" destId="{B1860B3E-6E72-46ED-9DF9-BC90A4E4337C}" srcOrd="4" destOrd="0" presId="urn:microsoft.com/office/officeart/2011/layout/TabList"/>
    <dgm:cxn modelId="{E5D13830-638A-4DE1-B002-01FBABBFCF66}" type="presParOf" srcId="{5D328376-45D5-4E15-AA7A-0526E7731D00}" destId="{BE14328B-9943-4474-B671-D0E132098849}" srcOrd="5" destOrd="0" presId="urn:microsoft.com/office/officeart/2011/layout/TabList"/>
    <dgm:cxn modelId="{C8089704-FCDD-44D9-AEC4-F5C07AC84A06}" type="presParOf" srcId="{5D328376-45D5-4E15-AA7A-0526E7731D00}" destId="{FE6ABC19-3DA7-4BF1-917A-03DAA5EC6E08}" srcOrd="6" destOrd="0" presId="urn:microsoft.com/office/officeart/2011/layout/TabList"/>
    <dgm:cxn modelId="{6B5CCE8B-7ABF-448B-BABD-EF8F1223D2AA}" type="presParOf" srcId="{FE6ABC19-3DA7-4BF1-917A-03DAA5EC6E08}" destId="{5743F73D-F135-42FB-8FE3-B7951C9EA3A1}" srcOrd="0" destOrd="0" presId="urn:microsoft.com/office/officeart/2011/layout/TabList"/>
    <dgm:cxn modelId="{E4789220-CBBB-401B-9BB7-9D8B7729FB04}" type="presParOf" srcId="{FE6ABC19-3DA7-4BF1-917A-03DAA5EC6E08}" destId="{488FDD38-71E7-4C5D-A10E-71FB8B7EAE8E}" srcOrd="1" destOrd="0" presId="urn:microsoft.com/office/officeart/2011/layout/TabList"/>
    <dgm:cxn modelId="{6038A0FD-3AB7-447C-B1F9-BACA032944A3}" type="presParOf" srcId="{FE6ABC19-3DA7-4BF1-917A-03DAA5EC6E08}" destId="{BAD868DF-9721-4271-BF61-CC54650ACACF}" srcOrd="2" destOrd="0" presId="urn:microsoft.com/office/officeart/2011/layout/TabList"/>
    <dgm:cxn modelId="{55236369-42E2-41F0-B08D-D6609AED88F6}" type="presParOf" srcId="{5D328376-45D5-4E15-AA7A-0526E7731D00}" destId="{45387C14-5AE6-4E0D-8F86-92161D43CD66}" srcOrd="7" destOrd="0" presId="urn:microsoft.com/office/officeart/2011/layout/TabList"/>
    <dgm:cxn modelId="{8459B5CC-960A-4BD5-BD63-744BA481FC72}" type="presParOf" srcId="{5D328376-45D5-4E15-AA7A-0526E7731D00}" destId="{8A5869E1-B3EA-47AA-BAEC-4A113A4C8BB0}" srcOrd="8" destOrd="0" presId="urn:microsoft.com/office/officeart/2011/layout/TabList"/>
    <dgm:cxn modelId="{8734CB0C-DB98-4318-97A6-32B168905114}" type="presParOf" srcId="{5D328376-45D5-4E15-AA7A-0526E7731D00}" destId="{6C9AFF42-FB3B-47A7-89A9-564D9BB04954}" srcOrd="9" destOrd="0" presId="urn:microsoft.com/office/officeart/2011/layout/TabList"/>
    <dgm:cxn modelId="{4322D58B-83B2-467E-8BDE-82022160F550}" type="presParOf" srcId="{6C9AFF42-FB3B-47A7-89A9-564D9BB04954}" destId="{8F00A091-E4E1-423A-95D5-2D60FA386892}" srcOrd="0" destOrd="0" presId="urn:microsoft.com/office/officeart/2011/layout/TabList"/>
    <dgm:cxn modelId="{88E4AC69-EDC5-40C8-B355-776567C896EF}" type="presParOf" srcId="{6C9AFF42-FB3B-47A7-89A9-564D9BB04954}" destId="{72C9927E-BD4B-4497-A965-5E7F90506263}" srcOrd="1" destOrd="0" presId="urn:microsoft.com/office/officeart/2011/layout/TabList"/>
    <dgm:cxn modelId="{690A4EAC-E7AC-4103-9484-ED683FD7B73F}" type="presParOf" srcId="{6C9AFF42-FB3B-47A7-89A9-564D9BB04954}" destId="{6A65EDDC-8EB3-4C5C-8F8D-BC686825262F}" srcOrd="2" destOrd="0" presId="urn:microsoft.com/office/officeart/2011/layout/TabList"/>
    <dgm:cxn modelId="{24B80915-17F6-4590-B7FF-0CC7518F6C49}" type="presParOf" srcId="{5D328376-45D5-4E15-AA7A-0526E7731D00}" destId="{DE90A0EC-B472-45FC-9E5C-F4AD1B4BD527}" srcOrd="10" destOrd="0" presId="urn:microsoft.com/office/officeart/2011/layout/TabList"/>
    <dgm:cxn modelId="{ECB04C08-6BBE-4EC4-8240-EBD971714B45}" type="presParOf" srcId="{5D328376-45D5-4E15-AA7A-0526E7731D00}" destId="{BC191930-9306-4829-943E-1AC995F2F83F}" srcOrd="11" destOrd="0" presId="urn:microsoft.com/office/officeart/2011/layout/TabList"/>
    <dgm:cxn modelId="{F2F38431-9CEC-4367-A375-171FF7897167}" type="presParOf" srcId="{5D328376-45D5-4E15-AA7A-0526E7731D00}" destId="{DB58E98C-6010-4084-999D-7B283A891316}" srcOrd="12" destOrd="0" presId="urn:microsoft.com/office/officeart/2011/layout/TabList"/>
    <dgm:cxn modelId="{E9554330-FDDF-498F-AF6B-2184F20C4869}" type="presParOf" srcId="{DB58E98C-6010-4084-999D-7B283A891316}" destId="{A5F089C4-1966-4CBA-B95E-B6B693019E72}" srcOrd="0" destOrd="0" presId="urn:microsoft.com/office/officeart/2011/layout/TabList"/>
    <dgm:cxn modelId="{3DC247B7-B2A5-45AC-B757-8C14C8EE032D}" type="presParOf" srcId="{DB58E98C-6010-4084-999D-7B283A891316}" destId="{43F998F8-313A-4753-90C3-A99AA2C6C81B}" srcOrd="1" destOrd="0" presId="urn:microsoft.com/office/officeart/2011/layout/TabList"/>
    <dgm:cxn modelId="{8C0071BC-29B3-4173-BA26-75A34BDB6089}" type="presParOf" srcId="{DB58E98C-6010-4084-999D-7B283A891316}" destId="{BED0A1FD-84D1-4490-8CA8-46676B850E09}" srcOrd="2" destOrd="0" presId="urn:microsoft.com/office/officeart/2011/layout/TabList"/>
    <dgm:cxn modelId="{E880B397-D6E5-4EC6-93C2-2057D58207C4}" type="presParOf" srcId="{5D328376-45D5-4E15-AA7A-0526E7731D00}" destId="{EDC56460-6FB1-4125-A8BA-86A129112174}" srcOrd="13" destOrd="0" presId="urn:microsoft.com/office/officeart/2011/layout/TabList"/>
    <dgm:cxn modelId="{CB0D5314-70E3-4500-97CA-2FB096D8AC9C}" type="presParOf" srcId="{5D328376-45D5-4E15-AA7A-0526E7731D00}" destId="{0BF53FF2-D46D-4E15-80DD-8C2F7F14C79C}" srcOrd="14" destOrd="0" presId="urn:microsoft.com/office/officeart/2011/layout/TabList"/>
    <dgm:cxn modelId="{2E839B77-B988-4D70-8CB1-4EA09401E56A}" type="presParOf" srcId="{5D328376-45D5-4E15-AA7A-0526E7731D00}" destId="{8704CECE-6ADB-4F79-91D9-9AF46BA6F5FE}" srcOrd="15" destOrd="0" presId="urn:microsoft.com/office/officeart/2011/layout/TabList"/>
    <dgm:cxn modelId="{B97C051E-2962-4908-9FD4-9771875DA7D5}" type="presParOf" srcId="{8704CECE-6ADB-4F79-91D9-9AF46BA6F5FE}" destId="{C920283D-61C7-4A74-B34D-95489E69AE5F}" srcOrd="0" destOrd="0" presId="urn:microsoft.com/office/officeart/2011/layout/TabList"/>
    <dgm:cxn modelId="{699CDE18-F6B2-452E-B544-EA225E3CFAEF}" type="presParOf" srcId="{8704CECE-6ADB-4F79-91D9-9AF46BA6F5FE}" destId="{E9A1311F-5F79-4976-8232-EDE82BB1BC5E}" srcOrd="1" destOrd="0" presId="urn:microsoft.com/office/officeart/2011/layout/TabList"/>
    <dgm:cxn modelId="{5E1C7AB2-68D7-4FEE-8A44-61E034A5AEB3}" type="presParOf" srcId="{8704CECE-6ADB-4F79-91D9-9AF46BA6F5FE}" destId="{3F29930A-B5E1-458A-9D0A-459055E2A88C}" srcOrd="2" destOrd="0" presId="urn:microsoft.com/office/officeart/2011/layout/TabList"/>
    <dgm:cxn modelId="{EAE89185-6BBC-4D9F-8219-DB9F710B5D9B}" type="presParOf" srcId="{5D328376-45D5-4E15-AA7A-0526E7731D00}" destId="{91EC6BD7-F444-4C53-BAF0-45EE11405E3D}" srcOrd="16" destOrd="0" presId="urn:microsoft.com/office/officeart/2011/layout/TabList"/>
    <dgm:cxn modelId="{52032024-4296-4E68-856D-323B11AD8C2F}" type="presParOf" srcId="{5D328376-45D5-4E15-AA7A-0526E7731D00}" destId="{B9CC6595-D713-428D-98F0-5EAD72F30FBD}" srcOrd="17" destOrd="0" presId="urn:microsoft.com/office/officeart/2011/layout/TabList"/>
    <dgm:cxn modelId="{6B7C59AC-238E-43FC-B961-A6331ED6807C}" type="presParOf" srcId="{5D328376-45D5-4E15-AA7A-0526E7731D00}" destId="{6EAC4C23-F50F-4F71-AF23-2A7019A98AAF}" srcOrd="18" destOrd="0" presId="urn:microsoft.com/office/officeart/2011/layout/TabList"/>
    <dgm:cxn modelId="{A9FED0AF-9B96-4C9A-A9FE-39ECEC8E37FB}" type="presParOf" srcId="{6EAC4C23-F50F-4F71-AF23-2A7019A98AAF}" destId="{E2CF2BD1-7525-4406-B89D-554F299835F6}" srcOrd="0" destOrd="0" presId="urn:microsoft.com/office/officeart/2011/layout/TabList"/>
    <dgm:cxn modelId="{DC79A20F-137B-4FD9-9EBD-BF67676A3E30}" type="presParOf" srcId="{6EAC4C23-F50F-4F71-AF23-2A7019A98AAF}" destId="{4595BCEF-1158-4D6E-A109-F49F37D6F14A}" srcOrd="1" destOrd="0" presId="urn:microsoft.com/office/officeart/2011/layout/TabList"/>
    <dgm:cxn modelId="{3BB50B1D-CC64-4464-8DA2-C05C12BF5AA9}" type="presParOf" srcId="{6EAC4C23-F50F-4F71-AF23-2A7019A98AAF}" destId="{2FD4E9D5-43F0-4DCA-8E21-F313CC5FC1C0}" srcOrd="2" destOrd="0" presId="urn:microsoft.com/office/officeart/2011/layout/TabList"/>
    <dgm:cxn modelId="{EE67619A-5197-4C75-9DD4-7C16C75EC9CF}" type="presParOf" srcId="{5D328376-45D5-4E15-AA7A-0526E7731D00}" destId="{068D09D6-D8DE-421D-817C-EB0A9E5D86E5}" srcOrd="19" destOrd="0" presId="urn:microsoft.com/office/officeart/2011/layout/TabList"/>
    <dgm:cxn modelId="{B62FB7DD-3136-4263-B5F9-D406EB64738E}" type="presParOf" srcId="{5D328376-45D5-4E15-AA7A-0526E7731D00}" destId="{8DE9789C-D256-48FA-A93F-C4D20D81DEB7}" srcOrd="20" destOrd="0" presId="urn:microsoft.com/office/officeart/2011/layout/TabList"/>
    <dgm:cxn modelId="{B807E593-FA3A-4B84-9387-C795779F3967}" type="presParOf" srcId="{5D328376-45D5-4E15-AA7A-0526E7731D00}" destId="{79DC4969-D268-4862-B19C-1595B47690F3}" srcOrd="21" destOrd="0" presId="urn:microsoft.com/office/officeart/2011/layout/TabList"/>
    <dgm:cxn modelId="{C7123F26-B373-4A7B-AA99-74424652BACC}" type="presParOf" srcId="{79DC4969-D268-4862-B19C-1595B47690F3}" destId="{BF28608B-C5DE-4E12-A005-F0F234EC172A}" srcOrd="0" destOrd="0" presId="urn:microsoft.com/office/officeart/2011/layout/TabList"/>
    <dgm:cxn modelId="{1D2C4008-D1C3-459B-AF8E-D029120490CD}" type="presParOf" srcId="{79DC4969-D268-4862-B19C-1595B47690F3}" destId="{AC44DD9A-D2BC-47A1-8610-918D4C137F18}" srcOrd="1" destOrd="0" presId="urn:microsoft.com/office/officeart/2011/layout/TabList"/>
    <dgm:cxn modelId="{5DA5E2FA-8424-4F6E-B07B-97337B70DC12}" type="presParOf" srcId="{79DC4969-D268-4862-B19C-1595B47690F3}" destId="{10873F5C-7A6D-43E3-93DB-2E3C10016C42}" srcOrd="2" destOrd="0" presId="urn:microsoft.com/office/officeart/2011/layout/TabList"/>
    <dgm:cxn modelId="{5CAA5FDC-110C-43B6-8467-97B2D96F605F}" type="presParOf" srcId="{5D328376-45D5-4E15-AA7A-0526E7731D00}" destId="{2E18CD95-0D01-49FF-9B62-E2B652ACFB30}" srcOrd="22" destOrd="0" presId="urn:microsoft.com/office/officeart/2011/layout/TabList"/>
    <dgm:cxn modelId="{7545017C-5235-48BC-A056-3909603166B6}" type="presParOf" srcId="{5D328376-45D5-4E15-AA7A-0526E7731D00}" destId="{BF39B187-BCFA-4B1C-9F5F-97CAB8AC5F71}" srcOrd="23" destOrd="0" presId="urn:microsoft.com/office/officeart/2011/layout/TabList"/>
    <dgm:cxn modelId="{94D67ECB-0B83-44DD-8873-052C2295157D}" type="presParOf" srcId="{5D328376-45D5-4E15-AA7A-0526E7731D00}" destId="{E888C213-D871-4BB2-B3FF-C2963BF085A7}" srcOrd="24" destOrd="0" presId="urn:microsoft.com/office/officeart/2011/layout/TabList"/>
    <dgm:cxn modelId="{68EAA00E-908B-47AC-9DC0-B3FCC36BE44C}" type="presParOf" srcId="{E888C213-D871-4BB2-B3FF-C2963BF085A7}" destId="{C63E8E36-F73F-4E85-86B9-012B803220DC}" srcOrd="0" destOrd="0" presId="urn:microsoft.com/office/officeart/2011/layout/TabList"/>
    <dgm:cxn modelId="{B921889A-D7E8-4851-A6F8-CE52C4464B2A}" type="presParOf" srcId="{E888C213-D871-4BB2-B3FF-C2963BF085A7}" destId="{E46CAED2-F8D8-475C-B341-6F5A2F850E48}" srcOrd="1" destOrd="0" presId="urn:microsoft.com/office/officeart/2011/layout/TabList"/>
    <dgm:cxn modelId="{F2FA4D67-0596-4018-B205-0CF9DF8BB501}" type="presParOf" srcId="{E888C213-D871-4BB2-B3FF-C2963BF085A7}" destId="{4CDB1EFD-E6AF-486B-91DE-D3A3A290385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94E22-927D-48D1-B614-774CDAE586F6}">
      <dsp:nvSpPr>
        <dsp:cNvPr id="0" name=""/>
        <dsp:cNvSpPr/>
      </dsp:nvSpPr>
      <dsp:spPr>
        <a:xfrm>
          <a:off x="1978462" y="933839"/>
          <a:ext cx="1733253" cy="173325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7D3E024-F0C9-44DA-B80B-9AEA0ADCC1B8}">
      <dsp:nvSpPr>
        <dsp:cNvPr id="0" name=""/>
        <dsp:cNvSpPr/>
      </dsp:nvSpPr>
      <dsp:spPr>
        <a:xfrm>
          <a:off x="1024389" y="313923"/>
          <a:ext cx="1775987" cy="9494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OHCHR</a:t>
          </a:r>
        </a:p>
      </dsp:txBody>
      <dsp:txXfrm>
        <a:off x="1024389" y="313923"/>
        <a:ext cx="1775987" cy="949471"/>
      </dsp:txXfrm>
    </dsp:sp>
    <dsp:sp modelId="{D10D61F1-2CED-438A-8B88-66C3E95DBF10}">
      <dsp:nvSpPr>
        <dsp:cNvPr id="0" name=""/>
        <dsp:cNvSpPr/>
      </dsp:nvSpPr>
      <dsp:spPr>
        <a:xfrm>
          <a:off x="2973821" y="1249871"/>
          <a:ext cx="1733253" cy="1733253"/>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121F1DE-F589-4459-B7EE-649A2B147991}">
      <dsp:nvSpPr>
        <dsp:cNvPr id="0" name=""/>
        <dsp:cNvSpPr/>
      </dsp:nvSpPr>
      <dsp:spPr>
        <a:xfrm>
          <a:off x="3820170" y="268714"/>
          <a:ext cx="1651743" cy="10398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UNHCR</a:t>
          </a:r>
        </a:p>
      </dsp:txBody>
      <dsp:txXfrm>
        <a:off x="3820170" y="268714"/>
        <a:ext cx="1651743" cy="1039897"/>
      </dsp:txXfrm>
    </dsp:sp>
    <dsp:sp modelId="{89A0A7AC-4C12-45DB-83EF-097CB9CEDBE3}">
      <dsp:nvSpPr>
        <dsp:cNvPr id="0" name=""/>
        <dsp:cNvSpPr/>
      </dsp:nvSpPr>
      <dsp:spPr>
        <a:xfrm>
          <a:off x="2838748" y="1655350"/>
          <a:ext cx="1733253" cy="1733253"/>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5465216-2C37-4B9A-BB08-9B6D1D590DFD}">
      <dsp:nvSpPr>
        <dsp:cNvPr id="0" name=""/>
        <dsp:cNvSpPr/>
      </dsp:nvSpPr>
      <dsp:spPr>
        <a:xfrm>
          <a:off x="4505974" y="2455061"/>
          <a:ext cx="1651743"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UNICEF</a:t>
          </a:r>
        </a:p>
      </dsp:txBody>
      <dsp:txXfrm>
        <a:off x="4505974" y="2455061"/>
        <a:ext cx="1651743" cy="1161972"/>
      </dsp:txXfrm>
    </dsp:sp>
    <dsp:sp modelId="{5CD1EBB9-71F3-4C69-A84B-8AC1185E19E5}">
      <dsp:nvSpPr>
        <dsp:cNvPr id="0" name=""/>
        <dsp:cNvSpPr/>
      </dsp:nvSpPr>
      <dsp:spPr>
        <a:xfrm>
          <a:off x="2305573" y="1917132"/>
          <a:ext cx="1894428" cy="1733253"/>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2C6D9A8-F2AF-4EE2-B572-D7F451927791}">
      <dsp:nvSpPr>
        <dsp:cNvPr id="0" name=""/>
        <dsp:cNvSpPr/>
      </dsp:nvSpPr>
      <dsp:spPr>
        <a:xfrm>
          <a:off x="2381308" y="3571820"/>
          <a:ext cx="1742958" cy="9494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UN WOMEN</a:t>
          </a:r>
        </a:p>
      </dsp:txBody>
      <dsp:txXfrm>
        <a:off x="2381308" y="3571820"/>
        <a:ext cx="1742958" cy="949471"/>
      </dsp:txXfrm>
    </dsp:sp>
    <dsp:sp modelId="{2A7A72C7-4738-4EDB-A986-D99872692FBD}">
      <dsp:nvSpPr>
        <dsp:cNvPr id="0" name=""/>
        <dsp:cNvSpPr/>
      </dsp:nvSpPr>
      <dsp:spPr>
        <a:xfrm>
          <a:off x="2069732" y="1792262"/>
          <a:ext cx="1733253" cy="1733253"/>
        </a:xfrm>
        <a:prstGeom prst="ellipse">
          <a:avLst/>
        </a:prstGeom>
        <a:solidFill>
          <a:srgbClr val="7CD07C">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DE1CDA4-13C8-4C7A-B1A3-BFB36272FE1D}">
      <dsp:nvSpPr>
        <dsp:cNvPr id="0" name=""/>
        <dsp:cNvSpPr/>
      </dsp:nvSpPr>
      <dsp:spPr>
        <a:xfrm>
          <a:off x="347857" y="2455061"/>
          <a:ext cx="1651743"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UNODC</a:t>
          </a:r>
        </a:p>
      </dsp:txBody>
      <dsp:txXfrm>
        <a:off x="347857" y="2455061"/>
        <a:ext cx="1651743" cy="1161972"/>
      </dsp:txXfrm>
    </dsp:sp>
    <dsp:sp modelId="{9E62214F-229E-42BA-A52E-7851668DAA94}">
      <dsp:nvSpPr>
        <dsp:cNvPr id="0" name=""/>
        <dsp:cNvSpPr/>
      </dsp:nvSpPr>
      <dsp:spPr>
        <a:xfrm>
          <a:off x="1770473" y="1414016"/>
          <a:ext cx="1733253" cy="1733253"/>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609499D-1CF0-40E3-BE1B-434D960938A7}">
      <dsp:nvSpPr>
        <dsp:cNvPr id="0" name=""/>
        <dsp:cNvSpPr/>
      </dsp:nvSpPr>
      <dsp:spPr>
        <a:xfrm>
          <a:off x="290343" y="1219478"/>
          <a:ext cx="1651743" cy="11619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ILO</a:t>
          </a:r>
        </a:p>
      </dsp:txBody>
      <dsp:txXfrm>
        <a:off x="290343" y="1219478"/>
        <a:ext cx="1651743" cy="1161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B1EFD-E6AF-486B-91DE-D3A3A2903850}">
      <dsp:nvSpPr>
        <dsp:cNvPr id="0" name=""/>
        <dsp:cNvSpPr/>
      </dsp:nvSpPr>
      <dsp:spPr>
        <a:xfrm>
          <a:off x="-183728" y="5011034"/>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73F5C-7A6D-43E3-93DB-2E3C10016C42}">
      <dsp:nvSpPr>
        <dsp:cNvPr id="0" name=""/>
        <dsp:cNvSpPr/>
      </dsp:nvSpPr>
      <dsp:spPr>
        <a:xfrm>
          <a:off x="-184671" y="4436161"/>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4E9D5-43F0-4DCA-8E21-F313CC5FC1C0}">
      <dsp:nvSpPr>
        <dsp:cNvPr id="0" name=""/>
        <dsp:cNvSpPr/>
      </dsp:nvSpPr>
      <dsp:spPr>
        <a:xfrm>
          <a:off x="-184671" y="3879262"/>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9930A-B5E1-458A-9D0A-459055E2A88C}">
      <dsp:nvSpPr>
        <dsp:cNvPr id="0" name=""/>
        <dsp:cNvSpPr/>
      </dsp:nvSpPr>
      <dsp:spPr>
        <a:xfrm>
          <a:off x="-184671" y="3322089"/>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0A1FD-84D1-4490-8CA8-46676B850E09}">
      <dsp:nvSpPr>
        <dsp:cNvPr id="0" name=""/>
        <dsp:cNvSpPr/>
      </dsp:nvSpPr>
      <dsp:spPr>
        <a:xfrm>
          <a:off x="-184671" y="2764576"/>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5EDDC-8EB3-4C5C-8F8D-BC686825262F}">
      <dsp:nvSpPr>
        <dsp:cNvPr id="0" name=""/>
        <dsp:cNvSpPr/>
      </dsp:nvSpPr>
      <dsp:spPr>
        <a:xfrm>
          <a:off x="-184671" y="2206634"/>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868DF-9721-4271-BF61-CC54650ACACF}">
      <dsp:nvSpPr>
        <dsp:cNvPr id="0" name=""/>
        <dsp:cNvSpPr/>
      </dsp:nvSpPr>
      <dsp:spPr>
        <a:xfrm>
          <a:off x="-185016" y="1640309"/>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D1831-161A-4CDB-869C-51B4F70159E5}">
      <dsp:nvSpPr>
        <dsp:cNvPr id="0" name=""/>
        <dsp:cNvSpPr/>
      </dsp:nvSpPr>
      <dsp:spPr>
        <a:xfrm>
          <a:off x="-184671" y="1072288"/>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CE8D17-98DC-4172-AEC2-8E7A6307E61C}">
      <dsp:nvSpPr>
        <dsp:cNvPr id="0" name=""/>
        <dsp:cNvSpPr/>
      </dsp:nvSpPr>
      <dsp:spPr>
        <a:xfrm>
          <a:off x="-195812" y="489856"/>
          <a:ext cx="1036471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67E89-81BC-45D7-8846-5C71DC32CDC4}">
      <dsp:nvSpPr>
        <dsp:cNvPr id="0" name=""/>
        <dsp:cNvSpPr/>
      </dsp:nvSpPr>
      <dsp:spPr>
        <a:xfrm>
          <a:off x="1907204" y="3036"/>
          <a:ext cx="8453138"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Covenant on Civil and Political </a:t>
          </a:r>
          <a:r>
            <a:rPr lang="en-US" sz="1700" b="0" kern="1200" dirty="0" smtClean="0">
              <a:latin typeface="Futura Md BT" panose="020B0602020204020303" pitchFamily="34" charset="0"/>
            </a:rPr>
            <a:t>Rights </a:t>
          </a:r>
          <a:endParaRPr lang="en-GB" sz="1700" b="0" kern="1200" dirty="0">
            <a:latin typeface="Futura Md BT" panose="020B0602020204020303" pitchFamily="34" charset="0"/>
          </a:endParaRPr>
        </a:p>
      </dsp:txBody>
      <dsp:txXfrm>
        <a:off x="1907204" y="3036"/>
        <a:ext cx="8453138" cy="486819"/>
      </dsp:txXfrm>
    </dsp:sp>
    <dsp:sp modelId="{6B1F6034-84AF-479F-9EA0-7D68BEADA5C9}">
      <dsp:nvSpPr>
        <dsp:cNvPr id="0" name=""/>
        <dsp:cNvSpPr/>
      </dsp:nvSpPr>
      <dsp:spPr>
        <a:xfrm>
          <a:off x="0" y="3036"/>
          <a:ext cx="1607706"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u="none" kern="1200" dirty="0" smtClean="0">
              <a:latin typeface="Futura PT Bold" panose="020B0902020204020203" pitchFamily="34" charset="0"/>
            </a:rPr>
            <a:t>Human Rights Committee</a:t>
          </a:r>
          <a:endParaRPr lang="en-GB" sz="1400" kern="1200" dirty="0">
            <a:latin typeface="Futura PT Bold" panose="020B0902020204020203" pitchFamily="34" charset="0"/>
          </a:endParaRPr>
        </a:p>
      </dsp:txBody>
      <dsp:txXfrm>
        <a:off x="23769" y="26805"/>
        <a:ext cx="1560168" cy="463050"/>
      </dsp:txXfrm>
    </dsp:sp>
    <dsp:sp modelId="{6AE12881-833A-4222-96F2-313241160CFD}">
      <dsp:nvSpPr>
        <dsp:cNvPr id="0" name=""/>
        <dsp:cNvSpPr/>
      </dsp:nvSpPr>
      <dsp:spPr>
        <a:xfrm>
          <a:off x="0" y="489856"/>
          <a:ext cx="10364715" cy="7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r>
            <a:rPr lang="en-GB" sz="400" kern="1200" dirty="0"/>
            <a:t> </a:t>
          </a:r>
        </a:p>
      </dsp:txBody>
      <dsp:txXfrm>
        <a:off x="0" y="489856"/>
        <a:ext cx="10364715" cy="71271"/>
      </dsp:txXfrm>
    </dsp:sp>
    <dsp:sp modelId="{F6C5EFEA-7C4B-4D7A-ACD3-211B5EB6A314}">
      <dsp:nvSpPr>
        <dsp:cNvPr id="0" name=""/>
        <dsp:cNvSpPr/>
      </dsp:nvSpPr>
      <dsp:spPr>
        <a:xfrm>
          <a:off x="1880341" y="585468"/>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Covenant on Economic, Social and Cultural </a:t>
          </a:r>
          <a:r>
            <a:rPr lang="en-US" sz="1700" b="0" kern="1200" dirty="0" smtClean="0">
              <a:latin typeface="Futura Md BT" panose="020B0602020204020303" pitchFamily="34" charset="0"/>
            </a:rPr>
            <a:t>Rights</a:t>
          </a:r>
          <a:endParaRPr lang="en-GB" sz="1700" b="0" kern="1200" dirty="0">
            <a:latin typeface="Futura Md BT" panose="020B0602020204020303" pitchFamily="34" charset="0"/>
          </a:endParaRPr>
        </a:p>
      </dsp:txBody>
      <dsp:txXfrm>
        <a:off x="1880341" y="585468"/>
        <a:ext cx="8408576" cy="486819"/>
      </dsp:txXfrm>
    </dsp:sp>
    <dsp:sp modelId="{7F94DD27-7F7D-49C6-BEB3-F4059FA20BA1}">
      <dsp:nvSpPr>
        <dsp:cNvPr id="0" name=""/>
        <dsp:cNvSpPr/>
      </dsp:nvSpPr>
      <dsp:spPr>
        <a:xfrm>
          <a:off x="0" y="585468"/>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u="none" kern="1200" dirty="0" smtClean="0">
              <a:latin typeface="Futura PT Bold" panose="020B0902020204020203" pitchFamily="34" charset="0"/>
            </a:rPr>
            <a:t>ICESCR</a:t>
          </a:r>
          <a:endParaRPr lang="en-GB" sz="1700" b="1" u="none" kern="1200" dirty="0">
            <a:latin typeface="Futura PT Bold" panose="020B0902020204020203" pitchFamily="34" charset="0"/>
          </a:endParaRPr>
        </a:p>
      </dsp:txBody>
      <dsp:txXfrm>
        <a:off x="23769" y="609237"/>
        <a:ext cx="1559979" cy="463050"/>
      </dsp:txXfrm>
    </dsp:sp>
    <dsp:sp modelId="{B1860B3E-6E72-46ED-9DF9-BC90A4E4337C}">
      <dsp:nvSpPr>
        <dsp:cNvPr id="0" name=""/>
        <dsp:cNvSpPr/>
      </dsp:nvSpPr>
      <dsp:spPr>
        <a:xfrm flipV="1">
          <a:off x="0" y="1072288"/>
          <a:ext cx="10364715" cy="5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dsp:txBody>
      <dsp:txXfrm rot="10800000">
        <a:off x="0" y="1072288"/>
        <a:ext cx="10364715" cy="56859"/>
      </dsp:txXfrm>
    </dsp:sp>
    <dsp:sp modelId="{5743F73D-F135-42FB-8FE3-B7951C9EA3A1}">
      <dsp:nvSpPr>
        <dsp:cNvPr id="0" name=""/>
        <dsp:cNvSpPr/>
      </dsp:nvSpPr>
      <dsp:spPr>
        <a:xfrm>
          <a:off x="1907224" y="1139833"/>
          <a:ext cx="840995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Elimination of All </a:t>
          </a:r>
          <a:r>
            <a:rPr lang="en-US" sz="1700" b="0" kern="1200" dirty="0" smtClean="0">
              <a:latin typeface="Futura Md BT" panose="020B0602020204020303" pitchFamily="34" charset="0"/>
            </a:rPr>
            <a:t>Forms </a:t>
          </a:r>
          <a:r>
            <a:rPr lang="en-US" sz="1700" b="0" kern="1200" dirty="0">
              <a:latin typeface="Futura Md BT" panose="020B0602020204020303" pitchFamily="34" charset="0"/>
            </a:rPr>
            <a:t>of Racial </a:t>
          </a:r>
          <a:r>
            <a:rPr lang="en-US" sz="1700" b="0" kern="1200" dirty="0" smtClean="0">
              <a:latin typeface="Futura Md BT" panose="020B0602020204020303" pitchFamily="34" charset="0"/>
            </a:rPr>
            <a:t>Discrimination</a:t>
          </a:r>
          <a:endParaRPr lang="en-GB" sz="1700" b="0" kern="1200" dirty="0">
            <a:latin typeface="Futura Md BT" panose="020B0602020204020303" pitchFamily="34" charset="0"/>
          </a:endParaRPr>
        </a:p>
      </dsp:txBody>
      <dsp:txXfrm>
        <a:off x="1907224" y="1139833"/>
        <a:ext cx="8409956" cy="486819"/>
      </dsp:txXfrm>
    </dsp:sp>
    <dsp:sp modelId="{488FDD38-71E7-4C5D-A10E-71FB8B7EAE8E}">
      <dsp:nvSpPr>
        <dsp:cNvPr id="0" name=""/>
        <dsp:cNvSpPr/>
      </dsp:nvSpPr>
      <dsp:spPr>
        <a:xfrm>
          <a:off x="0" y="1153489"/>
          <a:ext cx="1607706"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CERD</a:t>
          </a:r>
        </a:p>
      </dsp:txBody>
      <dsp:txXfrm>
        <a:off x="23769" y="1177258"/>
        <a:ext cx="1560168" cy="463050"/>
      </dsp:txXfrm>
    </dsp:sp>
    <dsp:sp modelId="{45387C14-5AE6-4E0D-8F86-92161D43CD66}">
      <dsp:nvSpPr>
        <dsp:cNvPr id="0" name=""/>
        <dsp:cNvSpPr/>
      </dsp:nvSpPr>
      <dsp:spPr>
        <a:xfrm>
          <a:off x="0" y="1640309"/>
          <a:ext cx="10364715" cy="55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a:off x="0" y="1640309"/>
        <a:ext cx="10364715" cy="55164"/>
      </dsp:txXfrm>
    </dsp:sp>
    <dsp:sp modelId="{8F00A091-E4E1-423A-95D5-2D60FA386892}">
      <dsp:nvSpPr>
        <dsp:cNvPr id="0" name=""/>
        <dsp:cNvSpPr/>
      </dsp:nvSpPr>
      <dsp:spPr>
        <a:xfrm>
          <a:off x="1880341" y="1719814"/>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Elimination of All Forms of Discrimination against </a:t>
          </a:r>
          <a:r>
            <a:rPr lang="en-US" sz="1700" b="0" kern="1200" dirty="0" smtClean="0">
              <a:latin typeface="Futura Md BT" panose="020B0602020204020303" pitchFamily="34" charset="0"/>
            </a:rPr>
            <a:t>Women</a:t>
          </a:r>
          <a:endParaRPr lang="en-GB" sz="1700" b="0" kern="1200" dirty="0">
            <a:latin typeface="Futura Md BT" panose="020B0602020204020303" pitchFamily="34" charset="0"/>
          </a:endParaRPr>
        </a:p>
      </dsp:txBody>
      <dsp:txXfrm>
        <a:off x="1880341" y="1719814"/>
        <a:ext cx="8408576" cy="486819"/>
      </dsp:txXfrm>
    </dsp:sp>
    <dsp:sp modelId="{72C9927E-BD4B-4497-A965-5E7F90506263}">
      <dsp:nvSpPr>
        <dsp:cNvPr id="0" name=""/>
        <dsp:cNvSpPr/>
      </dsp:nvSpPr>
      <dsp:spPr>
        <a:xfrm>
          <a:off x="0" y="1719814"/>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CEDAW</a:t>
          </a:r>
        </a:p>
      </dsp:txBody>
      <dsp:txXfrm>
        <a:off x="23769" y="1743583"/>
        <a:ext cx="1559979" cy="463050"/>
      </dsp:txXfrm>
    </dsp:sp>
    <dsp:sp modelId="{DE90A0EC-B472-45FC-9E5C-F4AD1B4BD527}">
      <dsp:nvSpPr>
        <dsp:cNvPr id="0" name=""/>
        <dsp:cNvSpPr/>
      </dsp:nvSpPr>
      <dsp:spPr>
        <a:xfrm flipV="1">
          <a:off x="0" y="2206634"/>
          <a:ext cx="10364715" cy="4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rot="10800000">
        <a:off x="0" y="2206634"/>
        <a:ext cx="10364715" cy="46780"/>
      </dsp:txXfrm>
    </dsp:sp>
    <dsp:sp modelId="{A5F089C4-1966-4CBA-B95E-B6B693019E72}">
      <dsp:nvSpPr>
        <dsp:cNvPr id="0" name=""/>
        <dsp:cNvSpPr/>
      </dsp:nvSpPr>
      <dsp:spPr>
        <a:xfrm>
          <a:off x="1880341" y="2277756"/>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against Torture and Other Cruel, Inhuman or Degrading Treatment or </a:t>
          </a:r>
          <a:r>
            <a:rPr lang="en-US" sz="1700" b="0" kern="1200" dirty="0" smtClean="0">
              <a:latin typeface="Futura Md BT" panose="020B0602020204020303" pitchFamily="34" charset="0"/>
            </a:rPr>
            <a:t>Punishment</a:t>
          </a:r>
          <a:endParaRPr lang="en-GB" sz="1700" b="0" kern="1200" dirty="0">
            <a:latin typeface="Futura Md BT" panose="020B0602020204020303" pitchFamily="34" charset="0"/>
          </a:endParaRPr>
        </a:p>
      </dsp:txBody>
      <dsp:txXfrm>
        <a:off x="1880341" y="2277756"/>
        <a:ext cx="8408576" cy="486819"/>
      </dsp:txXfrm>
    </dsp:sp>
    <dsp:sp modelId="{43F998F8-313A-4753-90C3-A99AA2C6C81B}">
      <dsp:nvSpPr>
        <dsp:cNvPr id="0" name=""/>
        <dsp:cNvSpPr/>
      </dsp:nvSpPr>
      <dsp:spPr>
        <a:xfrm>
          <a:off x="0" y="2277756"/>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CAT</a:t>
          </a:r>
        </a:p>
      </dsp:txBody>
      <dsp:txXfrm>
        <a:off x="23769" y="2301525"/>
        <a:ext cx="1559979" cy="463050"/>
      </dsp:txXfrm>
    </dsp:sp>
    <dsp:sp modelId="{EDC56460-6FB1-4125-A8BA-86A129112174}">
      <dsp:nvSpPr>
        <dsp:cNvPr id="0" name=""/>
        <dsp:cNvSpPr/>
      </dsp:nvSpPr>
      <dsp:spPr>
        <a:xfrm>
          <a:off x="0" y="2764576"/>
          <a:ext cx="10364715" cy="4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a:off x="0" y="2764576"/>
        <a:ext cx="10364715" cy="46352"/>
      </dsp:txXfrm>
    </dsp:sp>
    <dsp:sp modelId="{C920283D-61C7-4A74-B34D-95489E69AE5F}">
      <dsp:nvSpPr>
        <dsp:cNvPr id="0" name=""/>
        <dsp:cNvSpPr/>
      </dsp:nvSpPr>
      <dsp:spPr>
        <a:xfrm>
          <a:off x="1880341" y="2835269"/>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a:t>
          </a:r>
          <a:r>
            <a:rPr lang="en-US" sz="1700" b="0" kern="1200" dirty="0" smtClean="0">
              <a:latin typeface="Futura Md BT" panose="020B0602020204020303" pitchFamily="34" charset="0"/>
            </a:rPr>
            <a:t>the </a:t>
          </a:r>
          <a:r>
            <a:rPr lang="en-US" sz="1700" b="0" kern="1200" dirty="0">
              <a:latin typeface="Futura Md BT" panose="020B0602020204020303" pitchFamily="34" charset="0"/>
            </a:rPr>
            <a:t>Rights of the Child (1989)</a:t>
          </a:r>
          <a:endParaRPr lang="en-GB" sz="1700" b="0" kern="1200" dirty="0">
            <a:latin typeface="Futura Md BT" panose="020B0602020204020303" pitchFamily="34" charset="0"/>
          </a:endParaRPr>
        </a:p>
      </dsp:txBody>
      <dsp:txXfrm>
        <a:off x="1880341" y="2835269"/>
        <a:ext cx="8408576" cy="486819"/>
      </dsp:txXfrm>
    </dsp:sp>
    <dsp:sp modelId="{E9A1311F-5F79-4976-8232-EDE82BB1BC5E}">
      <dsp:nvSpPr>
        <dsp:cNvPr id="0" name=""/>
        <dsp:cNvSpPr/>
      </dsp:nvSpPr>
      <dsp:spPr>
        <a:xfrm>
          <a:off x="0" y="2835269"/>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CRC</a:t>
          </a:r>
        </a:p>
      </dsp:txBody>
      <dsp:txXfrm>
        <a:off x="23769" y="2859038"/>
        <a:ext cx="1559979" cy="463050"/>
      </dsp:txXfrm>
    </dsp:sp>
    <dsp:sp modelId="{91EC6BD7-F444-4C53-BAF0-45EE11405E3D}">
      <dsp:nvSpPr>
        <dsp:cNvPr id="0" name=""/>
        <dsp:cNvSpPr/>
      </dsp:nvSpPr>
      <dsp:spPr>
        <a:xfrm>
          <a:off x="0" y="3322089"/>
          <a:ext cx="10364715" cy="46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t" anchorCtr="0">
          <a:noAutofit/>
        </a:bodyPr>
        <a:lstStyle/>
        <a:p>
          <a:pPr marL="57150" lvl="1" indent="-57150" algn="l" defTabSz="177800">
            <a:lnSpc>
              <a:spcPct val="90000"/>
            </a:lnSpc>
            <a:spcBef>
              <a:spcPct val="0"/>
            </a:spcBef>
            <a:spcAft>
              <a:spcPct val="15000"/>
            </a:spcAft>
            <a:buChar char="••"/>
          </a:pPr>
          <a:endParaRPr lang="en-GB" sz="400" kern="1200" dirty="0"/>
        </a:p>
      </dsp:txBody>
      <dsp:txXfrm>
        <a:off x="0" y="3322089"/>
        <a:ext cx="10364715" cy="46011"/>
      </dsp:txXfrm>
    </dsp:sp>
    <dsp:sp modelId="{E2CF2BD1-7525-4406-B89D-554F299835F6}">
      <dsp:nvSpPr>
        <dsp:cNvPr id="0" name=""/>
        <dsp:cNvSpPr/>
      </dsp:nvSpPr>
      <dsp:spPr>
        <a:xfrm>
          <a:off x="1880341" y="3392442"/>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International Convention on the Protection of the Rights of All Migrant Workers and Members of Their </a:t>
          </a:r>
          <a:r>
            <a:rPr lang="en-US" sz="1700" b="0" kern="1200" dirty="0" smtClean="0">
              <a:latin typeface="Futura Md BT" panose="020B0602020204020303" pitchFamily="34" charset="0"/>
            </a:rPr>
            <a:t>Families</a:t>
          </a:r>
          <a:endParaRPr lang="en-GB" sz="1700" b="0" kern="1200" dirty="0">
            <a:latin typeface="Futura Md BT" panose="020B0602020204020303" pitchFamily="34" charset="0"/>
          </a:endParaRPr>
        </a:p>
      </dsp:txBody>
      <dsp:txXfrm>
        <a:off x="1880341" y="3392442"/>
        <a:ext cx="8408576" cy="486819"/>
      </dsp:txXfrm>
    </dsp:sp>
    <dsp:sp modelId="{4595BCEF-1158-4D6E-A109-F49F37D6F14A}">
      <dsp:nvSpPr>
        <dsp:cNvPr id="0" name=""/>
        <dsp:cNvSpPr/>
      </dsp:nvSpPr>
      <dsp:spPr>
        <a:xfrm>
          <a:off x="0" y="3392442"/>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CMW</a:t>
          </a:r>
        </a:p>
      </dsp:txBody>
      <dsp:txXfrm>
        <a:off x="23769" y="3416211"/>
        <a:ext cx="1559979" cy="463050"/>
      </dsp:txXfrm>
    </dsp:sp>
    <dsp:sp modelId="{068D09D6-D8DE-421D-817C-EB0A9E5D86E5}">
      <dsp:nvSpPr>
        <dsp:cNvPr id="0" name=""/>
        <dsp:cNvSpPr/>
      </dsp:nvSpPr>
      <dsp:spPr>
        <a:xfrm>
          <a:off x="0" y="3879262"/>
          <a:ext cx="10364715" cy="45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a:off x="0" y="3879262"/>
        <a:ext cx="10364715" cy="45738"/>
      </dsp:txXfrm>
    </dsp:sp>
    <dsp:sp modelId="{BF28608B-C5DE-4E12-A005-F0F234EC172A}">
      <dsp:nvSpPr>
        <dsp:cNvPr id="0" name=""/>
        <dsp:cNvSpPr/>
      </dsp:nvSpPr>
      <dsp:spPr>
        <a:xfrm>
          <a:off x="1880341" y="3949341"/>
          <a:ext cx="8408576"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US" sz="1700" b="0" kern="1200" dirty="0">
              <a:latin typeface="Futura Md BT" panose="020B0602020204020303" pitchFamily="34" charset="0"/>
            </a:rPr>
            <a:t>Convention on the Rights of Persons with </a:t>
          </a:r>
          <a:r>
            <a:rPr lang="en-US" sz="1700" b="0" kern="1200" dirty="0" smtClean="0">
              <a:latin typeface="Futura Md BT" panose="020B0602020204020303" pitchFamily="34" charset="0"/>
            </a:rPr>
            <a:t>Disabilities</a:t>
          </a:r>
          <a:endParaRPr lang="en-GB" sz="1700" b="0" kern="1200" dirty="0">
            <a:latin typeface="Futura Md BT" panose="020B0602020204020303" pitchFamily="34" charset="0"/>
          </a:endParaRPr>
        </a:p>
      </dsp:txBody>
      <dsp:txXfrm>
        <a:off x="1880341" y="3949341"/>
        <a:ext cx="8408576" cy="486819"/>
      </dsp:txXfrm>
    </dsp:sp>
    <dsp:sp modelId="{AC44DD9A-D2BC-47A1-8610-918D4C137F18}">
      <dsp:nvSpPr>
        <dsp:cNvPr id="0" name=""/>
        <dsp:cNvSpPr/>
      </dsp:nvSpPr>
      <dsp:spPr>
        <a:xfrm>
          <a:off x="0" y="3949341"/>
          <a:ext cx="1607517" cy="486819"/>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CRPD</a:t>
          </a:r>
        </a:p>
      </dsp:txBody>
      <dsp:txXfrm>
        <a:off x="23769" y="3973110"/>
        <a:ext cx="1559979" cy="463050"/>
      </dsp:txXfrm>
    </dsp:sp>
    <dsp:sp modelId="{2E18CD95-0D01-49FF-9B62-E2B652ACFB30}">
      <dsp:nvSpPr>
        <dsp:cNvPr id="0" name=""/>
        <dsp:cNvSpPr/>
      </dsp:nvSpPr>
      <dsp:spPr>
        <a:xfrm flipV="1">
          <a:off x="0" y="4436161"/>
          <a:ext cx="10364715" cy="58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l" defTabSz="755650">
            <a:lnSpc>
              <a:spcPct val="90000"/>
            </a:lnSpc>
            <a:spcBef>
              <a:spcPct val="0"/>
            </a:spcBef>
            <a:spcAft>
              <a:spcPct val="15000"/>
            </a:spcAft>
            <a:buChar char="••"/>
          </a:pPr>
          <a:endParaRPr lang="en-GB" sz="1700" b="1" kern="1200" dirty="0"/>
        </a:p>
      </dsp:txBody>
      <dsp:txXfrm rot="10800000">
        <a:off x="0" y="4436161"/>
        <a:ext cx="10364715" cy="58787"/>
      </dsp:txXfrm>
    </dsp:sp>
    <dsp:sp modelId="{C63E8E36-F73F-4E85-86B9-012B803220DC}">
      <dsp:nvSpPr>
        <dsp:cNvPr id="0" name=""/>
        <dsp:cNvSpPr/>
      </dsp:nvSpPr>
      <dsp:spPr>
        <a:xfrm>
          <a:off x="1891155" y="4524214"/>
          <a:ext cx="8741449" cy="48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lvl="0" algn="l" defTabSz="755650">
            <a:lnSpc>
              <a:spcPct val="90000"/>
            </a:lnSpc>
            <a:spcBef>
              <a:spcPct val="0"/>
            </a:spcBef>
            <a:spcAft>
              <a:spcPct val="35000"/>
            </a:spcAft>
          </a:pPr>
          <a:r>
            <a:rPr lang="en-GB" sz="1700" b="0" kern="1200" dirty="0">
              <a:latin typeface="Futura Md BT" panose="020B0602020204020303" pitchFamily="34" charset="0"/>
            </a:rPr>
            <a:t>Convention on the </a:t>
          </a:r>
          <a:r>
            <a:rPr lang="en-US" sz="1700" b="0" kern="1200" dirty="0">
              <a:latin typeface="Futura Md BT" panose="020B0602020204020303" pitchFamily="34" charset="0"/>
            </a:rPr>
            <a:t>Protection of all Persons from Enforced </a:t>
          </a:r>
          <a:r>
            <a:rPr lang="en-US" sz="1700" b="0" kern="1200" dirty="0" smtClean="0">
              <a:latin typeface="Futura Md BT" panose="020B0602020204020303" pitchFamily="34" charset="0"/>
            </a:rPr>
            <a:t>Disappearance</a:t>
          </a:r>
          <a:endParaRPr lang="en-GB" sz="1700" b="0" kern="1200" dirty="0">
            <a:latin typeface="Futura Md BT" panose="020B0602020204020303" pitchFamily="34" charset="0"/>
          </a:endParaRPr>
        </a:p>
      </dsp:txBody>
      <dsp:txXfrm>
        <a:off x="1891155" y="4524214"/>
        <a:ext cx="8741449" cy="486819"/>
      </dsp:txXfrm>
    </dsp:sp>
    <dsp:sp modelId="{E46CAED2-F8D8-475C-B341-6F5A2F850E48}">
      <dsp:nvSpPr>
        <dsp:cNvPr id="0" name=""/>
        <dsp:cNvSpPr/>
      </dsp:nvSpPr>
      <dsp:spPr>
        <a:xfrm>
          <a:off x="0" y="4521919"/>
          <a:ext cx="1607706" cy="496668"/>
        </a:xfrm>
        <a:prstGeom prst="round2SameRect">
          <a:avLst>
            <a:gd name="adj1" fmla="val 16670"/>
            <a:gd name="adj2" fmla="val 0"/>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a:latin typeface="Futura PT Bold" panose="020B0902020204020203" pitchFamily="34" charset="0"/>
            </a:rPr>
            <a:t>CED</a:t>
          </a:r>
        </a:p>
      </dsp:txBody>
      <dsp:txXfrm>
        <a:off x="24250" y="4546169"/>
        <a:ext cx="1559206" cy="4724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A49E9-D3FC-214B-A622-863D223C9915}" type="datetime1">
              <a:rPr lang="en-US" smtClean="0"/>
              <a:t>31-Mar-23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E1BB-5FA0-4E42-8D38-3AE8F898F8DD}" type="slidenum">
              <a:rPr lang="en-US" smtClean="0"/>
              <a:t>‹#›</a:t>
            </a:fld>
            <a:endParaRPr lang="en-US"/>
          </a:p>
        </p:txBody>
      </p:sp>
    </p:spTree>
    <p:extLst>
      <p:ext uri="{BB962C8B-B14F-4D97-AF65-F5344CB8AC3E}">
        <p14:creationId xmlns:p14="http://schemas.microsoft.com/office/powerpoint/2010/main" val="3497140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Std Light" panose="020B0602020204020303" pitchFamily="34"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Std Light" panose="020B0602020204020303" pitchFamily="34" charset="-79"/>
              </a:defRPr>
            </a:lvl1pPr>
          </a:lstStyle>
          <a:p>
            <a:fld id="{208AFF32-3F1E-A545-B757-B4754DF390E6}" type="datetime1">
              <a:rPr lang="en-US" smtClean="0"/>
              <a:t>31-Mar-23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Std Light" panose="020B0602020204020303" pitchFamily="34"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Std Light" panose="020B0602020204020303" pitchFamily="34" charset="-79"/>
              </a:defRPr>
            </a:lvl1pPr>
          </a:lstStyle>
          <a:p>
            <a:fld id="{78945B8A-8DB1-DE4D-88FD-212EC0A87B53}" type="slidenum">
              <a:rPr lang="en-US" smtClean="0"/>
              <a:pPr/>
              <a:t>‹#›</a:t>
            </a:fld>
            <a:endParaRPr lang="en-US" dirty="0"/>
          </a:p>
        </p:txBody>
      </p:sp>
    </p:spTree>
    <p:extLst>
      <p:ext uri="{BB962C8B-B14F-4D97-AF65-F5344CB8AC3E}">
        <p14:creationId xmlns:p14="http://schemas.microsoft.com/office/powerpoint/2010/main" val="5882322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Futura Std Light" panose="020B0602020204020303" pitchFamily="34" charset="-79"/>
        <a:ea typeface="+mn-ea"/>
        <a:cs typeface="+mn-cs"/>
      </a:defRPr>
    </a:lvl1pPr>
    <a:lvl2pPr marL="457200" algn="l" defTabSz="914400" rtl="0" eaLnBrk="1" latinLnBrk="0" hangingPunct="1">
      <a:defRPr sz="1200" b="0" i="0" kern="1200">
        <a:solidFill>
          <a:schemeClr val="tx1"/>
        </a:solidFill>
        <a:latin typeface="Futura Std Light" panose="020B0602020204020303" pitchFamily="34" charset="-79"/>
        <a:ea typeface="+mn-ea"/>
        <a:cs typeface="+mn-cs"/>
      </a:defRPr>
    </a:lvl2pPr>
    <a:lvl3pPr marL="914400" algn="l" defTabSz="914400" rtl="0" eaLnBrk="1" latinLnBrk="0" hangingPunct="1">
      <a:defRPr sz="1200" b="0" i="0" kern="1200">
        <a:solidFill>
          <a:schemeClr val="tx1"/>
        </a:solidFill>
        <a:latin typeface="Futura Std Light" panose="020B0602020204020303" pitchFamily="34" charset="-79"/>
        <a:ea typeface="+mn-ea"/>
        <a:cs typeface="+mn-cs"/>
      </a:defRPr>
    </a:lvl3pPr>
    <a:lvl4pPr marL="1371600" algn="l" defTabSz="914400" rtl="0" eaLnBrk="1" latinLnBrk="0" hangingPunct="1">
      <a:defRPr sz="1200" b="0" i="0" kern="1200">
        <a:solidFill>
          <a:schemeClr val="tx1"/>
        </a:solidFill>
        <a:latin typeface="Futura Std Light" panose="020B0602020204020303" pitchFamily="34" charset="-79"/>
        <a:ea typeface="+mn-ea"/>
        <a:cs typeface="+mn-cs"/>
      </a:defRPr>
    </a:lvl4pPr>
    <a:lvl5pPr marL="1828800" algn="l" defTabSz="914400" rtl="0" eaLnBrk="1" latinLnBrk="0" hangingPunct="1">
      <a:defRPr sz="1200" b="0" i="0" kern="1200">
        <a:solidFill>
          <a:schemeClr val="tx1"/>
        </a:solidFill>
        <a:latin typeface="Futura Std Light" panose="020B06020202040203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268486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ABA2-FF2A-144B-A224-E48A3305F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0D01-7295-4647-BA8F-3710DC6FB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7ADE1-D556-394E-AFFD-7792C8825F6F}"/>
              </a:ext>
            </a:extLst>
          </p:cNvPr>
          <p:cNvSpPr>
            <a:spLocks noGrp="1"/>
          </p:cNvSpPr>
          <p:nvPr>
            <p:ph type="dt" sz="half" idx="10"/>
          </p:nvPr>
        </p:nvSpPr>
        <p:spPr/>
        <p:txBody>
          <a:bodyPr/>
          <a:lstStyle/>
          <a:p>
            <a:fld id="{92562324-866D-7F40-A050-A96C798ABD17}" type="datetime1">
              <a:rPr lang="en-US" smtClean="0"/>
              <a:t>31-Mar-23</a:t>
            </a:fld>
            <a:endParaRPr lang="en-US"/>
          </a:p>
        </p:txBody>
      </p:sp>
      <p:sp>
        <p:nvSpPr>
          <p:cNvPr id="5" name="Footer Placeholder 4">
            <a:extLst>
              <a:ext uri="{FF2B5EF4-FFF2-40B4-BE49-F238E27FC236}">
                <a16:creationId xmlns:a16="http://schemas.microsoft.com/office/drawing/2014/main" id="{F8055832-5373-6E44-BF00-4FEB5A056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9BFD-C4E5-E34E-8038-DD026699E15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12462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60BB-70C6-0945-A005-64ADF0AFB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32FB4-1CC5-3046-9394-E70EAB15CF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3257-36D5-6441-A56D-02EE10180124}"/>
              </a:ext>
            </a:extLst>
          </p:cNvPr>
          <p:cNvSpPr>
            <a:spLocks noGrp="1"/>
          </p:cNvSpPr>
          <p:nvPr>
            <p:ph type="dt" sz="half" idx="10"/>
          </p:nvPr>
        </p:nvSpPr>
        <p:spPr/>
        <p:txBody>
          <a:bodyPr/>
          <a:lstStyle/>
          <a:p>
            <a:fld id="{B9D5BD12-2448-BD4F-A973-B5FDF6C26227}" type="datetime1">
              <a:rPr lang="en-US" smtClean="0"/>
              <a:t>31-Mar-23</a:t>
            </a:fld>
            <a:endParaRPr lang="en-US"/>
          </a:p>
        </p:txBody>
      </p:sp>
      <p:sp>
        <p:nvSpPr>
          <p:cNvPr id="5" name="Footer Placeholder 4">
            <a:extLst>
              <a:ext uri="{FF2B5EF4-FFF2-40B4-BE49-F238E27FC236}">
                <a16:creationId xmlns:a16="http://schemas.microsoft.com/office/drawing/2014/main" id="{1102B954-3135-B140-B392-55B0462DD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5EAD1-7A29-0F47-A490-B195FD4B162D}"/>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0020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B6DD9-8120-A84F-9E78-1DE8AEE5658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91D097-6775-D64A-90E9-FC60ECD3C9F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25F1F-C7D6-8E49-AB38-3856D8E2931B}"/>
              </a:ext>
            </a:extLst>
          </p:cNvPr>
          <p:cNvSpPr>
            <a:spLocks noGrp="1"/>
          </p:cNvSpPr>
          <p:nvPr>
            <p:ph type="dt" sz="half" idx="10"/>
          </p:nvPr>
        </p:nvSpPr>
        <p:spPr/>
        <p:txBody>
          <a:bodyPr/>
          <a:lstStyle/>
          <a:p>
            <a:fld id="{039FB1B0-CB20-A548-B56C-530A2A510A47}" type="datetime1">
              <a:rPr lang="en-US" smtClean="0"/>
              <a:t>31-Mar-23</a:t>
            </a:fld>
            <a:endParaRPr lang="en-US"/>
          </a:p>
        </p:txBody>
      </p:sp>
      <p:sp>
        <p:nvSpPr>
          <p:cNvPr id="5" name="Footer Placeholder 4">
            <a:extLst>
              <a:ext uri="{FF2B5EF4-FFF2-40B4-BE49-F238E27FC236}">
                <a16:creationId xmlns:a16="http://schemas.microsoft.com/office/drawing/2014/main" id="{078F0A42-4EB2-1543-92DA-1AAB7EBD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416D1-B3F1-0B47-BB6E-50305AE7384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05778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fr-CH"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A61B786-A861-2041-AE25-7A5917C55D26}"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461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7E55393A-42A4-1645-BEEA-CFA0C6001711}"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413356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3F54D3DA-F511-2D40-BBEF-6B8B7555A99B}"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10705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CC0D1074-7EC5-D141-BDC9-750FBC2E12E4}"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58749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96F39CA9-8CA0-2340-8BE6-55F6D9A0FCA1}" type="datetime1">
              <a:rPr lang="en-US" smtClean="0"/>
              <a:t>31-Mar-23</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86199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B65A7DEC-CED6-4F4A-B756-FA55EDF53417}" type="datetime1">
              <a:rPr lang="en-US" smtClean="0"/>
              <a:t>31-Mar-23</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34599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ACBE4371-E35B-2D4E-B984-BEEB2099D22D}" type="datetime1">
              <a:rPr lang="en-US" smtClean="0"/>
              <a:t>31-Mar-23</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870785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20D94CB2-710A-0746-B0AA-5A3695DD897D}"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81296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82C0-89B1-6E49-B01F-3C41BE2C3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ED54C-AF00-5A42-BA1E-500F732C1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D307C-56EB-F442-A50A-8D8E34CEF6A2}"/>
              </a:ext>
            </a:extLst>
          </p:cNvPr>
          <p:cNvSpPr>
            <a:spLocks noGrp="1"/>
          </p:cNvSpPr>
          <p:nvPr>
            <p:ph type="dt" sz="half" idx="10"/>
          </p:nvPr>
        </p:nvSpPr>
        <p:spPr/>
        <p:txBody>
          <a:bodyPr/>
          <a:lstStyle/>
          <a:p>
            <a:fld id="{79590482-2E6D-A446-AB10-8E93612BE5EA}" type="datetime1">
              <a:rPr lang="en-US" smtClean="0"/>
              <a:t>31-Mar-23</a:t>
            </a:fld>
            <a:endParaRPr lang="en-US"/>
          </a:p>
        </p:txBody>
      </p:sp>
      <p:sp>
        <p:nvSpPr>
          <p:cNvPr id="5" name="Footer Placeholder 4">
            <a:extLst>
              <a:ext uri="{FF2B5EF4-FFF2-40B4-BE49-F238E27FC236}">
                <a16:creationId xmlns:a16="http://schemas.microsoft.com/office/drawing/2014/main" id="{F9EFE1F9-FD0D-2E45-8FFD-BB62062E2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9D0BB-483E-1C49-9AB5-D8F59AB7ADC3}"/>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602554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1E5DD1D4-7ABA-8349-A993-915D27C06D33}" type="datetime1">
              <a:rPr lang="en-US" smtClean="0"/>
              <a:t>31-Mar-23</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2718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2AE05928-0147-6A46-A5A0-2E3786634657}"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14201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D5C0E8A0-F233-A14F-BEEB-01898DDF0282}" type="datetime1">
              <a:rPr lang="en-US" smtClean="0"/>
              <a:t>31-Mar-23</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D8C41FD5-F180-F646-9635-BA76C681A9C3}" type="slidenum">
              <a:rPr lang="en-US" smtClean="0"/>
              <a:t>‹#›</a:t>
            </a:fld>
            <a:endParaRPr lang="en-US"/>
          </a:p>
        </p:txBody>
      </p:sp>
    </p:spTree>
    <p:extLst>
      <p:ext uri="{BB962C8B-B14F-4D97-AF65-F5344CB8AC3E}">
        <p14:creationId xmlns:p14="http://schemas.microsoft.com/office/powerpoint/2010/main" val="30520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1812-C642-F043-8A05-EE69B646DB77}"/>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97712-98BA-314F-923B-A6659C50066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F9586-9443-CB42-A4E8-F6F460EA2435}"/>
              </a:ext>
            </a:extLst>
          </p:cNvPr>
          <p:cNvSpPr>
            <a:spLocks noGrp="1"/>
          </p:cNvSpPr>
          <p:nvPr>
            <p:ph type="dt" sz="half" idx="10"/>
          </p:nvPr>
        </p:nvSpPr>
        <p:spPr/>
        <p:txBody>
          <a:bodyPr/>
          <a:lstStyle/>
          <a:p>
            <a:fld id="{D8E3BF53-71E0-E143-A3D7-D134082053DA}" type="datetime1">
              <a:rPr lang="en-US" smtClean="0"/>
              <a:t>31-Mar-23</a:t>
            </a:fld>
            <a:endParaRPr lang="en-US"/>
          </a:p>
        </p:txBody>
      </p:sp>
      <p:sp>
        <p:nvSpPr>
          <p:cNvPr id="5" name="Footer Placeholder 4">
            <a:extLst>
              <a:ext uri="{FF2B5EF4-FFF2-40B4-BE49-F238E27FC236}">
                <a16:creationId xmlns:a16="http://schemas.microsoft.com/office/drawing/2014/main" id="{98CE6962-49FD-6741-A907-7E7515E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9E460-F0EE-2C48-8D6F-6C30EA9AB4B7}"/>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46042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4818-71D6-5F4F-9A9D-FF19EB52D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64431-256A-1748-BC5B-C41193D322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67721-805B-E146-B46D-B48C3E9C6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BBA08B-01AE-2D4E-A93C-C94052026092}"/>
              </a:ext>
            </a:extLst>
          </p:cNvPr>
          <p:cNvSpPr>
            <a:spLocks noGrp="1"/>
          </p:cNvSpPr>
          <p:nvPr>
            <p:ph type="dt" sz="half" idx="10"/>
          </p:nvPr>
        </p:nvSpPr>
        <p:spPr/>
        <p:txBody>
          <a:bodyPr/>
          <a:lstStyle/>
          <a:p>
            <a:fld id="{955AA992-6993-F349-A11E-CBCA1F8CFEDD}" type="datetime1">
              <a:rPr lang="en-US" smtClean="0"/>
              <a:t>31-Mar-23</a:t>
            </a:fld>
            <a:endParaRPr lang="en-US"/>
          </a:p>
        </p:txBody>
      </p:sp>
      <p:sp>
        <p:nvSpPr>
          <p:cNvPr id="6" name="Footer Placeholder 5">
            <a:extLst>
              <a:ext uri="{FF2B5EF4-FFF2-40B4-BE49-F238E27FC236}">
                <a16:creationId xmlns:a16="http://schemas.microsoft.com/office/drawing/2014/main" id="{4ACD6E5B-596B-4444-A31C-08CBB6DD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CFBC9-1B12-1D47-A41C-EC333A3F6C35}"/>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6076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13B2-982F-E346-9C67-2F00C560534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9C94C-1100-BD4B-BDAF-C60FEB10F98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75C7E-10AA-CD4D-9501-4C9C07A962B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6AC7E-1F03-CC4B-AD1B-CC46FA18231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C5E013-DFB0-0844-8893-64EC46B4D879}"/>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39309-4274-1E41-8034-DF4CA1818DC8}"/>
              </a:ext>
            </a:extLst>
          </p:cNvPr>
          <p:cNvSpPr>
            <a:spLocks noGrp="1"/>
          </p:cNvSpPr>
          <p:nvPr>
            <p:ph type="dt" sz="half" idx="10"/>
          </p:nvPr>
        </p:nvSpPr>
        <p:spPr/>
        <p:txBody>
          <a:bodyPr/>
          <a:lstStyle/>
          <a:p>
            <a:fld id="{51D2FCE8-1A85-1047-9BE5-EBC70B48DCF2}" type="datetime1">
              <a:rPr lang="en-US" smtClean="0"/>
              <a:t>31-Mar-23</a:t>
            </a:fld>
            <a:endParaRPr lang="en-US"/>
          </a:p>
        </p:txBody>
      </p:sp>
      <p:sp>
        <p:nvSpPr>
          <p:cNvPr id="8" name="Footer Placeholder 7">
            <a:extLst>
              <a:ext uri="{FF2B5EF4-FFF2-40B4-BE49-F238E27FC236}">
                <a16:creationId xmlns:a16="http://schemas.microsoft.com/office/drawing/2014/main" id="{21C30428-FB32-B94A-A451-E43B4E2DC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BC194-DA77-0A49-A8B4-6E81EA67FF90}"/>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50717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7376-CCC2-9E41-8E24-736B1FDA8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E6CA1-96C9-0146-A540-135883D63141}"/>
              </a:ext>
            </a:extLst>
          </p:cNvPr>
          <p:cNvSpPr>
            <a:spLocks noGrp="1"/>
          </p:cNvSpPr>
          <p:nvPr>
            <p:ph type="dt" sz="half" idx="10"/>
          </p:nvPr>
        </p:nvSpPr>
        <p:spPr/>
        <p:txBody>
          <a:bodyPr/>
          <a:lstStyle/>
          <a:p>
            <a:fld id="{083A906D-D3BD-3C4B-900E-1128AD363C16}" type="datetime1">
              <a:rPr lang="en-US" smtClean="0"/>
              <a:t>31-Mar-23</a:t>
            </a:fld>
            <a:endParaRPr lang="en-US"/>
          </a:p>
        </p:txBody>
      </p:sp>
      <p:sp>
        <p:nvSpPr>
          <p:cNvPr id="4" name="Footer Placeholder 3">
            <a:extLst>
              <a:ext uri="{FF2B5EF4-FFF2-40B4-BE49-F238E27FC236}">
                <a16:creationId xmlns:a16="http://schemas.microsoft.com/office/drawing/2014/main" id="{4A22E262-6986-D949-8C1D-83D3EECBD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92CC8-2D4E-5F4B-A96F-9BDCC1DB00E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193127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5DD1A-7D56-6042-B89D-23CB545976C5}"/>
              </a:ext>
            </a:extLst>
          </p:cNvPr>
          <p:cNvSpPr>
            <a:spLocks noGrp="1"/>
          </p:cNvSpPr>
          <p:nvPr>
            <p:ph type="dt" sz="half" idx="10"/>
          </p:nvPr>
        </p:nvSpPr>
        <p:spPr/>
        <p:txBody>
          <a:bodyPr/>
          <a:lstStyle/>
          <a:p>
            <a:fld id="{1848F3AA-FD77-F74F-B8C8-CB6B0CA32DA1}" type="datetime1">
              <a:rPr lang="en-US" smtClean="0"/>
              <a:t>31-Mar-23</a:t>
            </a:fld>
            <a:endParaRPr lang="en-US"/>
          </a:p>
        </p:txBody>
      </p:sp>
      <p:sp>
        <p:nvSpPr>
          <p:cNvPr id="3" name="Footer Placeholder 2">
            <a:extLst>
              <a:ext uri="{FF2B5EF4-FFF2-40B4-BE49-F238E27FC236}">
                <a16:creationId xmlns:a16="http://schemas.microsoft.com/office/drawing/2014/main" id="{4AEB11CC-E70E-FF41-A019-550C911779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35DFB-E409-4746-BE92-831DB113711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3901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787A-98C0-7F4B-913A-40959D7EA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D49D7-A5B1-F143-809B-4B5B9CA08D1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A8A037-3BE8-DE40-B853-ACD608186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FC053-D244-E74C-858C-A47213184401}"/>
              </a:ext>
            </a:extLst>
          </p:cNvPr>
          <p:cNvSpPr>
            <a:spLocks noGrp="1"/>
          </p:cNvSpPr>
          <p:nvPr>
            <p:ph type="dt" sz="half" idx="10"/>
          </p:nvPr>
        </p:nvSpPr>
        <p:spPr/>
        <p:txBody>
          <a:bodyPr/>
          <a:lstStyle/>
          <a:p>
            <a:fld id="{F33CA22A-B579-CC45-B783-86D8B6B02386}" type="datetime1">
              <a:rPr lang="en-US" smtClean="0"/>
              <a:t>31-Mar-23</a:t>
            </a:fld>
            <a:endParaRPr lang="en-US"/>
          </a:p>
        </p:txBody>
      </p:sp>
      <p:sp>
        <p:nvSpPr>
          <p:cNvPr id="6" name="Footer Placeholder 5">
            <a:extLst>
              <a:ext uri="{FF2B5EF4-FFF2-40B4-BE49-F238E27FC236}">
                <a16:creationId xmlns:a16="http://schemas.microsoft.com/office/drawing/2014/main" id="{21F7D871-F815-294E-A52C-ADDF458A5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7B41F-0F54-3949-BC57-1FA00490145A}"/>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2137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B4FF-F33F-1C48-B408-D2DFF6C5A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F6B68-D664-6740-A98F-A4A8351A9F3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38C911-3C35-F34A-A38F-00A41F47C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88CA4-6BF5-304C-AAF0-67EA6CE4337F}"/>
              </a:ext>
            </a:extLst>
          </p:cNvPr>
          <p:cNvSpPr>
            <a:spLocks noGrp="1"/>
          </p:cNvSpPr>
          <p:nvPr>
            <p:ph type="dt" sz="half" idx="10"/>
          </p:nvPr>
        </p:nvSpPr>
        <p:spPr/>
        <p:txBody>
          <a:bodyPr/>
          <a:lstStyle/>
          <a:p>
            <a:fld id="{01D06033-DAEA-D54F-AE94-0F281F312209}" type="datetime1">
              <a:rPr lang="en-US" smtClean="0"/>
              <a:t>31-Mar-23</a:t>
            </a:fld>
            <a:endParaRPr lang="en-US"/>
          </a:p>
        </p:txBody>
      </p:sp>
      <p:sp>
        <p:nvSpPr>
          <p:cNvPr id="6" name="Footer Placeholder 5">
            <a:extLst>
              <a:ext uri="{FF2B5EF4-FFF2-40B4-BE49-F238E27FC236}">
                <a16:creationId xmlns:a16="http://schemas.microsoft.com/office/drawing/2014/main" id="{A2AB4BBF-B655-464E-BDD5-73544717D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40D55-48B2-244E-AF2E-3FC762D3CDAE}"/>
              </a:ext>
            </a:extLst>
          </p:cNvPr>
          <p:cNvSpPr>
            <a:spLocks noGrp="1"/>
          </p:cNvSpPr>
          <p:nvPr>
            <p:ph type="sldNum" sz="quarter" idx="12"/>
          </p:nvPr>
        </p:nvSpPr>
        <p:spPr/>
        <p:txBody>
          <a:bodyPr/>
          <a:lstStyle/>
          <a:p>
            <a:fld id="{4C65FC49-FEF7-454A-8F0C-B80C011791EF}" type="slidenum">
              <a:rPr lang="en-US" smtClean="0"/>
              <a:t>‹#›</a:t>
            </a:fld>
            <a:endParaRPr lang="en-US"/>
          </a:p>
        </p:txBody>
      </p:sp>
    </p:spTree>
    <p:extLst>
      <p:ext uri="{BB962C8B-B14F-4D97-AF65-F5344CB8AC3E}">
        <p14:creationId xmlns:p14="http://schemas.microsoft.com/office/powerpoint/2010/main" val="231615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42ADE-FF0D-C446-A3CF-8E8207D9F5C5}"/>
              </a:ext>
            </a:extLst>
          </p:cNvPr>
          <p:cNvSpPr>
            <a:spLocks noGrp="1"/>
          </p:cNvSpPr>
          <p:nvPr>
            <p:ph type="title"/>
          </p:nvPr>
        </p:nvSpPr>
        <p:spPr>
          <a:xfrm>
            <a:off x="838200" y="92534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60C3B24-9331-A34F-B9B6-217EE98F1693}"/>
              </a:ext>
            </a:extLst>
          </p:cNvPr>
          <p:cNvSpPr>
            <a:spLocks noGrp="1"/>
          </p:cNvSpPr>
          <p:nvPr>
            <p:ph type="body" idx="1"/>
          </p:nvPr>
        </p:nvSpPr>
        <p:spPr>
          <a:xfrm>
            <a:off x="838200" y="2385846"/>
            <a:ext cx="10515600" cy="3813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2C64E2-1815-874A-99A1-3974B1D329C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utura Std Light" panose="020B0602020204020303" pitchFamily="34" charset="-79"/>
              </a:defRPr>
            </a:lvl1pPr>
          </a:lstStyle>
          <a:p>
            <a:fld id="{87F0BD68-5720-CB47-9EE0-612ADB29C427}" type="datetime1">
              <a:rPr lang="en-US" smtClean="0"/>
              <a:t>31-Mar-23</a:t>
            </a:fld>
            <a:endParaRPr lang="en-US" dirty="0"/>
          </a:p>
        </p:txBody>
      </p:sp>
      <p:sp>
        <p:nvSpPr>
          <p:cNvPr id="5" name="Footer Placeholder 4">
            <a:extLst>
              <a:ext uri="{FF2B5EF4-FFF2-40B4-BE49-F238E27FC236}">
                <a16:creationId xmlns:a16="http://schemas.microsoft.com/office/drawing/2014/main" id="{F0537F1A-098C-A048-BF3D-D8D39F8C5F1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utura Std Light" panose="020B0602020204020303" pitchFamily="34" charset="-79"/>
              </a:defRPr>
            </a:lvl1pPr>
          </a:lstStyle>
          <a:p>
            <a:endParaRPr lang="en-US" dirty="0"/>
          </a:p>
        </p:txBody>
      </p:sp>
      <p:sp>
        <p:nvSpPr>
          <p:cNvPr id="6" name="Slide Number Placeholder 5">
            <a:extLst>
              <a:ext uri="{FF2B5EF4-FFF2-40B4-BE49-F238E27FC236}">
                <a16:creationId xmlns:a16="http://schemas.microsoft.com/office/drawing/2014/main" id="{71FEA860-C7D2-0445-AFA9-6784A131498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utura Std Light" panose="020B0602020204020303" pitchFamily="34" charset="-79"/>
              </a:defRPr>
            </a:lvl1pPr>
          </a:lstStyle>
          <a:p>
            <a:fld id="{4C65FC49-FEF7-454A-8F0C-B80C011791EF}" type="slidenum">
              <a:rPr lang="en-US" smtClean="0"/>
              <a:pPr/>
              <a:t>‹#›</a:t>
            </a:fld>
            <a:endParaRPr lang="en-US" dirty="0"/>
          </a:p>
        </p:txBody>
      </p:sp>
      <p:pic>
        <p:nvPicPr>
          <p:cNvPr id="7" name="Picture 6" descr="Office_logo_EN_blue_small_600px.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4995" y="4"/>
            <a:ext cx="1759808" cy="806579"/>
          </a:xfrm>
          <a:prstGeom prst="rect">
            <a:avLst/>
          </a:prstGeom>
        </p:spPr>
      </p:pic>
      <p:cxnSp>
        <p:nvCxnSpPr>
          <p:cNvPr id="9" name="Straight Connector 8"/>
          <p:cNvCxnSpPr/>
          <p:nvPr userDrawn="1"/>
        </p:nvCxnSpPr>
        <p:spPr>
          <a:xfrm flipV="1">
            <a:off x="949611" y="787905"/>
            <a:ext cx="10404191" cy="186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34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32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19" y="2292264"/>
            <a:ext cx="9144000" cy="1680229"/>
          </a:xfrm>
        </p:spPr>
        <p:txBody>
          <a:bodyPr>
            <a:normAutofit/>
          </a:bodyPr>
          <a:lstStyle/>
          <a:p>
            <a:pPr algn="l"/>
            <a:r>
              <a:rPr lang="en-US" sz="10000" dirty="0">
                <a:solidFill>
                  <a:schemeClr val="bg1"/>
                </a:solidFill>
              </a:rPr>
              <a:t>MODULE </a:t>
            </a:r>
            <a:r>
              <a:rPr lang="en-US" sz="10000" dirty="0" smtClean="0">
                <a:solidFill>
                  <a:schemeClr val="bg1"/>
                </a:solidFill>
              </a:rPr>
              <a:t>2</a:t>
            </a:r>
            <a:endParaRPr lang="en-US" sz="10000" b="1" dirty="0">
              <a:solidFill>
                <a:schemeClr val="bg1"/>
              </a:solidFill>
              <a:latin typeface="Futura Std Book" panose="020B0402020204020303" pitchFamily="34" charset="0"/>
            </a:endParaRP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885855"/>
            <a:ext cx="9144000" cy="972145"/>
          </a:xfrm>
        </p:spPr>
        <p:txBody>
          <a:bodyPr>
            <a:noAutofit/>
          </a:bodyPr>
          <a:lstStyle/>
          <a:p>
            <a:pPr algn="l"/>
            <a:r>
              <a:rPr lang="en-GB" dirty="0">
                <a:solidFill>
                  <a:schemeClr val="bg1"/>
                </a:solidFill>
                <a:latin typeface="Futura Std Book" panose="020B0402020204020303" pitchFamily="34" charset="0"/>
              </a:rPr>
              <a:t>Session 5: The United Nations human rights system</a:t>
            </a:r>
          </a:p>
        </p:txBody>
      </p:sp>
      <p:pic>
        <p:nvPicPr>
          <p:cNvPr id="8" name="Picture 7">
            <a:extLst>
              <a:ext uri="{FF2B5EF4-FFF2-40B4-BE49-F238E27FC236}">
                <a16:creationId xmlns:a16="http://schemas.microsoft.com/office/drawing/2014/main" id="{A7878FB1-EF65-7744-9F93-0DFB5CB94A25}"/>
              </a:ext>
            </a:extLst>
          </p:cNvPr>
          <p:cNvPicPr>
            <a:picLocks noChangeAspect="1"/>
          </p:cNvPicPr>
          <p:nvPr/>
        </p:nvPicPr>
        <p:blipFill rotWithShape="1">
          <a:blip r:embed="rId4"/>
          <a:srcRect l="8684" t="17245" r="6601" b="15152"/>
          <a:stretch/>
        </p:blipFill>
        <p:spPr>
          <a:xfrm>
            <a:off x="766121" y="388291"/>
            <a:ext cx="2828851" cy="1038419"/>
          </a:xfrm>
          <a:prstGeom prst="rect">
            <a:avLst/>
          </a:prstGeom>
        </p:spPr>
      </p:pic>
      <p:sp>
        <p:nvSpPr>
          <p:cNvPr id="5" name="Subtitle 2">
            <a:extLst>
              <a:ext uri="{FF2B5EF4-FFF2-40B4-BE49-F238E27FC236}">
                <a16:creationId xmlns:a16="http://schemas.microsoft.com/office/drawing/2014/main" id="{6D7DA5F4-0753-AB46-90BC-A72CFAB59F0E}"/>
              </a:ext>
            </a:extLst>
          </p:cNvPr>
          <p:cNvSpPr txBox="1">
            <a:spLocks/>
          </p:cNvSpPr>
          <p:nvPr/>
        </p:nvSpPr>
        <p:spPr>
          <a:xfrm>
            <a:off x="766121" y="3900618"/>
            <a:ext cx="5331898" cy="423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Futura Std Light" panose="020B0602020204020303" pitchFamily="34" charset="-79"/>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Futura Std Light" panose="020B0602020204020303" pitchFamily="34" charset="-79"/>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Futura Std Light" panose="020B0602020204020303" pitchFamily="34" charset="-79"/>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utura Std Light" panose="020B0602020204020303" pitchFamily="34" charset="-79"/>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Futura Std Light" panose="020B0602020204020303" pitchFamily="34" charset="-79"/>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solidFill>
                  <a:schemeClr val="bg1"/>
                </a:solidFill>
                <a:latin typeface="Futura Std Book" panose="020B0402020204020303" pitchFamily="34" charset="0"/>
              </a:rPr>
              <a:t>Understanding migration as a human rights issue</a:t>
            </a:r>
          </a:p>
        </p:txBody>
      </p:sp>
    </p:spTree>
    <p:extLst>
      <p:ext uri="{BB962C8B-B14F-4D97-AF65-F5344CB8AC3E}">
        <p14:creationId xmlns:p14="http://schemas.microsoft.com/office/powerpoint/2010/main" val="342439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747630"/>
          </a:xfrm>
        </p:spPr>
        <p:txBody>
          <a:bodyPr anchor="t">
            <a:normAutofit/>
          </a:bodyPr>
          <a:lstStyle/>
          <a:p>
            <a:r>
              <a:rPr lang="en-GB" sz="2800" dirty="0">
                <a:solidFill>
                  <a:srgbClr val="0070C0"/>
                </a:solidFill>
              </a:rPr>
              <a:t>Human Rights </a:t>
            </a:r>
            <a:r>
              <a:rPr lang="en-GB" sz="2800" dirty="0" smtClean="0">
                <a:solidFill>
                  <a:srgbClr val="0070C0"/>
                </a:solidFill>
              </a:rPr>
              <a:t>Council: Special procedures</a:t>
            </a:r>
            <a:endParaRPr lang="en-US" sz="2800" dirty="0">
              <a:solidFill>
                <a:srgbClr val="0070C0"/>
              </a:solidFill>
            </a:endParaRPr>
          </a:p>
        </p:txBody>
      </p:sp>
      <p:sp>
        <p:nvSpPr>
          <p:cNvPr id="23" name="Content Placeholder 3"/>
          <p:cNvSpPr txBox="1">
            <a:spLocks/>
          </p:cNvSpPr>
          <p:nvPr/>
        </p:nvSpPr>
        <p:spPr>
          <a:xfrm>
            <a:off x="2579229" y="4448233"/>
            <a:ext cx="8829108" cy="233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000" dirty="0"/>
              <a:t>Special Rapporteur on the human rights of migrants</a:t>
            </a:r>
          </a:p>
          <a:p>
            <a:pPr lvl="0">
              <a:lnSpc>
                <a:spcPct val="110000"/>
              </a:lnSpc>
              <a:buClr>
                <a:srgbClr val="0070C0"/>
              </a:buClr>
            </a:pPr>
            <a:r>
              <a:rPr lang="en-GB" sz="2000" dirty="0"/>
              <a:t>Special Rapporteur on trafficking in persons, especially women and children</a:t>
            </a:r>
          </a:p>
          <a:p>
            <a:pPr lvl="0">
              <a:lnSpc>
                <a:spcPct val="110000"/>
              </a:lnSpc>
              <a:buClr>
                <a:srgbClr val="0070C0"/>
              </a:buClr>
            </a:pPr>
            <a:r>
              <a:rPr lang="en-GB" sz="2000" dirty="0"/>
              <a:t>Special Rapporteur on contemporary forms of racism, racial discrimination, xenophobia and related intolerance</a:t>
            </a:r>
          </a:p>
          <a:p>
            <a:pPr lvl="0">
              <a:lnSpc>
                <a:spcPct val="110000"/>
              </a:lnSpc>
              <a:buClr>
                <a:srgbClr val="0070C0"/>
              </a:buClr>
            </a:pPr>
            <a:r>
              <a:rPr lang="en-GB" sz="2000" dirty="0"/>
              <a:t>Working Group on arbitrary detention</a:t>
            </a:r>
          </a:p>
        </p:txBody>
      </p:sp>
      <p:sp>
        <p:nvSpPr>
          <p:cNvPr id="6" name="Content Placeholder 3"/>
          <p:cNvSpPr txBox="1">
            <a:spLocks/>
          </p:cNvSpPr>
          <p:nvPr/>
        </p:nvSpPr>
        <p:spPr>
          <a:xfrm>
            <a:off x="4196552" y="1943858"/>
            <a:ext cx="6079852" cy="233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000" dirty="0"/>
              <a:t>Independent experts appointed by the HRC</a:t>
            </a:r>
          </a:p>
          <a:p>
            <a:pPr lvl="0">
              <a:lnSpc>
                <a:spcPct val="110000"/>
              </a:lnSpc>
              <a:buClr>
                <a:srgbClr val="0070C0"/>
              </a:buClr>
            </a:pPr>
            <a:r>
              <a:rPr lang="en-GB" sz="2000" dirty="0"/>
              <a:t>Thematic and country mandates</a:t>
            </a:r>
          </a:p>
          <a:p>
            <a:pPr lvl="0">
              <a:lnSpc>
                <a:spcPct val="110000"/>
              </a:lnSpc>
              <a:buClr>
                <a:srgbClr val="0070C0"/>
              </a:buClr>
            </a:pPr>
            <a:r>
              <a:rPr lang="en-GB" sz="2000" dirty="0"/>
              <a:t>Monitor compliance</a:t>
            </a:r>
          </a:p>
          <a:p>
            <a:pPr lvl="0">
              <a:lnSpc>
                <a:spcPct val="110000"/>
              </a:lnSpc>
              <a:buClr>
                <a:srgbClr val="0070C0"/>
              </a:buClr>
            </a:pPr>
            <a:r>
              <a:rPr lang="en-GB" sz="2000" dirty="0"/>
              <a:t>Make country visits</a:t>
            </a:r>
          </a:p>
          <a:p>
            <a:pPr lvl="0">
              <a:lnSpc>
                <a:spcPct val="110000"/>
              </a:lnSpc>
              <a:buClr>
                <a:srgbClr val="0070C0"/>
              </a:buClr>
            </a:pPr>
            <a:r>
              <a:rPr lang="en-GB" sz="2000" dirty="0"/>
              <a:t>Issue communications and urgent appeals</a:t>
            </a:r>
            <a:endParaRPr lang="en-GB" sz="2000" i="1" dirty="0">
              <a:latin typeface="Futura PT Bold" panose="020B0902020204020203"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6" r="17583"/>
          <a:stretch/>
        </p:blipFill>
        <p:spPr bwMode="auto">
          <a:xfrm>
            <a:off x="932570" y="1943858"/>
            <a:ext cx="1404906" cy="2154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s Siobhán Mullally, Special Rapporteur on the sale of children, child prostitution and child pornography ©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13643" r="10701"/>
          <a:stretch/>
        </p:blipFill>
        <p:spPr bwMode="auto">
          <a:xfrm>
            <a:off x="838200" y="4448233"/>
            <a:ext cx="1511383" cy="1997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ecial Rapporteur Dr. Ashwini K.P. © Archana Bidargadi"/>
          <p:cNvPicPr>
            <a:picLocks noChangeAspect="1" noChangeArrowheads="1"/>
          </p:cNvPicPr>
          <p:nvPr/>
        </p:nvPicPr>
        <p:blipFill rotWithShape="1">
          <a:blip r:embed="rId4">
            <a:extLst>
              <a:ext uri="{28A0092B-C50C-407E-A947-70E740481C1C}">
                <a14:useLocalDpi xmlns:a14="http://schemas.microsoft.com/office/drawing/2010/main" val="0"/>
              </a:ext>
            </a:extLst>
          </a:blip>
          <a:srcRect l="25713" r="22814"/>
          <a:stretch/>
        </p:blipFill>
        <p:spPr bwMode="auto">
          <a:xfrm>
            <a:off x="2543113" y="1943858"/>
            <a:ext cx="1447801" cy="21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5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747630"/>
          </a:xfrm>
        </p:spPr>
        <p:txBody>
          <a:bodyPr anchor="t">
            <a:normAutofit/>
          </a:bodyPr>
          <a:lstStyle/>
          <a:p>
            <a:r>
              <a:rPr lang="en-GB" sz="2800" dirty="0">
                <a:solidFill>
                  <a:srgbClr val="0070C0"/>
                </a:solidFill>
              </a:rPr>
              <a:t>Human Rights Council: Universal Periodic Review</a:t>
            </a:r>
            <a:endParaRPr lang="en-US" sz="2800" dirty="0">
              <a:solidFill>
                <a:srgbClr val="0070C0"/>
              </a:solidFill>
            </a:endParaRPr>
          </a:p>
        </p:txBody>
      </p:sp>
      <p:sp>
        <p:nvSpPr>
          <p:cNvPr id="6" name="Content Placeholder 3"/>
          <p:cNvSpPr txBox="1">
            <a:spLocks/>
          </p:cNvSpPr>
          <p:nvPr/>
        </p:nvSpPr>
        <p:spPr>
          <a:xfrm>
            <a:off x="5262342" y="1943858"/>
            <a:ext cx="4414553" cy="3379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400" dirty="0"/>
              <a:t>A peer review of all UN Member States</a:t>
            </a:r>
          </a:p>
          <a:p>
            <a:pPr lvl="0">
              <a:lnSpc>
                <a:spcPct val="110000"/>
              </a:lnSpc>
              <a:buClr>
                <a:srgbClr val="0070C0"/>
              </a:buClr>
            </a:pPr>
            <a:r>
              <a:rPr lang="en-GB" sz="2400" dirty="0"/>
              <a:t>Every four years</a:t>
            </a:r>
          </a:p>
          <a:p>
            <a:pPr lvl="0">
              <a:lnSpc>
                <a:spcPct val="110000"/>
              </a:lnSpc>
              <a:buClr>
                <a:srgbClr val="0070C0"/>
              </a:buClr>
            </a:pPr>
            <a:r>
              <a:rPr lang="en-GB" sz="2400" dirty="0"/>
              <a:t>All human rights obligations</a:t>
            </a:r>
            <a:endParaRPr lang="en-GB" sz="2400" i="1" dirty="0">
              <a:latin typeface="Futura PT Bold" panose="020B090202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48" y="2028635"/>
            <a:ext cx="4138140" cy="2755311"/>
          </a:xfrm>
          <a:prstGeom prst="rect">
            <a:avLst/>
          </a:prstGeom>
        </p:spPr>
      </p:pic>
    </p:spTree>
    <p:extLst>
      <p:ext uri="{BB962C8B-B14F-4D97-AF65-F5344CB8AC3E}">
        <p14:creationId xmlns:p14="http://schemas.microsoft.com/office/powerpoint/2010/main" val="412469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a:solidFill>
                  <a:srgbClr val="0070C0"/>
                </a:solidFill>
              </a:rPr>
              <a:t>Functions and how to engage</a:t>
            </a:r>
            <a:endParaRPr lang="en-US" sz="2800" dirty="0">
              <a:solidFill>
                <a:srgbClr val="0070C0"/>
              </a:solidFill>
            </a:endParaRPr>
          </a:p>
        </p:txBody>
      </p:sp>
      <p:sp>
        <p:nvSpPr>
          <p:cNvPr id="5" name="Content Placeholder 3"/>
          <p:cNvSpPr txBox="1">
            <a:spLocks/>
          </p:cNvSpPr>
          <p:nvPr/>
        </p:nvSpPr>
        <p:spPr>
          <a:xfrm>
            <a:off x="838200" y="2044650"/>
            <a:ext cx="7688126" cy="38138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dirty="0"/>
              <a:t>State review</a:t>
            </a:r>
          </a:p>
          <a:p>
            <a:pPr lvl="0">
              <a:lnSpc>
                <a:spcPct val="110000"/>
              </a:lnSpc>
              <a:buClr>
                <a:srgbClr val="0070C0"/>
              </a:buClr>
            </a:pPr>
            <a:r>
              <a:rPr lang="en-GB" dirty="0"/>
              <a:t>Inquiries</a:t>
            </a:r>
          </a:p>
          <a:p>
            <a:pPr lvl="0">
              <a:lnSpc>
                <a:spcPct val="110000"/>
              </a:lnSpc>
              <a:buClr>
                <a:srgbClr val="0070C0"/>
              </a:buClr>
            </a:pPr>
            <a:r>
              <a:rPr lang="en-GB" dirty="0"/>
              <a:t>Individual complaints / allegations</a:t>
            </a:r>
          </a:p>
          <a:p>
            <a:pPr lvl="0">
              <a:lnSpc>
                <a:spcPct val="110000"/>
              </a:lnSpc>
              <a:buClr>
                <a:srgbClr val="0070C0"/>
              </a:buClr>
            </a:pPr>
            <a:r>
              <a:rPr lang="en-GB" dirty="0"/>
              <a:t>Interim measures / urgent appeals</a:t>
            </a:r>
          </a:p>
          <a:p>
            <a:pPr lvl="0">
              <a:lnSpc>
                <a:spcPct val="110000"/>
              </a:lnSpc>
              <a:buClr>
                <a:srgbClr val="0070C0"/>
              </a:buClr>
            </a:pPr>
            <a:r>
              <a:rPr lang="en-GB" dirty="0"/>
              <a:t>Country visits</a:t>
            </a:r>
          </a:p>
          <a:p>
            <a:pPr lvl="0">
              <a:lnSpc>
                <a:spcPct val="110000"/>
              </a:lnSpc>
              <a:buClr>
                <a:srgbClr val="0070C0"/>
              </a:buClr>
            </a:pPr>
            <a:r>
              <a:rPr lang="en-GB" dirty="0"/>
              <a:t>General Comments / Recommendations</a:t>
            </a:r>
          </a:p>
          <a:p>
            <a:pPr lvl="0">
              <a:lnSpc>
                <a:spcPct val="110000"/>
              </a:lnSpc>
              <a:buClr>
                <a:srgbClr val="0070C0"/>
              </a:buClr>
            </a:pPr>
            <a:r>
              <a:rPr lang="en-GB" dirty="0"/>
              <a:t>Days of general discussion</a:t>
            </a:r>
          </a:p>
          <a:p>
            <a:pPr lvl="0">
              <a:lnSpc>
                <a:spcPct val="110000"/>
              </a:lnSpc>
              <a:buClr>
                <a:srgbClr val="0070C0"/>
              </a:buClr>
            </a:pPr>
            <a:r>
              <a:rPr lang="en-GB" dirty="0"/>
              <a:t>Human Rights Council sessions</a:t>
            </a:r>
            <a:endParaRPr lang="en-GB" i="1" dirty="0">
              <a:latin typeface="Futura PT Bold" panose="020B0902020204020203" pitchFamily="34" charset="0"/>
            </a:endParaRPr>
          </a:p>
        </p:txBody>
      </p:sp>
    </p:spTree>
    <p:extLst>
      <p:ext uri="{BB962C8B-B14F-4D97-AF65-F5344CB8AC3E}">
        <p14:creationId xmlns:p14="http://schemas.microsoft.com/office/powerpoint/2010/main" val="2548841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smtClean="0">
                <a:solidFill>
                  <a:srgbClr val="0070C0"/>
                </a:solidFill>
              </a:rPr>
              <a:t>State review</a:t>
            </a:r>
            <a:endParaRPr lang="en-US" sz="2800" dirty="0">
              <a:solidFill>
                <a:srgbClr val="0070C0"/>
              </a:solidFill>
            </a:endParaRPr>
          </a:p>
        </p:txBody>
      </p:sp>
      <p:sp>
        <p:nvSpPr>
          <p:cNvPr id="5" name="Content Placeholder 3"/>
          <p:cNvSpPr txBox="1">
            <a:spLocks/>
          </p:cNvSpPr>
          <p:nvPr/>
        </p:nvSpPr>
        <p:spPr>
          <a:xfrm>
            <a:off x="838200" y="2385846"/>
            <a:ext cx="4036581" cy="1223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400" dirty="0">
                <a:solidFill>
                  <a:srgbClr val="29A3FF"/>
                </a:solidFill>
                <a:latin typeface="Futura Md BT" panose="020B0602020204020303" pitchFamily="34" charset="0"/>
              </a:rPr>
              <a:t>All treaty bodies; UPR</a:t>
            </a:r>
          </a:p>
          <a:p>
            <a:pPr lvl="0">
              <a:lnSpc>
                <a:spcPct val="110000"/>
              </a:lnSpc>
              <a:buClr>
                <a:srgbClr val="0070C0"/>
              </a:buClr>
            </a:pPr>
            <a:r>
              <a:rPr lang="en-GB" sz="2400" dirty="0"/>
              <a:t>Periodic monitoring of States</a:t>
            </a:r>
          </a:p>
        </p:txBody>
      </p:sp>
      <p:pic>
        <p:nvPicPr>
          <p:cNvPr id="4" name="B522FC55-C17D-48EE-89CF-DF608BC7DE73-L0-001.png"/>
          <p:cNvPicPr>
            <a:picLocks noGrp="1"/>
          </p:cNvPicPr>
          <p:nvPr>
            <p:ph idx="1"/>
          </p:nvPr>
        </p:nvPicPr>
        <p:blipFill rotWithShape="1">
          <a:blip r:embed="rId2"/>
          <a:srcRect l="10614" t="4780" r="17201" b="4421"/>
          <a:stretch/>
        </p:blipFill>
        <p:spPr>
          <a:xfrm>
            <a:off x="5301272" y="1098656"/>
            <a:ext cx="5167086" cy="5020998"/>
          </a:xfrm>
          <a:prstGeom prst="rect">
            <a:avLst/>
          </a:prstGeom>
          <a:ln w="12700">
            <a:miter lim="400000"/>
          </a:ln>
        </p:spPr>
      </p:pic>
    </p:spTree>
    <p:extLst>
      <p:ext uri="{BB962C8B-B14F-4D97-AF65-F5344CB8AC3E}">
        <p14:creationId xmlns:p14="http://schemas.microsoft.com/office/powerpoint/2010/main" val="25779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a:solidFill>
                  <a:srgbClr val="0070C0"/>
                </a:solidFill>
              </a:rPr>
              <a:t>State review: Example of treaty bodies (CAT)</a:t>
            </a:r>
            <a:endParaRPr lang="en-US" sz="2800" dirty="0">
              <a:solidFill>
                <a:srgbClr val="0070C0"/>
              </a:solidFill>
            </a:endParaRPr>
          </a:p>
        </p:txBody>
      </p:sp>
      <p:sp>
        <p:nvSpPr>
          <p:cNvPr id="6" name="Content Placeholder 2"/>
          <p:cNvSpPr>
            <a:spLocks noGrp="1"/>
          </p:cNvSpPr>
          <p:nvPr>
            <p:ph idx="1"/>
          </p:nvPr>
        </p:nvSpPr>
        <p:spPr>
          <a:xfrm>
            <a:off x="916445" y="2267668"/>
            <a:ext cx="8409224" cy="4024133"/>
          </a:xfrm>
          <a:solidFill>
            <a:schemeClr val="accent5">
              <a:lumMod val="20000"/>
              <a:lumOff val="80000"/>
            </a:schemeClr>
          </a:solidFill>
        </p:spPr>
        <p:txBody>
          <a:bodyPr>
            <a:normAutofit/>
          </a:bodyPr>
          <a:lstStyle/>
          <a:p>
            <a:pPr>
              <a:spcBef>
                <a:spcPts val="0"/>
              </a:spcBef>
              <a:spcAft>
                <a:spcPts val="1200"/>
              </a:spcAft>
            </a:pPr>
            <a:r>
              <a:rPr lang="en-US" dirty="0">
                <a:solidFill>
                  <a:srgbClr val="0070C0"/>
                </a:solidFill>
                <a:latin typeface="Futura Md BT" panose="020B0602020204020303" pitchFamily="34" charset="0"/>
              </a:rPr>
              <a:t>Concluding Observations on the second periodic report of Qatar </a:t>
            </a:r>
          </a:p>
          <a:p>
            <a:pPr marL="0" indent="0">
              <a:lnSpc>
                <a:spcPct val="110000"/>
              </a:lnSpc>
              <a:spcBef>
                <a:spcPts val="0"/>
              </a:spcBef>
              <a:spcAft>
                <a:spcPts val="600"/>
              </a:spcAft>
              <a:buNone/>
            </a:pPr>
            <a:endParaRPr lang="en-US" sz="2000" dirty="0"/>
          </a:p>
          <a:p>
            <a:pPr marL="0" indent="0">
              <a:lnSpc>
                <a:spcPct val="110000"/>
              </a:lnSpc>
              <a:spcBef>
                <a:spcPts val="0"/>
              </a:spcBef>
              <a:spcAft>
                <a:spcPts val="600"/>
              </a:spcAft>
              <a:buNone/>
            </a:pPr>
            <a:r>
              <a:rPr lang="en-US" sz="2000" dirty="0"/>
              <a:t>“The state party should strengthen its efforts to provide legal protection to migrant workers, including female domestic workers, in its territory against torture, ill-treatment and abuse and guarantee access to justice. In that regard, the State party should:</a:t>
            </a:r>
          </a:p>
          <a:p>
            <a:pPr marL="0" indent="0">
              <a:buNone/>
            </a:pPr>
            <a:r>
              <a:rPr lang="en-US" sz="2000" dirty="0"/>
              <a:t>(a) Adopt, as a matter of urgency, </a:t>
            </a:r>
            <a:r>
              <a:rPr lang="en-US" sz="2000" dirty="0" err="1"/>
              <a:t>labour</a:t>
            </a:r>
            <a:r>
              <a:rPr lang="en-US" sz="2000" dirty="0"/>
              <a:t> legislation covering domestic work and providing legal protection to migrant domestic workers against exploitation, ill-treatment and abuse …”</a:t>
            </a:r>
            <a:endParaRPr lang="en-GB" sz="2000" dirty="0"/>
          </a:p>
        </p:txBody>
      </p:sp>
    </p:spTree>
    <p:extLst>
      <p:ext uri="{BB962C8B-B14F-4D97-AF65-F5344CB8AC3E}">
        <p14:creationId xmlns:p14="http://schemas.microsoft.com/office/powerpoint/2010/main" val="379340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a:solidFill>
                  <a:srgbClr val="0070C0"/>
                </a:solidFill>
              </a:rPr>
              <a:t>State review: Example </a:t>
            </a:r>
            <a:r>
              <a:rPr lang="en-GB" sz="2800" dirty="0" smtClean="0">
                <a:solidFill>
                  <a:srgbClr val="0070C0"/>
                </a:solidFill>
              </a:rPr>
              <a:t>from the UPR</a:t>
            </a:r>
            <a:endParaRPr lang="en-US" sz="2800" dirty="0">
              <a:solidFill>
                <a:srgbClr val="0070C0"/>
              </a:solidFill>
            </a:endParaRPr>
          </a:p>
        </p:txBody>
      </p:sp>
      <p:sp>
        <p:nvSpPr>
          <p:cNvPr id="6" name="Content Placeholder 2"/>
          <p:cNvSpPr>
            <a:spLocks noGrp="1"/>
          </p:cNvSpPr>
          <p:nvPr>
            <p:ph idx="1"/>
          </p:nvPr>
        </p:nvSpPr>
        <p:spPr>
          <a:xfrm>
            <a:off x="916445" y="2267668"/>
            <a:ext cx="6792371" cy="2982562"/>
          </a:xfrm>
          <a:solidFill>
            <a:schemeClr val="accent5">
              <a:lumMod val="20000"/>
              <a:lumOff val="80000"/>
            </a:schemeClr>
          </a:solidFill>
        </p:spPr>
        <p:txBody>
          <a:bodyPr>
            <a:normAutofit/>
          </a:bodyPr>
          <a:lstStyle/>
          <a:p>
            <a:pPr>
              <a:lnSpc>
                <a:spcPct val="100000"/>
              </a:lnSpc>
              <a:spcBef>
                <a:spcPts val="0"/>
              </a:spcBef>
              <a:spcAft>
                <a:spcPts val="1200"/>
              </a:spcAft>
            </a:pPr>
            <a:r>
              <a:rPr lang="en-US" dirty="0">
                <a:solidFill>
                  <a:srgbClr val="0070C0"/>
                </a:solidFill>
                <a:latin typeface="Futura Md BT" panose="020B0602020204020303" pitchFamily="34" charset="0"/>
              </a:rPr>
              <a:t>UPR of Iceland </a:t>
            </a:r>
            <a:r>
              <a:rPr lang="en-US" dirty="0" smtClean="0">
                <a:solidFill>
                  <a:srgbClr val="0070C0"/>
                </a:solidFill>
                <a:latin typeface="Futura Md BT" panose="020B0602020204020303" pitchFamily="34" charset="0"/>
              </a:rPr>
              <a:t>2011</a:t>
            </a:r>
            <a:br>
              <a:rPr lang="en-US" dirty="0" smtClean="0">
                <a:solidFill>
                  <a:srgbClr val="0070C0"/>
                </a:solidFill>
                <a:latin typeface="Futura Md BT" panose="020B0602020204020303" pitchFamily="34" charset="0"/>
              </a:rPr>
            </a:br>
            <a:r>
              <a:rPr lang="en-GB" sz="2200" dirty="0" smtClean="0"/>
              <a:t/>
            </a:r>
            <a:br>
              <a:rPr lang="en-GB" sz="2200" dirty="0" smtClean="0"/>
            </a:br>
            <a:r>
              <a:rPr lang="en-GB" sz="2200" dirty="0" smtClean="0"/>
              <a:t>“</a:t>
            </a:r>
            <a:r>
              <a:rPr lang="en-GB" sz="2200" dirty="0"/>
              <a:t>62.9. fight against domestic violence through more effective measures against perpetrators, and especially by protecting and avoiding the deportation of migrant women victims of gender violence (Spain</a:t>
            </a:r>
            <a:r>
              <a:rPr lang="en-GB" sz="2200" dirty="0" smtClean="0"/>
              <a:t>);”</a:t>
            </a:r>
            <a:endParaRPr lang="en-US" dirty="0" smtClean="0">
              <a:solidFill>
                <a:srgbClr val="0070C0"/>
              </a:solidFill>
              <a:latin typeface="Futura Md BT" panose="020B0602020204020303" pitchFamily="34" charset="0"/>
            </a:endParaRPr>
          </a:p>
          <a:p>
            <a:pPr>
              <a:lnSpc>
                <a:spcPct val="110000"/>
              </a:lnSpc>
              <a:spcBef>
                <a:spcPts val="0"/>
              </a:spcBef>
              <a:spcAft>
                <a:spcPts val="600"/>
              </a:spcAft>
            </a:pPr>
            <a:r>
              <a:rPr lang="en-US" dirty="0">
                <a:solidFill>
                  <a:srgbClr val="0070C0"/>
                </a:solidFill>
                <a:latin typeface="Futura Md BT" panose="020B0602020204020303" pitchFamily="34" charset="0"/>
              </a:rPr>
              <a:t>Response: </a:t>
            </a:r>
            <a:r>
              <a:rPr lang="en-US" dirty="0" smtClean="0">
                <a:solidFill>
                  <a:srgbClr val="0070C0"/>
                </a:solidFill>
                <a:latin typeface="Futura Md BT" panose="020B0602020204020303" pitchFamily="34" charset="0"/>
              </a:rPr>
              <a:t>Supported</a:t>
            </a:r>
            <a:endParaRPr lang="en-US" dirty="0">
              <a:solidFill>
                <a:srgbClr val="0070C0"/>
              </a:solidFill>
              <a:latin typeface="Futura Md BT" panose="020B0602020204020303" pitchFamily="34" charset="0"/>
            </a:endParaRPr>
          </a:p>
        </p:txBody>
      </p:sp>
    </p:spTree>
    <p:extLst>
      <p:ext uri="{BB962C8B-B14F-4D97-AF65-F5344CB8AC3E}">
        <p14:creationId xmlns:p14="http://schemas.microsoft.com/office/powerpoint/2010/main" val="645546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a:solidFill>
                  <a:srgbClr val="0070C0"/>
                </a:solidFill>
              </a:rPr>
              <a:t>State review: </a:t>
            </a:r>
            <a:r>
              <a:rPr lang="en-GB" sz="2800" dirty="0" smtClean="0">
                <a:solidFill>
                  <a:srgbClr val="0070C0"/>
                </a:solidFill>
              </a:rPr>
              <a:t>How to engage</a:t>
            </a:r>
            <a:endParaRPr lang="en-US" sz="2800" dirty="0">
              <a:solidFill>
                <a:srgbClr val="0070C0"/>
              </a:solidFill>
            </a:endParaRPr>
          </a:p>
        </p:txBody>
      </p:sp>
      <p:sp>
        <p:nvSpPr>
          <p:cNvPr id="5" name="Inhaltsplatzhalter 2"/>
          <p:cNvSpPr>
            <a:spLocks noGrp="1"/>
          </p:cNvSpPr>
          <p:nvPr>
            <p:ph idx="1"/>
          </p:nvPr>
        </p:nvSpPr>
        <p:spPr>
          <a:xfrm>
            <a:off x="5388443" y="2193907"/>
            <a:ext cx="3818468" cy="3631608"/>
          </a:xfrm>
        </p:spPr>
        <p:txBody>
          <a:bodyPr/>
          <a:lstStyle/>
          <a:p>
            <a:pPr marL="0" indent="0">
              <a:lnSpc>
                <a:spcPct val="100000"/>
              </a:lnSpc>
              <a:buNone/>
            </a:pPr>
            <a:r>
              <a:rPr lang="en-GB" sz="2400" b="1" dirty="0">
                <a:latin typeface="Futura Md BT" panose="020B0602020204020303" pitchFamily="34" charset="0"/>
              </a:rPr>
              <a:t>NGOs/CSOs</a:t>
            </a:r>
          </a:p>
          <a:p>
            <a:pPr>
              <a:lnSpc>
                <a:spcPct val="100000"/>
              </a:lnSpc>
              <a:buClr>
                <a:srgbClr val="0070C0"/>
              </a:buClr>
            </a:pPr>
            <a:r>
              <a:rPr lang="en-GB" sz="2000" dirty="0"/>
              <a:t>Document and monitor</a:t>
            </a:r>
          </a:p>
          <a:p>
            <a:pPr>
              <a:lnSpc>
                <a:spcPct val="100000"/>
              </a:lnSpc>
              <a:buClr>
                <a:srgbClr val="0070C0"/>
              </a:buClr>
            </a:pPr>
            <a:r>
              <a:rPr lang="en-GB" sz="2000" dirty="0"/>
              <a:t>Draft shadow reports</a:t>
            </a:r>
          </a:p>
          <a:p>
            <a:pPr>
              <a:lnSpc>
                <a:spcPct val="100000"/>
              </a:lnSpc>
              <a:buClr>
                <a:srgbClr val="0070C0"/>
              </a:buClr>
            </a:pPr>
            <a:r>
              <a:rPr lang="en-GB" sz="2000" dirty="0"/>
              <a:t>Make oral statements and brief Committee members, UN staff, government officials</a:t>
            </a:r>
          </a:p>
          <a:p>
            <a:pPr>
              <a:lnSpc>
                <a:spcPct val="100000"/>
              </a:lnSpc>
              <a:buClr>
                <a:srgbClr val="0070C0"/>
              </a:buClr>
            </a:pPr>
            <a:r>
              <a:rPr lang="en-GB" sz="2000" dirty="0"/>
              <a:t>Follow-up at national level</a:t>
            </a:r>
          </a:p>
          <a:p>
            <a:pPr>
              <a:lnSpc>
                <a:spcPct val="100000"/>
              </a:lnSpc>
              <a:buClr>
                <a:srgbClr val="0070C0"/>
              </a:buClr>
            </a:pPr>
            <a:r>
              <a:rPr lang="en-GB" sz="2000" dirty="0"/>
              <a:t>Advocate and raise </a:t>
            </a:r>
            <a:r>
              <a:rPr lang="en-GB" sz="2000" dirty="0" smtClean="0"/>
              <a:t>awareness</a:t>
            </a:r>
            <a:endParaRPr lang="en-GB" sz="2000" dirty="0"/>
          </a:p>
        </p:txBody>
      </p:sp>
      <p:sp>
        <p:nvSpPr>
          <p:cNvPr id="7" name="Inhaltsplatzhalter 2"/>
          <p:cNvSpPr txBox="1">
            <a:spLocks/>
          </p:cNvSpPr>
          <p:nvPr/>
        </p:nvSpPr>
        <p:spPr bwMode="auto">
          <a:xfrm>
            <a:off x="838200" y="2193907"/>
            <a:ext cx="4186768" cy="374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Wingdings" pitchFamily="-108" charset="2"/>
              <a:buNone/>
            </a:pPr>
            <a:r>
              <a:rPr lang="de-DE" sz="2400" b="1" dirty="0" err="1" smtClean="0">
                <a:latin typeface="Futura Md BT" panose="020B0602020204020303" pitchFamily="34" charset="0"/>
              </a:rPr>
              <a:t>Governments</a:t>
            </a:r>
            <a:endParaRPr lang="de-DE" sz="2400" b="1" dirty="0">
              <a:latin typeface="Futura Md BT" panose="020B0602020204020303" pitchFamily="34" charset="0"/>
            </a:endParaRPr>
          </a:p>
          <a:p>
            <a:pPr>
              <a:spcBef>
                <a:spcPts val="0"/>
              </a:spcBef>
              <a:spcAft>
                <a:spcPts val="1200"/>
              </a:spcAft>
              <a:buClr>
                <a:srgbClr val="0070C0"/>
              </a:buClr>
              <a:buFont typeface="Arial" panose="020B0604020202020204" pitchFamily="34" charset="0"/>
              <a:buChar char="•"/>
            </a:pPr>
            <a:r>
              <a:rPr lang="en-US" sz="2000" dirty="0">
                <a:solidFill>
                  <a:srgbClr val="0070C0"/>
                </a:solidFill>
                <a:latin typeface="Futura Md BT" panose="020B0602020204020303" pitchFamily="34" charset="0"/>
              </a:rPr>
              <a:t>Drafting of State </a:t>
            </a:r>
            <a:r>
              <a:rPr lang="en-US" sz="2000" dirty="0" smtClean="0">
                <a:solidFill>
                  <a:srgbClr val="0070C0"/>
                </a:solidFill>
                <a:latin typeface="Futura Md BT" panose="020B0602020204020303" pitchFamily="34" charset="0"/>
              </a:rPr>
              <a:t>report</a:t>
            </a:r>
            <a:r>
              <a:rPr lang="en-US" sz="2000" dirty="0">
                <a:solidFill>
                  <a:srgbClr val="0070C0"/>
                </a:solidFill>
                <a:latin typeface="Futura Std Light" panose="020B0402020204020303" pitchFamily="34" charset="0"/>
              </a:rPr>
              <a:t>:</a:t>
            </a:r>
            <a:r>
              <a:rPr lang="en-US" sz="2000" dirty="0" smtClean="0">
                <a:solidFill>
                  <a:srgbClr val="0070C0"/>
                </a:solidFill>
                <a:latin typeface="Futura Std Light" panose="020B0402020204020303" pitchFamily="34" charset="0"/>
              </a:rPr>
              <a:t> </a:t>
            </a:r>
            <a:r>
              <a:rPr lang="en-US" sz="2000" dirty="0">
                <a:latin typeface="Futura Std Light" panose="020B0402020204020303" pitchFamily="34" charset="0"/>
              </a:rPr>
              <a:t>Collect data and information; consult with civil society and NHRI; submit report </a:t>
            </a:r>
          </a:p>
          <a:p>
            <a:pPr>
              <a:spcBef>
                <a:spcPts val="0"/>
              </a:spcBef>
              <a:spcAft>
                <a:spcPts val="1200"/>
              </a:spcAft>
              <a:buClr>
                <a:srgbClr val="0070C0"/>
              </a:buClr>
              <a:buFont typeface="Arial" panose="020B0604020202020204" pitchFamily="34" charset="0"/>
              <a:buChar char="•"/>
            </a:pPr>
            <a:r>
              <a:rPr lang="en-US" sz="2000" dirty="0">
                <a:solidFill>
                  <a:srgbClr val="0070C0"/>
                </a:solidFill>
                <a:latin typeface="Futura Md BT" panose="020B0602020204020303" pitchFamily="34" charset="0"/>
              </a:rPr>
              <a:t>State </a:t>
            </a:r>
            <a:r>
              <a:rPr lang="en-US" sz="2000" dirty="0" smtClean="0">
                <a:solidFill>
                  <a:srgbClr val="0070C0"/>
                </a:solidFill>
                <a:latin typeface="Futura Md BT" panose="020B0602020204020303" pitchFamily="34" charset="0"/>
              </a:rPr>
              <a:t>review</a:t>
            </a:r>
            <a:r>
              <a:rPr lang="en-US" sz="2000" dirty="0" smtClean="0">
                <a:solidFill>
                  <a:srgbClr val="0070C0"/>
                </a:solidFill>
                <a:latin typeface="Futura Std Light" panose="020B0402020204020303" pitchFamily="34" charset="0"/>
              </a:rPr>
              <a:t>:</a:t>
            </a:r>
            <a:r>
              <a:rPr lang="it-IT" sz="2000" dirty="0" smtClean="0">
                <a:solidFill>
                  <a:srgbClr val="0070C0"/>
                </a:solidFill>
                <a:latin typeface="Futura Std Light" panose="020B0402020204020303" pitchFamily="34" charset="0"/>
              </a:rPr>
              <a:t> </a:t>
            </a:r>
            <a:r>
              <a:rPr lang="en-GB" sz="2000" dirty="0" smtClean="0">
                <a:latin typeface="Futura Std Light" panose="020B0402020204020303" pitchFamily="34" charset="0"/>
              </a:rPr>
              <a:t>Dialogue </a:t>
            </a:r>
            <a:r>
              <a:rPr lang="en-GB" sz="2000" dirty="0">
                <a:latin typeface="Futura Std Light" panose="020B0402020204020303" pitchFamily="34" charset="0"/>
              </a:rPr>
              <a:t>between the Committee and the delegation of the State</a:t>
            </a:r>
            <a:endParaRPr lang="en-US" sz="2000" dirty="0">
              <a:latin typeface="Futura Std Light" panose="020B0402020204020303" pitchFamily="34" charset="0"/>
            </a:endParaRPr>
          </a:p>
          <a:p>
            <a:pPr>
              <a:buClr>
                <a:srgbClr val="0070C0"/>
              </a:buClr>
              <a:buFont typeface="Arial" panose="020B0604020202020204" pitchFamily="34" charset="0"/>
              <a:buChar char="•"/>
            </a:pPr>
            <a:r>
              <a:rPr lang="en-US" sz="2000" dirty="0">
                <a:solidFill>
                  <a:srgbClr val="0070C0"/>
                </a:solidFill>
                <a:latin typeface="Futura Md BT" panose="020B0602020204020303" pitchFamily="34" charset="0"/>
              </a:rPr>
              <a:t>Follow-up</a:t>
            </a:r>
            <a:r>
              <a:rPr lang="en-US" sz="2000" dirty="0">
                <a:latin typeface="Futura Std Light" panose="020B0402020204020303" pitchFamily="34" charset="0"/>
              </a:rPr>
              <a:t> at national level</a:t>
            </a:r>
          </a:p>
        </p:txBody>
      </p:sp>
    </p:spTree>
    <p:extLst>
      <p:ext uri="{BB962C8B-B14F-4D97-AF65-F5344CB8AC3E}">
        <p14:creationId xmlns:p14="http://schemas.microsoft.com/office/powerpoint/2010/main" val="3383929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smtClean="0">
                <a:solidFill>
                  <a:srgbClr val="0070C0"/>
                </a:solidFill>
              </a:rPr>
              <a:t>Inquiries</a:t>
            </a:r>
            <a:endParaRPr lang="en-US" sz="2800" dirty="0">
              <a:solidFill>
                <a:srgbClr val="0070C0"/>
              </a:solidFill>
            </a:endParaRPr>
          </a:p>
        </p:txBody>
      </p:sp>
      <p:sp>
        <p:nvSpPr>
          <p:cNvPr id="6" name="Content Placeholder 2"/>
          <p:cNvSpPr>
            <a:spLocks noGrp="1"/>
          </p:cNvSpPr>
          <p:nvPr>
            <p:ph idx="1"/>
          </p:nvPr>
        </p:nvSpPr>
        <p:spPr>
          <a:xfrm>
            <a:off x="788457" y="2004416"/>
            <a:ext cx="8458489" cy="2688295"/>
          </a:xfrm>
        </p:spPr>
        <p:txBody>
          <a:bodyPr>
            <a:noAutofit/>
          </a:bodyPr>
          <a:lstStyle/>
          <a:p>
            <a:pPr>
              <a:lnSpc>
                <a:spcPct val="120000"/>
              </a:lnSpc>
            </a:pPr>
            <a:r>
              <a:rPr lang="en-GB" sz="2000" dirty="0">
                <a:solidFill>
                  <a:srgbClr val="0070C0"/>
                </a:solidFill>
              </a:rPr>
              <a:t>May be undertaken by some treaty bodies (</a:t>
            </a:r>
            <a:r>
              <a:rPr lang="en-AU" sz="2000" dirty="0">
                <a:solidFill>
                  <a:srgbClr val="0070C0"/>
                </a:solidFill>
              </a:rPr>
              <a:t>CAT, CED, </a:t>
            </a:r>
            <a:r>
              <a:rPr lang="en-GB" sz="2000" dirty="0">
                <a:solidFill>
                  <a:srgbClr val="0070C0"/>
                </a:solidFill>
              </a:rPr>
              <a:t>CEDAW, </a:t>
            </a:r>
            <a:r>
              <a:rPr lang="en-AU" sz="2000" dirty="0">
                <a:solidFill>
                  <a:srgbClr val="0070C0"/>
                </a:solidFill>
              </a:rPr>
              <a:t>CESCR, CRC, CRPD); may be mandated by the Human Rights Council, High Commissioner for Human Rights or UN Security Council</a:t>
            </a:r>
          </a:p>
          <a:p>
            <a:pPr>
              <a:lnSpc>
                <a:spcPct val="120000"/>
              </a:lnSpc>
              <a:buClr>
                <a:srgbClr val="0070C0"/>
              </a:buClr>
            </a:pPr>
            <a:r>
              <a:rPr lang="en-US" sz="2000" dirty="0"/>
              <a:t>Investigations into grave or systematic human rights violations</a:t>
            </a:r>
          </a:p>
          <a:p>
            <a:pPr>
              <a:lnSpc>
                <a:spcPct val="120000"/>
              </a:lnSpc>
              <a:buClr>
                <a:srgbClr val="0070C0"/>
              </a:buClr>
            </a:pPr>
            <a:r>
              <a:rPr lang="en-US" sz="2000" dirty="0"/>
              <a:t>May include a country visit</a:t>
            </a:r>
          </a:p>
          <a:p>
            <a:pPr>
              <a:lnSpc>
                <a:spcPct val="120000"/>
              </a:lnSpc>
              <a:buClr>
                <a:srgbClr val="0070C0"/>
              </a:buClr>
            </a:pPr>
            <a:r>
              <a:rPr lang="en-US" sz="2000" dirty="0"/>
              <a:t>Confidential</a:t>
            </a:r>
            <a:endParaRPr lang="en-GB" sz="2000" dirty="0"/>
          </a:p>
        </p:txBody>
      </p:sp>
      <p:sp>
        <p:nvSpPr>
          <p:cNvPr id="8" name="Content Placeholder 2"/>
          <p:cNvSpPr txBox="1">
            <a:spLocks/>
          </p:cNvSpPr>
          <p:nvPr/>
        </p:nvSpPr>
        <p:spPr bwMode="auto">
          <a:xfrm>
            <a:off x="893230" y="4916649"/>
            <a:ext cx="7966155" cy="1158888"/>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Futura Md BT" panose="020B0602020204020303" pitchFamily="34" charset="0"/>
              </a:rPr>
              <a:t>Example</a:t>
            </a:r>
          </a:p>
          <a:p>
            <a:pPr>
              <a:buClr>
                <a:srgbClr val="0070C0"/>
              </a:buClr>
              <a:buFont typeface="Arial" panose="020B0604020202020204" pitchFamily="34" charset="0"/>
              <a:buChar char="•"/>
            </a:pPr>
            <a:r>
              <a:rPr lang="en-GB" sz="2000" dirty="0">
                <a:latin typeface="Futura Std Light" panose="020B0402020204020303" pitchFamily="34" charset="0"/>
              </a:rPr>
              <a:t>CEDAW </a:t>
            </a:r>
            <a:r>
              <a:rPr lang="en-US" sz="2000" dirty="0">
                <a:latin typeface="Futura Std Light" panose="020B0402020204020303" pitchFamily="34" charset="0"/>
              </a:rPr>
              <a:t>Report on Mexico under article 8 of the Optional Protocol to the Convention</a:t>
            </a:r>
            <a:endParaRPr lang="en-GB" sz="2000" dirty="0">
              <a:latin typeface="Futura Std Light" panose="020B0402020204020303" pitchFamily="34" charset="0"/>
            </a:endParaRPr>
          </a:p>
        </p:txBody>
      </p:sp>
    </p:spTree>
    <p:extLst>
      <p:ext uri="{BB962C8B-B14F-4D97-AF65-F5344CB8AC3E}">
        <p14:creationId xmlns:p14="http://schemas.microsoft.com/office/powerpoint/2010/main" val="15831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1054684"/>
          </a:xfrm>
        </p:spPr>
        <p:txBody>
          <a:bodyPr anchor="t">
            <a:normAutofit/>
          </a:bodyPr>
          <a:lstStyle/>
          <a:p>
            <a:r>
              <a:rPr lang="en-GB" sz="2800" dirty="0">
                <a:solidFill>
                  <a:srgbClr val="0070C0"/>
                </a:solidFill>
              </a:rPr>
              <a:t>Inquiries under treaty bodies: How to engage</a:t>
            </a:r>
            <a:endParaRPr lang="en-US" sz="2800" dirty="0">
              <a:solidFill>
                <a:srgbClr val="0070C0"/>
              </a:solidFill>
            </a:endParaRPr>
          </a:p>
        </p:txBody>
      </p:sp>
      <p:sp>
        <p:nvSpPr>
          <p:cNvPr id="10" name="Inhaltsplatzhalter 2"/>
          <p:cNvSpPr>
            <a:spLocks noGrp="1"/>
          </p:cNvSpPr>
          <p:nvPr>
            <p:ph idx="1"/>
          </p:nvPr>
        </p:nvSpPr>
        <p:spPr>
          <a:xfrm>
            <a:off x="5388443" y="2193907"/>
            <a:ext cx="3818468" cy="3631608"/>
          </a:xfrm>
        </p:spPr>
        <p:txBody>
          <a:bodyPr/>
          <a:lstStyle/>
          <a:p>
            <a:pPr marL="0" indent="0">
              <a:lnSpc>
                <a:spcPct val="100000"/>
              </a:lnSpc>
              <a:buNone/>
            </a:pPr>
            <a:r>
              <a:rPr lang="en-GB" sz="2400" b="1" dirty="0">
                <a:latin typeface="Futura Md BT" panose="020B0602020204020303" pitchFamily="34" charset="0"/>
              </a:rPr>
              <a:t>NGOs/CSOs</a:t>
            </a:r>
          </a:p>
          <a:p>
            <a:pPr>
              <a:lnSpc>
                <a:spcPct val="100000"/>
              </a:lnSpc>
              <a:buClr>
                <a:srgbClr val="0070C0"/>
              </a:buClr>
            </a:pPr>
            <a:r>
              <a:rPr lang="en-GB" sz="2000" dirty="0"/>
              <a:t>Document the situation</a:t>
            </a:r>
          </a:p>
          <a:p>
            <a:pPr>
              <a:lnSpc>
                <a:spcPct val="100000"/>
              </a:lnSpc>
              <a:buClr>
                <a:srgbClr val="0070C0"/>
              </a:buClr>
            </a:pPr>
            <a:r>
              <a:rPr lang="en-GB" sz="2000" dirty="0"/>
              <a:t>Submit information to relevant treaty body, Human Rights Council or High Commissioner for Human Rights</a:t>
            </a:r>
          </a:p>
          <a:p>
            <a:pPr>
              <a:lnSpc>
                <a:spcPct val="100000"/>
              </a:lnSpc>
              <a:buClr>
                <a:srgbClr val="0070C0"/>
              </a:buClr>
            </a:pPr>
            <a:r>
              <a:rPr lang="en-GB" sz="2000" dirty="0"/>
              <a:t>Seek to meet the delegation if a country visit is made</a:t>
            </a:r>
          </a:p>
        </p:txBody>
      </p:sp>
      <p:sp>
        <p:nvSpPr>
          <p:cNvPr id="11" name="Inhaltsplatzhalter 2"/>
          <p:cNvSpPr txBox="1">
            <a:spLocks/>
          </p:cNvSpPr>
          <p:nvPr/>
        </p:nvSpPr>
        <p:spPr bwMode="auto">
          <a:xfrm>
            <a:off x="838200" y="2193907"/>
            <a:ext cx="4186768" cy="374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Font typeface="Wingdings" pitchFamily="-108" charset="2"/>
              <a:buNone/>
            </a:pPr>
            <a:r>
              <a:rPr lang="de-DE" sz="2400" b="1" dirty="0" err="1" smtClean="0">
                <a:latin typeface="Futura Md BT" panose="020B0602020204020303" pitchFamily="34" charset="0"/>
              </a:rPr>
              <a:t>Governments</a:t>
            </a:r>
            <a:endParaRPr lang="de-DE" sz="2400" b="1" dirty="0">
              <a:latin typeface="Futura Md BT" panose="020B0602020204020303" pitchFamily="34" charset="0"/>
            </a:endParaRPr>
          </a:p>
          <a:p>
            <a:pPr>
              <a:spcBef>
                <a:spcPts val="0"/>
              </a:spcBef>
              <a:spcAft>
                <a:spcPts val="1200"/>
              </a:spcAft>
              <a:buClr>
                <a:srgbClr val="0070C0"/>
              </a:buClr>
              <a:buFont typeface="Arial" panose="020B0604020202020204" pitchFamily="34" charset="0"/>
              <a:buChar char="•"/>
            </a:pPr>
            <a:r>
              <a:rPr lang="en-GB" sz="2000" dirty="0">
                <a:latin typeface="Futura Std Light" panose="020B0402020204020303" pitchFamily="34" charset="0"/>
              </a:rPr>
              <a:t>Cooperate throughout the inquiry process </a:t>
            </a:r>
          </a:p>
          <a:p>
            <a:pPr lvl="1">
              <a:spcBef>
                <a:spcPts val="0"/>
              </a:spcBef>
              <a:spcAft>
                <a:spcPts val="1200"/>
              </a:spcAft>
              <a:buClr>
                <a:srgbClr val="0070C0"/>
              </a:buClr>
              <a:buFont typeface="Arial" panose="020B0604020202020204" pitchFamily="34" charset="0"/>
              <a:buChar char="•"/>
            </a:pPr>
            <a:r>
              <a:rPr lang="en-GB" sz="1800" dirty="0">
                <a:latin typeface="Futura Std Light" panose="020B0402020204020303" pitchFamily="34" charset="0"/>
              </a:rPr>
              <a:t>Provide observations</a:t>
            </a:r>
          </a:p>
          <a:p>
            <a:pPr lvl="1">
              <a:spcBef>
                <a:spcPts val="0"/>
              </a:spcBef>
              <a:spcAft>
                <a:spcPts val="1200"/>
              </a:spcAft>
              <a:buClr>
                <a:srgbClr val="0070C0"/>
              </a:buClr>
              <a:buFont typeface="Arial" panose="020B0604020202020204" pitchFamily="34" charset="0"/>
              <a:buChar char="•"/>
            </a:pPr>
            <a:r>
              <a:rPr lang="en-GB" sz="1800" dirty="0">
                <a:latin typeface="Futura Std Light" panose="020B0402020204020303" pitchFamily="34" charset="0"/>
              </a:rPr>
              <a:t>Consent to a request for a country visit</a:t>
            </a:r>
          </a:p>
          <a:p>
            <a:pPr lvl="1">
              <a:spcBef>
                <a:spcPts val="0"/>
              </a:spcBef>
              <a:spcAft>
                <a:spcPts val="1200"/>
              </a:spcAft>
              <a:buClr>
                <a:srgbClr val="0070C0"/>
              </a:buClr>
              <a:buFont typeface="Arial" panose="020B0604020202020204" pitchFamily="34" charset="0"/>
              <a:buChar char="•"/>
            </a:pPr>
            <a:r>
              <a:rPr lang="en-GB" sz="1800" dirty="0">
                <a:latin typeface="Futura Std Light" panose="020B0402020204020303" pitchFamily="34" charset="0"/>
              </a:rPr>
              <a:t>Respect time limits</a:t>
            </a:r>
            <a:endParaRPr lang="en-US" sz="1800" dirty="0">
              <a:latin typeface="Futura Std Light" panose="020B0402020204020303" pitchFamily="34" charset="0"/>
            </a:endParaRPr>
          </a:p>
        </p:txBody>
      </p:sp>
    </p:spTree>
    <p:extLst>
      <p:ext uri="{BB962C8B-B14F-4D97-AF65-F5344CB8AC3E}">
        <p14:creationId xmlns:p14="http://schemas.microsoft.com/office/powerpoint/2010/main" val="43315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38199" y="2385846"/>
            <a:ext cx="6773727" cy="3813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000" dirty="0">
                <a:solidFill>
                  <a:srgbClr val="0070C0"/>
                </a:solidFill>
              </a:rPr>
              <a:t>Individual complaints and allegations may be received by: all treaty bodies if accepted by the ratifying State (CMW not yet in force); special procedures; and the Human Rights Council</a:t>
            </a:r>
          </a:p>
          <a:p>
            <a:pPr lvl="0">
              <a:lnSpc>
                <a:spcPct val="110000"/>
              </a:lnSpc>
              <a:buClr>
                <a:srgbClr val="0070C0"/>
              </a:buClr>
            </a:pPr>
            <a:r>
              <a:rPr lang="en-GB" sz="2000" dirty="0"/>
              <a:t>Individual complaints need to allege a specific human rights violation</a:t>
            </a:r>
            <a:endParaRPr lang="en-GB" sz="2000" i="1" dirty="0">
              <a:latin typeface="Futura PT Bold" panose="020B0902020204020203" pitchFamily="34" charset="0"/>
            </a:endParaRPr>
          </a:p>
        </p:txBody>
      </p:sp>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Individual complaints / allegations</a:t>
            </a:r>
            <a:endParaRPr lang="en-US" sz="2800" dirty="0">
              <a:solidFill>
                <a:srgbClr val="0070C0"/>
              </a:solidFill>
            </a:endParaRPr>
          </a:p>
        </p:txBody>
      </p:sp>
    </p:spTree>
    <p:extLst>
      <p:ext uri="{BB962C8B-B14F-4D97-AF65-F5344CB8AC3E}">
        <p14:creationId xmlns:p14="http://schemas.microsoft.com/office/powerpoint/2010/main" val="60919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smtClean="0">
                <a:solidFill>
                  <a:srgbClr val="0070C0"/>
                </a:solidFill>
              </a:rPr>
              <a:t>Module </a:t>
            </a:r>
            <a:r>
              <a:rPr lang="en-US" dirty="0">
                <a:solidFill>
                  <a:srgbClr val="0070C0"/>
                </a:solidFill>
              </a:rPr>
              <a:t>overview</a:t>
            </a:r>
          </a:p>
        </p:txBody>
      </p:sp>
      <p:sp>
        <p:nvSpPr>
          <p:cNvPr id="4" name="Content Placeholder 3"/>
          <p:cNvSpPr>
            <a:spLocks noGrp="1"/>
          </p:cNvSpPr>
          <p:nvPr>
            <p:ph idx="1"/>
          </p:nvPr>
        </p:nvSpPr>
        <p:spPr>
          <a:xfrm>
            <a:off x="838200" y="2385846"/>
            <a:ext cx="8657492" cy="3813898"/>
          </a:xfrm>
        </p:spPr>
        <p:txBody>
          <a:bodyPr/>
          <a:lstStyle/>
          <a:p>
            <a:pPr>
              <a:lnSpc>
                <a:spcPct val="100000"/>
              </a:lnSpc>
              <a:buClr>
                <a:srgbClr val="0070C0"/>
              </a:buClr>
            </a:pPr>
            <a:r>
              <a:rPr lang="en-GB" dirty="0"/>
              <a:t>Session 3: International human rights and migration</a:t>
            </a:r>
          </a:p>
          <a:p>
            <a:pPr>
              <a:lnSpc>
                <a:spcPct val="100000"/>
              </a:lnSpc>
              <a:buClr>
                <a:srgbClr val="0070C0"/>
              </a:buClr>
            </a:pPr>
            <a:r>
              <a:rPr lang="en-GB" dirty="0" smtClean="0">
                <a:latin typeface="Futura Std Light" panose="020B0402020204020303" pitchFamily="34" charset="0"/>
              </a:rPr>
              <a:t>Session </a:t>
            </a:r>
            <a:r>
              <a:rPr lang="en-GB" dirty="0">
                <a:latin typeface="Futura Std Light" panose="020B0402020204020303" pitchFamily="34" charset="0"/>
              </a:rPr>
              <a:t>4: The </a:t>
            </a:r>
            <a:r>
              <a:rPr lang="en-GB" dirty="0" smtClean="0">
                <a:latin typeface="Futura Std Light" panose="020B0402020204020303" pitchFamily="34" charset="0"/>
              </a:rPr>
              <a:t>Convention </a:t>
            </a:r>
            <a:r>
              <a:rPr lang="en-GB" dirty="0">
                <a:latin typeface="Futura Std Light" panose="020B0402020204020303" pitchFamily="34" charset="0"/>
              </a:rPr>
              <a:t>on </a:t>
            </a:r>
            <a:r>
              <a:rPr lang="en-GB" dirty="0" smtClean="0">
                <a:latin typeface="Futura Std Light" panose="020B0402020204020303" pitchFamily="34" charset="0"/>
              </a:rPr>
              <a:t>Migrant Workers</a:t>
            </a:r>
          </a:p>
          <a:p>
            <a:pPr>
              <a:lnSpc>
                <a:spcPct val="100000"/>
              </a:lnSpc>
              <a:buClr>
                <a:srgbClr val="0070C0"/>
              </a:buClr>
            </a:pPr>
            <a:r>
              <a:rPr lang="en-GB" dirty="0" smtClean="0">
                <a:latin typeface="Futura PT Bold" panose="020B0902020204020203" pitchFamily="34" charset="0"/>
              </a:rPr>
              <a:t>Session 5: The United Nations human rights system</a:t>
            </a:r>
            <a:endParaRPr lang="en-GB" dirty="0">
              <a:latin typeface="Futura PT Bold" panose="020B09020202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97" y="1248506"/>
            <a:ext cx="1371603" cy="1371603"/>
          </a:xfrm>
          <a:prstGeom prst="rect">
            <a:avLst/>
          </a:prstGeom>
        </p:spPr>
      </p:pic>
    </p:spTree>
    <p:extLst>
      <p:ext uri="{BB962C8B-B14F-4D97-AF65-F5344CB8AC3E}">
        <p14:creationId xmlns:p14="http://schemas.microsoft.com/office/powerpoint/2010/main" val="1091217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7"/>
            <a:ext cx="10515600" cy="10546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Individual complaints: Example (CEDAW)</a:t>
            </a:r>
            <a:endParaRPr lang="en-US" sz="2800" dirty="0">
              <a:solidFill>
                <a:srgbClr val="0070C0"/>
              </a:solidFill>
            </a:endParaRPr>
          </a:p>
        </p:txBody>
      </p:sp>
      <p:sp>
        <p:nvSpPr>
          <p:cNvPr id="4" name="Content Placeholder 3"/>
          <p:cNvSpPr>
            <a:spLocks noGrp="1"/>
          </p:cNvSpPr>
          <p:nvPr>
            <p:ph idx="1"/>
          </p:nvPr>
        </p:nvSpPr>
        <p:spPr>
          <a:xfrm>
            <a:off x="923031" y="2142617"/>
            <a:ext cx="7567085" cy="3882873"/>
          </a:xfrm>
          <a:prstGeom prst="rect">
            <a:avLst/>
          </a:prstGeom>
          <a:solidFill>
            <a:schemeClr val="accent5">
              <a:lumMod val="20000"/>
              <a:lumOff val="80000"/>
            </a:schemeClr>
          </a:solidFill>
        </p:spPr>
        <p:txBody>
          <a:bodyPr wrap="square" lIns="180000" tIns="180000" rIns="180000" bIns="180000">
            <a:normAutofit fontScale="85000" lnSpcReduction="10000"/>
          </a:bodyPr>
          <a:lstStyle/>
          <a:p>
            <a:pPr marL="0" indent="0">
              <a:lnSpc>
                <a:spcPct val="110000"/>
              </a:lnSpc>
              <a:spcBef>
                <a:spcPts val="0"/>
              </a:spcBef>
              <a:spcAft>
                <a:spcPts val="1200"/>
              </a:spcAft>
              <a:buNone/>
            </a:pPr>
            <a:r>
              <a:rPr lang="en-GB" sz="2400" i="1" dirty="0">
                <a:latin typeface="Futura Md BT" panose="020B0602020204020303" pitchFamily="34" charset="0"/>
              </a:rPr>
              <a:t>The Vienna Intervention Centre against Domestic Violence and the Association for Women’s Access to Justice v. Austria </a:t>
            </a:r>
            <a:r>
              <a:rPr lang="en-GB" sz="2400" i="1" dirty="0" smtClean="0">
                <a:latin typeface="Futura Md BT" panose="020B0602020204020303" pitchFamily="34" charset="0"/>
              </a:rPr>
              <a:t/>
            </a:r>
            <a:br>
              <a:rPr lang="en-GB" sz="2400" i="1" dirty="0" smtClean="0">
                <a:latin typeface="Futura Md BT" panose="020B0602020204020303" pitchFamily="34" charset="0"/>
              </a:rPr>
            </a:br>
            <a:r>
              <a:rPr lang="en-GB" sz="2400" dirty="0" smtClean="0">
                <a:latin typeface="Futura Md BT" panose="020B0602020204020303" pitchFamily="34" charset="0"/>
              </a:rPr>
              <a:t>(</a:t>
            </a:r>
            <a:r>
              <a:rPr lang="en-GB" sz="2400" dirty="0">
                <a:latin typeface="Futura Md BT" panose="020B0602020204020303" pitchFamily="34" charset="0"/>
              </a:rPr>
              <a:t>Communication No. 6/2005, 2007)</a:t>
            </a:r>
            <a:endParaRPr lang="en-US" sz="2400" dirty="0">
              <a:latin typeface="Futura Md BT" panose="020B0602020204020303" pitchFamily="34" charset="0"/>
            </a:endParaRPr>
          </a:p>
          <a:p>
            <a:pPr>
              <a:lnSpc>
                <a:spcPct val="120000"/>
              </a:lnSpc>
              <a:spcAft>
                <a:spcPts val="1200"/>
              </a:spcAft>
              <a:buClr>
                <a:srgbClr val="0070C0"/>
              </a:buClr>
            </a:pPr>
            <a:r>
              <a:rPr lang="en-US" sz="1800" dirty="0"/>
              <a:t>“3.7 The authors request the Committee to assess the extent to which there have been violations of the victim’s human rights … and the responsibility of the State party for not detaining the dangerous suspect. The authors also request the Committee to recommend that the State party offer effective protection to women victims of violence, particularly migrant women, by clearly instructing public prosecutors and investigating judges what they ought to do in cases of severe violence against women.</a:t>
            </a:r>
          </a:p>
          <a:p>
            <a:pPr>
              <a:lnSpc>
                <a:spcPct val="120000"/>
              </a:lnSpc>
              <a:buClr>
                <a:srgbClr val="0070C0"/>
              </a:buClr>
            </a:pPr>
            <a:r>
              <a:rPr lang="en-US" sz="1800" dirty="0" smtClean="0"/>
              <a:t>12.1.5 </a:t>
            </a:r>
            <a:r>
              <a:rPr lang="en-US" sz="1800" dirty="0"/>
              <a:t>The Committee considers the failure to have detained Irfan Yildirim as having been in breach of the State party’s due diligence obligation to protect Fatma Yildirim.”</a:t>
            </a:r>
            <a:endParaRPr lang="en-GB" sz="1800" dirty="0"/>
          </a:p>
        </p:txBody>
      </p:sp>
    </p:spTree>
    <p:extLst>
      <p:ext uri="{BB962C8B-B14F-4D97-AF65-F5344CB8AC3E}">
        <p14:creationId xmlns:p14="http://schemas.microsoft.com/office/powerpoint/2010/main" val="453781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7"/>
            <a:ext cx="10515600" cy="10546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Individual complaints/allegations: How to engage</a:t>
            </a:r>
            <a:endParaRPr lang="en-US" sz="2800" dirty="0">
              <a:solidFill>
                <a:srgbClr val="0070C0"/>
              </a:solidFill>
            </a:endParaRPr>
          </a:p>
        </p:txBody>
      </p:sp>
      <p:sp>
        <p:nvSpPr>
          <p:cNvPr id="5" name="Inhaltsplatzhalter 2"/>
          <p:cNvSpPr>
            <a:spLocks noGrp="1"/>
          </p:cNvSpPr>
          <p:nvPr>
            <p:ph idx="1"/>
          </p:nvPr>
        </p:nvSpPr>
        <p:spPr>
          <a:xfrm>
            <a:off x="5388443" y="2193907"/>
            <a:ext cx="3818468" cy="3631608"/>
          </a:xfrm>
        </p:spPr>
        <p:txBody>
          <a:bodyPr/>
          <a:lstStyle/>
          <a:p>
            <a:pPr marL="0" indent="0">
              <a:lnSpc>
                <a:spcPct val="100000"/>
              </a:lnSpc>
              <a:buNone/>
            </a:pPr>
            <a:r>
              <a:rPr lang="en-GB" sz="2400" b="1" dirty="0">
                <a:latin typeface="Futura Md BT" panose="020B0602020204020303" pitchFamily="34" charset="0"/>
              </a:rPr>
              <a:t>NGOs/CSOs</a:t>
            </a:r>
          </a:p>
          <a:p>
            <a:pPr>
              <a:lnSpc>
                <a:spcPct val="100000"/>
              </a:lnSpc>
              <a:buClr>
                <a:srgbClr val="0070C0"/>
              </a:buClr>
            </a:pPr>
            <a:r>
              <a:rPr lang="en-GB" sz="2000" dirty="0"/>
              <a:t>Support victims seeking redress</a:t>
            </a:r>
          </a:p>
          <a:p>
            <a:pPr>
              <a:lnSpc>
                <a:spcPct val="100000"/>
              </a:lnSpc>
              <a:buClr>
                <a:srgbClr val="0070C0"/>
              </a:buClr>
            </a:pPr>
            <a:r>
              <a:rPr lang="en-GB" sz="2000" dirty="0"/>
              <a:t>Litigate</a:t>
            </a:r>
          </a:p>
          <a:p>
            <a:pPr>
              <a:lnSpc>
                <a:spcPct val="100000"/>
              </a:lnSpc>
              <a:buClr>
                <a:srgbClr val="0070C0"/>
              </a:buClr>
            </a:pPr>
            <a:r>
              <a:rPr lang="en-GB" sz="2000" dirty="0"/>
              <a:t>Provide evidence, studies and other relevant reports</a:t>
            </a:r>
          </a:p>
          <a:p>
            <a:pPr>
              <a:lnSpc>
                <a:spcPct val="100000"/>
              </a:lnSpc>
              <a:buClr>
                <a:srgbClr val="0070C0"/>
              </a:buClr>
            </a:pPr>
            <a:r>
              <a:rPr lang="en-GB" sz="2000" dirty="0"/>
              <a:t>Send communications about cases or situations of concern</a:t>
            </a:r>
          </a:p>
        </p:txBody>
      </p:sp>
      <p:sp>
        <p:nvSpPr>
          <p:cNvPr id="7" name="Inhaltsplatzhalter 2"/>
          <p:cNvSpPr txBox="1">
            <a:spLocks/>
          </p:cNvSpPr>
          <p:nvPr/>
        </p:nvSpPr>
        <p:spPr>
          <a:xfrm>
            <a:off x="838200" y="2192799"/>
            <a:ext cx="3818468" cy="36316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smtClean="0">
                <a:latin typeface="Futura Md BT" panose="020B0602020204020303" pitchFamily="34" charset="0"/>
              </a:rPr>
              <a:t>Governments</a:t>
            </a:r>
          </a:p>
          <a:p>
            <a:pPr>
              <a:lnSpc>
                <a:spcPct val="100000"/>
              </a:lnSpc>
              <a:buClr>
                <a:srgbClr val="0070C0"/>
              </a:buClr>
            </a:pPr>
            <a:r>
              <a:rPr lang="en-GB" sz="2000" dirty="0"/>
              <a:t>Respond in a given period to requests for information or questions on a case from a treaty body, Human Rights Council, or special procedures mandate holder</a:t>
            </a:r>
          </a:p>
          <a:p>
            <a:pPr>
              <a:lnSpc>
                <a:spcPct val="100000"/>
              </a:lnSpc>
              <a:buClr>
                <a:srgbClr val="0070C0"/>
              </a:buClr>
            </a:pPr>
            <a:r>
              <a:rPr lang="en-GB" sz="2000" dirty="0"/>
              <a:t>If found to have violated human rights, provide redress to victim/s and ensure non-repetition</a:t>
            </a:r>
          </a:p>
        </p:txBody>
      </p:sp>
    </p:spTree>
    <p:extLst>
      <p:ext uri="{BB962C8B-B14F-4D97-AF65-F5344CB8AC3E}">
        <p14:creationId xmlns:p14="http://schemas.microsoft.com/office/powerpoint/2010/main" val="1238946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38199" y="2385846"/>
            <a:ext cx="7097974" cy="3813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sz="2000" dirty="0">
                <a:solidFill>
                  <a:srgbClr val="0070C0"/>
                </a:solidFill>
              </a:rPr>
              <a:t>May be issued by some treaty bodies (CCPR, CEDAW, CRC, CRPD, CED) and by special </a:t>
            </a:r>
            <a:r>
              <a:rPr lang="en-GB" sz="2000" dirty="0" smtClean="0">
                <a:solidFill>
                  <a:srgbClr val="0070C0"/>
                </a:solidFill>
              </a:rPr>
              <a:t>procedures</a:t>
            </a:r>
            <a:endParaRPr lang="en-GB" sz="2000" dirty="0">
              <a:solidFill>
                <a:srgbClr val="0070C0"/>
              </a:solidFill>
            </a:endParaRPr>
          </a:p>
          <a:p>
            <a:pPr lvl="0">
              <a:lnSpc>
                <a:spcPct val="110000"/>
              </a:lnSpc>
              <a:buClr>
                <a:srgbClr val="0070C0"/>
              </a:buClr>
            </a:pPr>
            <a:r>
              <a:rPr lang="en-GB" sz="2000" dirty="0"/>
              <a:t>They are communications to governments on time-sensitive cases of concern</a:t>
            </a:r>
            <a:endParaRPr lang="en-GB" sz="2000" i="1" dirty="0">
              <a:latin typeface="Futura PT Bold" panose="020B0902020204020203" pitchFamily="34" charset="0"/>
            </a:endParaRPr>
          </a:p>
        </p:txBody>
      </p:sp>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Interim measures and urgent appeals</a:t>
            </a:r>
            <a:endParaRPr lang="en-US" sz="2800" dirty="0">
              <a:solidFill>
                <a:srgbClr val="0070C0"/>
              </a:solidFill>
            </a:endParaRPr>
          </a:p>
        </p:txBody>
      </p:sp>
    </p:spTree>
    <p:extLst>
      <p:ext uri="{BB962C8B-B14F-4D97-AF65-F5344CB8AC3E}">
        <p14:creationId xmlns:p14="http://schemas.microsoft.com/office/powerpoint/2010/main" val="2818192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Urgent Appeal: Example (special rapporteur)</a:t>
            </a:r>
            <a:endParaRPr lang="en-US" sz="2800" dirty="0">
              <a:solidFill>
                <a:srgbClr val="0070C0"/>
              </a:solidFill>
            </a:endParaRPr>
          </a:p>
        </p:txBody>
      </p:sp>
      <p:sp>
        <p:nvSpPr>
          <p:cNvPr id="7" name="Content Placeholder 2"/>
          <p:cNvSpPr>
            <a:spLocks noGrp="1"/>
          </p:cNvSpPr>
          <p:nvPr>
            <p:ph idx="1"/>
          </p:nvPr>
        </p:nvSpPr>
        <p:spPr>
          <a:xfrm>
            <a:off x="838200" y="2121859"/>
            <a:ext cx="8469573" cy="3555614"/>
          </a:xfrm>
          <a:solidFill>
            <a:schemeClr val="accent5">
              <a:lumMod val="20000"/>
              <a:lumOff val="80000"/>
            </a:schemeClr>
          </a:solidFill>
        </p:spPr>
        <p:txBody>
          <a:bodyPr lIns="180000" tIns="144000" rIns="180000" bIns="180000"/>
          <a:lstStyle/>
          <a:p>
            <a:pPr marL="0" indent="0">
              <a:lnSpc>
                <a:spcPct val="100000"/>
              </a:lnSpc>
              <a:buNone/>
            </a:pPr>
            <a:r>
              <a:rPr lang="en-US" sz="2000" i="1" dirty="0">
                <a:latin typeface="Futura Md BT" panose="020B0602020204020303" pitchFamily="34" charset="0"/>
              </a:rPr>
              <a:t>Joint Urgent Appeal by the Special Rapporteur on extreme poverty and human rights, the Special Rapporteur on the human rights of migrants, and the Special Rapporteur on adequate </a:t>
            </a:r>
            <a:r>
              <a:rPr lang="en-US" sz="2000" i="1" dirty="0" smtClean="0">
                <a:latin typeface="Futura Md BT" panose="020B0602020204020303" pitchFamily="34" charset="0"/>
              </a:rPr>
              <a:t>housing</a:t>
            </a:r>
            <a:endParaRPr lang="en-GB" sz="2000" dirty="0">
              <a:latin typeface="Futura Md BT" panose="020B0602020204020303" pitchFamily="34" charset="0"/>
            </a:endParaRPr>
          </a:p>
          <a:p>
            <a:pPr>
              <a:lnSpc>
                <a:spcPct val="100000"/>
              </a:lnSpc>
              <a:spcBef>
                <a:spcPts val="1800"/>
              </a:spcBef>
              <a:buClr>
                <a:srgbClr val="0070C0"/>
              </a:buClr>
            </a:pPr>
            <a:r>
              <a:rPr lang="en-US" sz="1500" dirty="0"/>
              <a:t>“GENEVA (16 December 2014) – A group of United Nations human rights experts today urged the Dutch Government to immediately provide homeless irregular migrants in the Netherlands with emergency assistance, such as food, clothing, and shelter (popularly called ‘bed, bath and bread’ in the country). The Netherlands refuses to provide emergency assistance to this group, despite repeated disapproval by international and regional human rights bodies</a:t>
            </a:r>
            <a:r>
              <a:rPr lang="en-US" sz="1500" dirty="0" smtClean="0"/>
              <a:t>.”</a:t>
            </a:r>
            <a:endParaRPr lang="en-US" sz="1500" dirty="0"/>
          </a:p>
          <a:p>
            <a:pPr>
              <a:lnSpc>
                <a:spcPct val="100000"/>
              </a:lnSpc>
              <a:spcBef>
                <a:spcPts val="1800"/>
              </a:spcBef>
              <a:buClr>
                <a:srgbClr val="0070C0"/>
              </a:buClr>
            </a:pPr>
            <a:r>
              <a:rPr lang="en-US" sz="1500" dirty="0"/>
              <a:t>“GENEVA (28 January 2015) – The decision by the Government of the Netherlands to provide funding to help municipalities that offer emergency shelters for homeless migrants is a welcome change of position, three human rights experts said on Wednesday</a:t>
            </a:r>
            <a:r>
              <a:rPr lang="en-US" sz="1500" dirty="0" smtClean="0"/>
              <a:t>.”</a:t>
            </a:r>
            <a:endParaRPr lang="en-US" sz="1500" dirty="0"/>
          </a:p>
        </p:txBody>
      </p:sp>
    </p:spTree>
    <p:extLst>
      <p:ext uri="{BB962C8B-B14F-4D97-AF65-F5344CB8AC3E}">
        <p14:creationId xmlns:p14="http://schemas.microsoft.com/office/powerpoint/2010/main" val="313683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Urgent Appeals: How to engage</a:t>
            </a:r>
            <a:endParaRPr lang="en-US" sz="2800" dirty="0">
              <a:solidFill>
                <a:srgbClr val="0070C0"/>
              </a:solidFill>
            </a:endParaRPr>
          </a:p>
        </p:txBody>
      </p:sp>
      <p:sp>
        <p:nvSpPr>
          <p:cNvPr id="5" name="Content Placeholder 3"/>
          <p:cNvSpPr txBox="1">
            <a:spLocks/>
          </p:cNvSpPr>
          <p:nvPr/>
        </p:nvSpPr>
        <p:spPr>
          <a:xfrm>
            <a:off x="838198" y="2385846"/>
            <a:ext cx="7398225" cy="3813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Clr>
                <a:srgbClr val="0070C0"/>
              </a:buClr>
            </a:pPr>
            <a:r>
              <a:rPr lang="en-GB" sz="2400" dirty="0"/>
              <a:t>Note that organisations acting on behalf of victims </a:t>
            </a:r>
            <a:r>
              <a:rPr lang="en-GB" sz="2400" dirty="0" smtClean="0"/>
              <a:t>can</a:t>
            </a:r>
          </a:p>
          <a:p>
            <a:pPr lvl="1">
              <a:lnSpc>
                <a:spcPct val="100000"/>
              </a:lnSpc>
              <a:spcBef>
                <a:spcPts val="1200"/>
              </a:spcBef>
              <a:buClr>
                <a:srgbClr val="0070C0"/>
              </a:buClr>
            </a:pPr>
            <a:r>
              <a:rPr lang="en-GB" sz="2000" dirty="0"/>
              <a:t>Submit a request for an interim measure to a treaty body</a:t>
            </a:r>
          </a:p>
          <a:p>
            <a:pPr lvl="1">
              <a:lnSpc>
                <a:spcPct val="100000"/>
              </a:lnSpc>
              <a:spcBef>
                <a:spcPts val="1200"/>
              </a:spcBef>
              <a:buClr>
                <a:srgbClr val="0070C0"/>
              </a:buClr>
            </a:pPr>
            <a:r>
              <a:rPr lang="en-GB" sz="2000" dirty="0"/>
              <a:t>Submit a request for an urgent appeal to a special procedures mandate holder or an Urgent Action Inbox</a:t>
            </a:r>
            <a:endParaRPr lang="en-GB" sz="2000" dirty="0" smtClean="0"/>
          </a:p>
        </p:txBody>
      </p:sp>
    </p:spTree>
    <p:extLst>
      <p:ext uri="{BB962C8B-B14F-4D97-AF65-F5344CB8AC3E}">
        <p14:creationId xmlns:p14="http://schemas.microsoft.com/office/powerpoint/2010/main" val="1897144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Interim measures and urgent appeals: How to engage</a:t>
            </a:r>
            <a:endParaRPr lang="en-US" sz="2800" dirty="0">
              <a:solidFill>
                <a:srgbClr val="0070C0"/>
              </a:solidFill>
            </a:endParaRPr>
          </a:p>
        </p:txBody>
      </p:sp>
      <p:sp>
        <p:nvSpPr>
          <p:cNvPr id="4" name="Inhaltsplatzhalter 2"/>
          <p:cNvSpPr>
            <a:spLocks noGrp="1"/>
          </p:cNvSpPr>
          <p:nvPr>
            <p:ph idx="1"/>
          </p:nvPr>
        </p:nvSpPr>
        <p:spPr>
          <a:xfrm>
            <a:off x="5388443" y="2193907"/>
            <a:ext cx="3818468" cy="3631608"/>
          </a:xfrm>
        </p:spPr>
        <p:txBody>
          <a:bodyPr>
            <a:normAutofit lnSpcReduction="10000"/>
          </a:bodyPr>
          <a:lstStyle/>
          <a:p>
            <a:pPr marL="0" indent="0">
              <a:lnSpc>
                <a:spcPct val="100000"/>
              </a:lnSpc>
              <a:buNone/>
            </a:pPr>
            <a:r>
              <a:rPr lang="en-GB" sz="2400" b="1" dirty="0">
                <a:latin typeface="Futura Md BT" panose="020B0602020204020303" pitchFamily="34" charset="0"/>
              </a:rPr>
              <a:t>NGOs/CSOs</a:t>
            </a:r>
          </a:p>
          <a:p>
            <a:pPr>
              <a:lnSpc>
                <a:spcPct val="100000"/>
              </a:lnSpc>
              <a:buClr>
                <a:srgbClr val="0070C0"/>
              </a:buClr>
            </a:pPr>
            <a:r>
              <a:rPr lang="en-GB" sz="2000" dirty="0"/>
              <a:t>Support or submit cases on behalf of victims as soon as possible</a:t>
            </a:r>
          </a:p>
          <a:p>
            <a:pPr>
              <a:lnSpc>
                <a:spcPct val="100000"/>
              </a:lnSpc>
              <a:buClr>
                <a:srgbClr val="0070C0"/>
              </a:buClr>
            </a:pPr>
            <a:r>
              <a:rPr lang="en-GB" sz="2000" dirty="0"/>
              <a:t>Act in a timely way</a:t>
            </a:r>
          </a:p>
          <a:p>
            <a:pPr>
              <a:lnSpc>
                <a:spcPct val="100000"/>
              </a:lnSpc>
              <a:buClr>
                <a:srgbClr val="0070C0"/>
              </a:buClr>
            </a:pPr>
            <a:r>
              <a:rPr lang="en-GB" sz="2000" dirty="0"/>
              <a:t>Litigate or intervene in other ways  </a:t>
            </a:r>
          </a:p>
          <a:p>
            <a:pPr>
              <a:lnSpc>
                <a:spcPct val="100000"/>
              </a:lnSpc>
              <a:buClr>
                <a:srgbClr val="0070C0"/>
              </a:buClr>
            </a:pPr>
            <a:r>
              <a:rPr lang="en-GB" sz="2000" dirty="0"/>
              <a:t>Use jurisprudence to support their analysis or arguments at national level</a:t>
            </a:r>
          </a:p>
        </p:txBody>
      </p:sp>
      <p:sp>
        <p:nvSpPr>
          <p:cNvPr id="7" name="Inhaltsplatzhalter 2"/>
          <p:cNvSpPr txBox="1">
            <a:spLocks/>
          </p:cNvSpPr>
          <p:nvPr/>
        </p:nvSpPr>
        <p:spPr>
          <a:xfrm>
            <a:off x="838200" y="2192799"/>
            <a:ext cx="3818468" cy="36316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smtClean="0">
                <a:latin typeface="Futura Md BT" panose="020B0602020204020303" pitchFamily="34" charset="0"/>
              </a:rPr>
              <a:t>Governments</a:t>
            </a:r>
          </a:p>
          <a:p>
            <a:pPr>
              <a:lnSpc>
                <a:spcPct val="110000"/>
              </a:lnSpc>
              <a:buClr>
                <a:srgbClr val="0070C0"/>
              </a:buClr>
            </a:pPr>
            <a:r>
              <a:rPr lang="en-GB" sz="2000" dirty="0" smtClean="0"/>
              <a:t>A </a:t>
            </a:r>
            <a:r>
              <a:rPr lang="en-GB" sz="2000" dirty="0"/>
              <a:t>State that receives an interim measure or an urgent appeal should respond within a short time to the relevant treaty body or special procedures mandate holder, detailing the measures it has taken in the particular case to cease an ongoing alleged violation or prevent an imminent violation of human rights</a:t>
            </a:r>
          </a:p>
        </p:txBody>
      </p:sp>
    </p:spTree>
    <p:extLst>
      <p:ext uri="{BB962C8B-B14F-4D97-AF65-F5344CB8AC3E}">
        <p14:creationId xmlns:p14="http://schemas.microsoft.com/office/powerpoint/2010/main" val="3587804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38200" y="1860407"/>
            <a:ext cx="8333469" cy="1797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sz="2000" dirty="0" smtClean="0">
                <a:solidFill>
                  <a:srgbClr val="0070C0"/>
                </a:solidFill>
              </a:rPr>
              <a:t>May </a:t>
            </a:r>
            <a:r>
              <a:rPr lang="en-GB" sz="2000" dirty="0">
                <a:solidFill>
                  <a:srgbClr val="0070C0"/>
                </a:solidFill>
              </a:rPr>
              <a:t>be undertaken by special procedures, the Sub-Committee on the Prevention of Torture (SPT), and the High Commissioner for Human </a:t>
            </a:r>
            <a:r>
              <a:rPr lang="en-GB" sz="2000" dirty="0" smtClean="0">
                <a:solidFill>
                  <a:srgbClr val="0070C0"/>
                </a:solidFill>
              </a:rPr>
              <a:t>Rights</a:t>
            </a:r>
            <a:endParaRPr lang="en-GB" sz="2000" dirty="0">
              <a:solidFill>
                <a:srgbClr val="0070C0"/>
              </a:solidFill>
            </a:endParaRPr>
          </a:p>
          <a:p>
            <a:pPr lvl="0">
              <a:lnSpc>
                <a:spcPct val="110000"/>
              </a:lnSpc>
              <a:buClr>
                <a:srgbClr val="0070C0"/>
              </a:buClr>
            </a:pPr>
            <a:r>
              <a:rPr lang="en-GB" sz="2000" dirty="0"/>
              <a:t>They </a:t>
            </a:r>
            <a:r>
              <a:rPr lang="en-GB" sz="2000" dirty="0" smtClean="0"/>
              <a:t>are </a:t>
            </a:r>
            <a:r>
              <a:rPr lang="en-GB" sz="2000" dirty="0"/>
              <a:t>fact-finding missions </a:t>
            </a:r>
            <a:endParaRPr lang="en-GB" sz="2000" i="1" dirty="0">
              <a:latin typeface="Futura PT Bold" panose="020B0902020204020203" pitchFamily="34" charset="0"/>
            </a:endParaRPr>
          </a:p>
        </p:txBody>
      </p:sp>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Country visits</a:t>
            </a:r>
            <a:endParaRPr lang="en-US" sz="2800"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33" y="3253308"/>
            <a:ext cx="4715462" cy="344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36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Country visits: Example (Special Rapporteur)</a:t>
            </a:r>
            <a:endParaRPr lang="en-US" sz="2800" dirty="0">
              <a:solidFill>
                <a:srgbClr val="0070C0"/>
              </a:solidFill>
            </a:endParaRPr>
          </a:p>
        </p:txBody>
      </p:sp>
      <p:sp>
        <p:nvSpPr>
          <p:cNvPr id="7" name="Content Placeholder 2"/>
          <p:cNvSpPr>
            <a:spLocks noGrp="1"/>
          </p:cNvSpPr>
          <p:nvPr>
            <p:ph idx="1"/>
          </p:nvPr>
        </p:nvSpPr>
        <p:spPr>
          <a:xfrm>
            <a:off x="918253" y="2281993"/>
            <a:ext cx="8300810" cy="3559250"/>
          </a:xfrm>
          <a:solidFill>
            <a:schemeClr val="accent5">
              <a:lumMod val="20000"/>
              <a:lumOff val="80000"/>
            </a:schemeClr>
          </a:solidFill>
        </p:spPr>
        <p:txBody>
          <a:bodyPr lIns="180000" tIns="144000" rIns="180000" bIns="180000">
            <a:normAutofit/>
          </a:bodyPr>
          <a:lstStyle/>
          <a:p>
            <a:pPr marL="0" indent="0">
              <a:buNone/>
            </a:pPr>
            <a:r>
              <a:rPr lang="en-US" sz="2000" dirty="0">
                <a:latin typeface="Futura Md BT" panose="020B0602020204020303" pitchFamily="34" charset="0"/>
              </a:rPr>
              <a:t>Visit to Sri Lanka by the Special Rapporteur on the human rights of </a:t>
            </a:r>
            <a:r>
              <a:rPr lang="en-US" sz="2000" dirty="0" smtClean="0">
                <a:latin typeface="Futura Md BT" panose="020B0602020204020303" pitchFamily="34" charset="0"/>
              </a:rPr>
              <a:t>migrants</a:t>
            </a:r>
            <a:endParaRPr lang="en-GB" sz="2000" dirty="0"/>
          </a:p>
          <a:p>
            <a:pPr marL="0" lvl="0" indent="0">
              <a:spcBef>
                <a:spcPts val="1200"/>
              </a:spcBef>
              <a:spcAft>
                <a:spcPts val="600"/>
              </a:spcAft>
              <a:buNone/>
            </a:pPr>
            <a:r>
              <a:rPr lang="en-GB" sz="1500" dirty="0">
                <a:latin typeface="Futura Md BT" panose="020B0602020204020303" pitchFamily="34" charset="0"/>
              </a:rPr>
              <a:t>Recommendations:</a:t>
            </a:r>
          </a:p>
          <a:p>
            <a:pPr lvl="0">
              <a:buClr>
                <a:srgbClr val="0070C0"/>
              </a:buClr>
            </a:pPr>
            <a:r>
              <a:rPr lang="en-GB" sz="1500" dirty="0"/>
              <a:t>“Enhance efforts to prevent exploitation and abuse of migrants, during the recruitment stage, while in service in the destination country, and upon return to Sri Lanka.</a:t>
            </a:r>
          </a:p>
          <a:p>
            <a:pPr lvl="0">
              <a:buClr>
                <a:srgbClr val="0070C0"/>
              </a:buClr>
            </a:pPr>
            <a:r>
              <a:rPr lang="en-GB" sz="1500" dirty="0"/>
              <a:t>Enhance the monitoring of the recruitment industry, through putting in place a comprehensive policy with high standards, improving services offered by recruitment agencies, holding them accountable for the non-execution of their duties, reducing costs for migrants, and regulating irregular sub-agents.</a:t>
            </a:r>
          </a:p>
          <a:p>
            <a:pPr lvl="0">
              <a:buClr>
                <a:srgbClr val="0070C0"/>
              </a:buClr>
            </a:pPr>
            <a:r>
              <a:rPr lang="en-GB" sz="1500" dirty="0"/>
              <a:t>Abolish recruitment fees for migrants</a:t>
            </a:r>
            <a:r>
              <a:rPr lang="en-GB" sz="1500" dirty="0" smtClean="0"/>
              <a:t>.”</a:t>
            </a:r>
            <a:endParaRPr lang="en-GB" sz="1500" dirty="0"/>
          </a:p>
        </p:txBody>
      </p:sp>
    </p:spTree>
    <p:extLst>
      <p:ext uri="{BB962C8B-B14F-4D97-AF65-F5344CB8AC3E}">
        <p14:creationId xmlns:p14="http://schemas.microsoft.com/office/powerpoint/2010/main" val="139673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Country visits: How to engage</a:t>
            </a:r>
            <a:endParaRPr lang="en-US" sz="2800" dirty="0">
              <a:solidFill>
                <a:srgbClr val="0070C0"/>
              </a:solidFill>
            </a:endParaRPr>
          </a:p>
        </p:txBody>
      </p:sp>
      <p:sp>
        <p:nvSpPr>
          <p:cNvPr id="4" name="Inhaltsplatzhalter 2"/>
          <p:cNvSpPr>
            <a:spLocks noGrp="1"/>
          </p:cNvSpPr>
          <p:nvPr>
            <p:ph idx="1"/>
          </p:nvPr>
        </p:nvSpPr>
        <p:spPr>
          <a:xfrm>
            <a:off x="6220957" y="2193906"/>
            <a:ext cx="4567599" cy="4097711"/>
          </a:xfrm>
        </p:spPr>
        <p:txBody>
          <a:bodyPr>
            <a:normAutofit fontScale="92500" lnSpcReduction="20000"/>
          </a:bodyPr>
          <a:lstStyle/>
          <a:p>
            <a:pPr marL="0" indent="0">
              <a:lnSpc>
                <a:spcPct val="100000"/>
              </a:lnSpc>
              <a:buNone/>
            </a:pPr>
            <a:r>
              <a:rPr lang="en-GB" sz="2600" b="1" dirty="0">
                <a:latin typeface="Futura Md BT" panose="020B0602020204020303" pitchFamily="34" charset="0"/>
              </a:rPr>
              <a:t>NGOs/CSOs</a:t>
            </a:r>
          </a:p>
          <a:p>
            <a:pPr>
              <a:lnSpc>
                <a:spcPct val="120000"/>
              </a:lnSpc>
              <a:buClr>
                <a:srgbClr val="0070C0"/>
              </a:buClr>
            </a:pPr>
            <a:r>
              <a:rPr lang="en-GB" sz="2200" dirty="0" smtClean="0"/>
              <a:t>Identify </a:t>
            </a:r>
            <a:r>
              <a:rPr lang="en-GB" sz="2200" dirty="0"/>
              <a:t>relevant stakeholders</a:t>
            </a:r>
          </a:p>
          <a:p>
            <a:pPr>
              <a:lnSpc>
                <a:spcPct val="120000"/>
              </a:lnSpc>
              <a:buClr>
                <a:srgbClr val="0070C0"/>
              </a:buClr>
            </a:pPr>
            <a:r>
              <a:rPr lang="en-GB" sz="2200" dirty="0"/>
              <a:t>Meet mandate holder(s), delegation members, or the High Commissioner for Human Rights</a:t>
            </a:r>
          </a:p>
          <a:p>
            <a:pPr>
              <a:lnSpc>
                <a:spcPct val="120000"/>
              </a:lnSpc>
              <a:buClr>
                <a:srgbClr val="0070C0"/>
              </a:buClr>
            </a:pPr>
            <a:r>
              <a:rPr lang="en-GB" sz="2200" dirty="0"/>
              <a:t>Provide background papers and reports</a:t>
            </a:r>
          </a:p>
          <a:p>
            <a:pPr>
              <a:lnSpc>
                <a:spcPct val="120000"/>
              </a:lnSpc>
              <a:buClr>
                <a:srgbClr val="0070C0"/>
              </a:buClr>
            </a:pPr>
            <a:r>
              <a:rPr lang="en-GB" sz="2200" dirty="0"/>
              <a:t>Send communications on cases or situations</a:t>
            </a:r>
          </a:p>
          <a:p>
            <a:pPr>
              <a:lnSpc>
                <a:spcPct val="120000"/>
              </a:lnSpc>
              <a:buClr>
                <a:srgbClr val="0070C0"/>
              </a:buClr>
            </a:pPr>
            <a:r>
              <a:rPr lang="en-GB" sz="2200" dirty="0"/>
              <a:t>For Special Procedures, submit written statements to Human Rights Council</a:t>
            </a:r>
          </a:p>
        </p:txBody>
      </p:sp>
      <p:sp>
        <p:nvSpPr>
          <p:cNvPr id="7" name="Inhaltsplatzhalter 2"/>
          <p:cNvSpPr txBox="1">
            <a:spLocks/>
          </p:cNvSpPr>
          <p:nvPr/>
        </p:nvSpPr>
        <p:spPr>
          <a:xfrm>
            <a:off x="838199" y="2192799"/>
            <a:ext cx="4859741" cy="42421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400" b="1" dirty="0" smtClean="0">
                <a:latin typeface="Futura Md BT" panose="020B0602020204020303" pitchFamily="34" charset="0"/>
              </a:rPr>
              <a:t>Governments</a:t>
            </a:r>
          </a:p>
          <a:p>
            <a:pPr>
              <a:lnSpc>
                <a:spcPct val="120000"/>
              </a:lnSpc>
              <a:buClr>
                <a:srgbClr val="0070C0"/>
              </a:buClr>
            </a:pPr>
            <a:r>
              <a:rPr lang="en-GB" sz="2900" dirty="0" smtClean="0"/>
              <a:t>Invite </a:t>
            </a:r>
            <a:r>
              <a:rPr lang="en-GB" sz="2900" dirty="0"/>
              <a:t>a visit, or accept a request to visit</a:t>
            </a:r>
          </a:p>
          <a:p>
            <a:pPr>
              <a:lnSpc>
                <a:spcPct val="120000"/>
              </a:lnSpc>
              <a:buClr>
                <a:srgbClr val="0070C0"/>
              </a:buClr>
            </a:pPr>
            <a:r>
              <a:rPr lang="en-GB" sz="2900" dirty="0"/>
              <a:t>Agree on dates and appoint a focal point</a:t>
            </a:r>
          </a:p>
          <a:p>
            <a:pPr>
              <a:lnSpc>
                <a:spcPct val="120000"/>
              </a:lnSpc>
              <a:buClr>
                <a:srgbClr val="0070C0"/>
              </a:buClr>
            </a:pPr>
            <a:r>
              <a:rPr lang="en-GB" sz="2900" dirty="0"/>
              <a:t>Provide relevant documents: legislation, policies, other background materials</a:t>
            </a:r>
          </a:p>
          <a:p>
            <a:pPr>
              <a:lnSpc>
                <a:spcPct val="120000"/>
              </a:lnSpc>
              <a:buClr>
                <a:srgbClr val="0070C0"/>
              </a:buClr>
            </a:pPr>
            <a:r>
              <a:rPr lang="en-GB" sz="2900" dirty="0"/>
              <a:t>Ensure the delegation has necessary access  </a:t>
            </a:r>
          </a:p>
          <a:p>
            <a:pPr>
              <a:lnSpc>
                <a:spcPct val="120000"/>
              </a:lnSpc>
              <a:buClr>
                <a:srgbClr val="0070C0"/>
              </a:buClr>
            </a:pPr>
            <a:r>
              <a:rPr lang="en-GB" sz="2900" dirty="0"/>
              <a:t>Ensure those who speak to the delegation face no reprisals</a:t>
            </a:r>
          </a:p>
        </p:txBody>
      </p:sp>
    </p:spTree>
    <p:extLst>
      <p:ext uri="{BB962C8B-B14F-4D97-AF65-F5344CB8AC3E}">
        <p14:creationId xmlns:p14="http://schemas.microsoft.com/office/powerpoint/2010/main" val="2980200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General Comments or Recommendations</a:t>
            </a:r>
            <a:endParaRPr lang="en-US" sz="2800" dirty="0">
              <a:solidFill>
                <a:srgbClr val="0070C0"/>
              </a:solidFill>
            </a:endParaRPr>
          </a:p>
        </p:txBody>
      </p:sp>
      <p:sp>
        <p:nvSpPr>
          <p:cNvPr id="8" name="Content Placeholder 3"/>
          <p:cNvSpPr txBox="1">
            <a:spLocks/>
          </p:cNvSpPr>
          <p:nvPr/>
        </p:nvSpPr>
        <p:spPr>
          <a:xfrm>
            <a:off x="838200" y="1860408"/>
            <a:ext cx="8333469" cy="1046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sz="2000" dirty="0" smtClean="0">
                <a:solidFill>
                  <a:srgbClr val="0070C0"/>
                </a:solidFill>
              </a:rPr>
              <a:t>Issued </a:t>
            </a:r>
            <a:r>
              <a:rPr lang="en-GB" sz="2000" dirty="0">
                <a:solidFill>
                  <a:srgbClr val="0070C0"/>
                </a:solidFill>
              </a:rPr>
              <a:t>by all treaty </a:t>
            </a:r>
            <a:r>
              <a:rPr lang="en-GB" sz="2000" dirty="0" smtClean="0">
                <a:solidFill>
                  <a:srgbClr val="0070C0"/>
                </a:solidFill>
              </a:rPr>
              <a:t>bodies</a:t>
            </a:r>
            <a:endParaRPr lang="en-GB" sz="2000" dirty="0">
              <a:solidFill>
                <a:srgbClr val="0070C0"/>
              </a:solidFill>
            </a:endParaRPr>
          </a:p>
          <a:p>
            <a:pPr lvl="0">
              <a:lnSpc>
                <a:spcPct val="110000"/>
              </a:lnSpc>
              <a:buClr>
                <a:srgbClr val="0070C0"/>
              </a:buClr>
            </a:pPr>
            <a:r>
              <a:rPr lang="en-GB" sz="2000" dirty="0" smtClean="0"/>
              <a:t>They offer </a:t>
            </a:r>
            <a:r>
              <a:rPr lang="en-GB" sz="2000" dirty="0"/>
              <a:t>guidance on, and authoritative interpretation of, a Convention</a:t>
            </a:r>
            <a:endParaRPr lang="en-GB" sz="2000" i="1" dirty="0">
              <a:latin typeface="Futura PT Bold" panose="020B0902020204020203" pitchFamily="34" charset="0"/>
            </a:endParaRPr>
          </a:p>
        </p:txBody>
      </p:sp>
      <p:sp>
        <p:nvSpPr>
          <p:cNvPr id="9" name="Content Placeholder 2"/>
          <p:cNvSpPr txBox="1">
            <a:spLocks/>
          </p:cNvSpPr>
          <p:nvPr/>
        </p:nvSpPr>
        <p:spPr bwMode="auto">
          <a:xfrm>
            <a:off x="911960" y="2966865"/>
            <a:ext cx="7904494" cy="3051798"/>
          </a:xfrm>
          <a:prstGeom prst="rect">
            <a:avLst/>
          </a:prstGeom>
          <a:solidFill>
            <a:schemeClr val="accent5">
              <a:lumMod val="20000"/>
              <a:lumOff val="80000"/>
            </a:schemeClr>
          </a:solidFill>
          <a:ln>
            <a:noFill/>
          </a:ln>
        </p:spPr>
        <p:txBody>
          <a:bodyPr vert="horz" wrap="square" lIns="180000" tIns="180000" rIns="180000" bIns="18000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Futura Md BT" panose="020B0602020204020303" pitchFamily="34" charset="0"/>
              </a:rPr>
              <a:t>Example. CEDAW General Recommendation No. 26 on women migrant workers (2009)</a:t>
            </a:r>
          </a:p>
          <a:p>
            <a:pPr>
              <a:spcBef>
                <a:spcPts val="1200"/>
              </a:spcBef>
              <a:buClr>
                <a:srgbClr val="0070C0"/>
              </a:buClr>
              <a:buFont typeface="Arial" panose="020B0604020202020204" pitchFamily="34" charset="0"/>
              <a:buChar char="•"/>
            </a:pPr>
            <a:r>
              <a:rPr lang="en-US" sz="2000" dirty="0">
                <a:latin typeface="Futura Std Light" panose="020B0402020204020303" pitchFamily="34" charset="0"/>
              </a:rPr>
              <a:t>“24(a) Lifting of discriminatory bans or restrictions on migration: States parties should repeal sex-specific bans and discriminatory restrictions on women’s migration on the basis of age, marital status, pregnancy or maternity status. They should lift restrictions that require women to get permission from their spouse or male guardian to obtain a passport or to travel (article 2 (f));” </a:t>
            </a:r>
            <a:endParaRPr lang="en-GB" sz="2000" dirty="0">
              <a:latin typeface="Futura Std Light" panose="020B0402020204020303" pitchFamily="34" charset="0"/>
            </a:endParaRPr>
          </a:p>
        </p:txBody>
      </p:sp>
    </p:spTree>
    <p:extLst>
      <p:ext uri="{BB962C8B-B14F-4D97-AF65-F5344CB8AC3E}">
        <p14:creationId xmlns:p14="http://schemas.microsoft.com/office/powerpoint/2010/main" val="162322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38200" y="2385846"/>
            <a:ext cx="7688126" cy="381389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buClr>
                <a:srgbClr val="0070C0"/>
              </a:buClr>
            </a:pPr>
            <a:r>
              <a:rPr lang="en-GB" dirty="0"/>
              <a:t>The UN system and migration</a:t>
            </a:r>
          </a:p>
          <a:p>
            <a:pPr lvl="0">
              <a:lnSpc>
                <a:spcPct val="120000"/>
              </a:lnSpc>
              <a:buClr>
                <a:srgbClr val="0070C0"/>
              </a:buClr>
            </a:pPr>
            <a:r>
              <a:rPr lang="en-GB" dirty="0"/>
              <a:t>The UN human rights system:</a:t>
            </a:r>
          </a:p>
          <a:p>
            <a:pPr lvl="1">
              <a:lnSpc>
                <a:spcPct val="120000"/>
              </a:lnSpc>
              <a:buClr>
                <a:srgbClr val="0070C0"/>
              </a:buClr>
            </a:pPr>
            <a:r>
              <a:rPr lang="en-GB" dirty="0"/>
              <a:t>The Office of the High Commissioner for Human Rights (OHCHR)</a:t>
            </a:r>
          </a:p>
          <a:p>
            <a:pPr lvl="1">
              <a:lnSpc>
                <a:spcPct val="120000"/>
              </a:lnSpc>
              <a:buClr>
                <a:srgbClr val="0070C0"/>
              </a:buClr>
            </a:pPr>
            <a:r>
              <a:rPr lang="en-GB" dirty="0"/>
              <a:t>UN human rights treaty bodies </a:t>
            </a:r>
          </a:p>
          <a:p>
            <a:pPr lvl="1">
              <a:lnSpc>
                <a:spcPct val="120000"/>
              </a:lnSpc>
              <a:buClr>
                <a:srgbClr val="0070C0"/>
              </a:buClr>
            </a:pPr>
            <a:r>
              <a:rPr lang="en-GB" dirty="0"/>
              <a:t>UN Charter-based bodies</a:t>
            </a:r>
          </a:p>
          <a:p>
            <a:pPr lvl="0">
              <a:lnSpc>
                <a:spcPct val="120000"/>
              </a:lnSpc>
              <a:buClr>
                <a:srgbClr val="0070C0"/>
              </a:buClr>
            </a:pPr>
            <a:r>
              <a:rPr lang="en-GB" dirty="0"/>
              <a:t>Their functions and how to engage</a:t>
            </a:r>
          </a:p>
          <a:p>
            <a:pPr lvl="0">
              <a:lnSpc>
                <a:spcPct val="120000"/>
              </a:lnSpc>
              <a:buClr>
                <a:srgbClr val="0070C0"/>
              </a:buClr>
            </a:pPr>
            <a:r>
              <a:rPr lang="en-GB" dirty="0"/>
              <a:t>What’s in it for me?</a:t>
            </a:r>
          </a:p>
          <a:p>
            <a:pPr lvl="0">
              <a:lnSpc>
                <a:spcPct val="120000"/>
              </a:lnSpc>
              <a:buClr>
                <a:srgbClr val="0070C0"/>
              </a:buClr>
            </a:pPr>
            <a:r>
              <a:rPr lang="en-GB" dirty="0"/>
              <a:t>Group activity</a:t>
            </a:r>
          </a:p>
          <a:p>
            <a:pPr lvl="0">
              <a:lnSpc>
                <a:spcPct val="120000"/>
              </a:lnSpc>
              <a:buClr>
                <a:srgbClr val="0070C0"/>
              </a:buClr>
            </a:pPr>
            <a:r>
              <a:rPr lang="en-GB" dirty="0"/>
              <a:t>Summary</a:t>
            </a:r>
          </a:p>
        </p:txBody>
      </p:sp>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US" sz="2800" dirty="0" smtClean="0">
                <a:solidFill>
                  <a:srgbClr val="0070C0"/>
                </a:solidFill>
              </a:rPr>
              <a:t>Session </a:t>
            </a:r>
            <a:r>
              <a:rPr lang="en-US" sz="2800" dirty="0">
                <a:solidFill>
                  <a:srgbClr val="0070C0"/>
                </a:solidFill>
              </a:rPr>
              <a:t>overview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696" y="1048222"/>
            <a:ext cx="1210104" cy="1079815"/>
          </a:xfrm>
          <a:prstGeom prst="rect">
            <a:avLst/>
          </a:prstGeom>
        </p:spPr>
      </p:pic>
    </p:spTree>
    <p:extLst>
      <p:ext uri="{BB962C8B-B14F-4D97-AF65-F5344CB8AC3E}">
        <p14:creationId xmlns:p14="http://schemas.microsoft.com/office/powerpoint/2010/main" val="1179007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General Comments: How to engage</a:t>
            </a:r>
            <a:endParaRPr lang="en-US" sz="2800" dirty="0">
              <a:solidFill>
                <a:srgbClr val="0070C0"/>
              </a:solidFill>
            </a:endParaRPr>
          </a:p>
        </p:txBody>
      </p:sp>
      <p:sp>
        <p:nvSpPr>
          <p:cNvPr id="5" name="Inhaltsplatzhalter 2"/>
          <p:cNvSpPr txBox="1">
            <a:spLocks/>
          </p:cNvSpPr>
          <p:nvPr/>
        </p:nvSpPr>
        <p:spPr>
          <a:xfrm>
            <a:off x="838199" y="2192799"/>
            <a:ext cx="6463353" cy="4242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latin typeface="Futura Md BT" panose="020B0602020204020303" pitchFamily="34" charset="0"/>
              </a:rPr>
              <a:t>Governments and </a:t>
            </a:r>
            <a:r>
              <a:rPr lang="en-GB" sz="2400" b="1" dirty="0" smtClean="0">
                <a:latin typeface="Futura Md BT" panose="020B0602020204020303" pitchFamily="34" charset="0"/>
              </a:rPr>
              <a:t>NGOs/CSOs</a:t>
            </a:r>
          </a:p>
          <a:p>
            <a:pPr>
              <a:lnSpc>
                <a:spcPct val="120000"/>
              </a:lnSpc>
              <a:buClr>
                <a:srgbClr val="0070C0"/>
              </a:buClr>
            </a:pPr>
            <a:r>
              <a:rPr lang="en-GB" sz="2000" dirty="0"/>
              <a:t>Contribute written submissions</a:t>
            </a:r>
          </a:p>
          <a:p>
            <a:pPr>
              <a:lnSpc>
                <a:spcPct val="120000"/>
              </a:lnSpc>
              <a:buClr>
                <a:srgbClr val="0070C0"/>
              </a:buClr>
            </a:pPr>
            <a:r>
              <a:rPr lang="en-GB" sz="2000" dirty="0"/>
              <a:t>Participate in public discussions and deliver oral statements (see Days of general discussion)</a:t>
            </a:r>
          </a:p>
        </p:txBody>
      </p:sp>
    </p:spTree>
    <p:extLst>
      <p:ext uri="{BB962C8B-B14F-4D97-AF65-F5344CB8AC3E}">
        <p14:creationId xmlns:p14="http://schemas.microsoft.com/office/powerpoint/2010/main" val="2604060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Days of general discussion</a:t>
            </a:r>
            <a:endParaRPr lang="en-US" sz="2800" dirty="0">
              <a:solidFill>
                <a:srgbClr val="0070C0"/>
              </a:solidFill>
            </a:endParaRPr>
          </a:p>
        </p:txBody>
      </p:sp>
      <p:sp>
        <p:nvSpPr>
          <p:cNvPr id="8" name="Content Placeholder 3"/>
          <p:cNvSpPr txBox="1">
            <a:spLocks/>
          </p:cNvSpPr>
          <p:nvPr/>
        </p:nvSpPr>
        <p:spPr>
          <a:xfrm>
            <a:off x="838200" y="1860408"/>
            <a:ext cx="8333469" cy="1046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sz="2000" dirty="0">
                <a:solidFill>
                  <a:srgbClr val="0070C0"/>
                </a:solidFill>
              </a:rPr>
              <a:t>May be convened by all treaty </a:t>
            </a:r>
            <a:r>
              <a:rPr lang="en-GB" sz="2000" dirty="0" smtClean="0">
                <a:solidFill>
                  <a:srgbClr val="0070C0"/>
                </a:solidFill>
              </a:rPr>
              <a:t>bodies</a:t>
            </a:r>
          </a:p>
          <a:p>
            <a:pPr lvl="0">
              <a:lnSpc>
                <a:spcPct val="110000"/>
              </a:lnSpc>
              <a:buClr>
                <a:srgbClr val="0070C0"/>
              </a:buClr>
            </a:pPr>
            <a:r>
              <a:rPr lang="en-GB" sz="2000" dirty="0"/>
              <a:t>They  are public informal meetings of key stakeholders</a:t>
            </a:r>
            <a:endParaRPr lang="en-GB" sz="2000" i="1" dirty="0">
              <a:latin typeface="Futura PT Bold" panose="020B0902020204020203" pitchFamily="34" charset="0"/>
            </a:endParaRPr>
          </a:p>
        </p:txBody>
      </p:sp>
      <p:sp>
        <p:nvSpPr>
          <p:cNvPr id="9" name="Content Placeholder 2"/>
          <p:cNvSpPr txBox="1">
            <a:spLocks/>
          </p:cNvSpPr>
          <p:nvPr/>
        </p:nvSpPr>
        <p:spPr bwMode="auto">
          <a:xfrm>
            <a:off x="911960" y="2966864"/>
            <a:ext cx="5959688" cy="2656013"/>
          </a:xfrm>
          <a:prstGeom prst="rect">
            <a:avLst/>
          </a:prstGeom>
          <a:solidFill>
            <a:schemeClr val="accent5">
              <a:lumMod val="20000"/>
              <a:lumOff val="80000"/>
            </a:schemeClr>
          </a:solidFill>
          <a:ln>
            <a:noFill/>
          </a:ln>
        </p:spPr>
        <p:txBody>
          <a:bodyPr vert="horz" wrap="square" lIns="180000" tIns="180000" rIns="180000" bIns="18000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Futura Md BT" panose="020B0602020204020303" pitchFamily="34" charset="0"/>
              </a:rPr>
              <a:t>Example: CRC day of general discussion on the rights of all children in the context of international </a:t>
            </a:r>
            <a:r>
              <a:rPr lang="en-GB" sz="2000" dirty="0" smtClean="0">
                <a:latin typeface="Futura Md BT" panose="020B0602020204020303" pitchFamily="34" charset="0"/>
              </a:rPr>
              <a:t>migration</a:t>
            </a:r>
            <a:endParaRPr lang="en-GB" sz="2000" dirty="0">
              <a:latin typeface="Futura Md BT" panose="020B0602020204020303" pitchFamily="34" charset="0"/>
            </a:endParaRPr>
          </a:p>
          <a:p>
            <a:pPr>
              <a:spcBef>
                <a:spcPts val="1200"/>
              </a:spcBef>
              <a:buClr>
                <a:srgbClr val="0070C0"/>
              </a:buClr>
              <a:buFont typeface="Arial" panose="020B0604020202020204" pitchFamily="34" charset="0"/>
              <a:buChar char="•"/>
            </a:pPr>
            <a:r>
              <a:rPr lang="en-GB" sz="2000" dirty="0">
                <a:latin typeface="Futura Std Light" panose="020B0402020204020303" pitchFamily="34" charset="0"/>
              </a:rPr>
              <a:t>“Attention should be paid to addressing the gender-specific impacts of reduced access to services, such as sexual and reproductive health rights and security from violence.” </a:t>
            </a:r>
          </a:p>
        </p:txBody>
      </p:sp>
    </p:spTree>
    <p:extLst>
      <p:ext uri="{BB962C8B-B14F-4D97-AF65-F5344CB8AC3E}">
        <p14:creationId xmlns:p14="http://schemas.microsoft.com/office/powerpoint/2010/main" val="27424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Days of general discussion: How to engage</a:t>
            </a:r>
            <a:endParaRPr lang="en-US" sz="2800" dirty="0">
              <a:solidFill>
                <a:srgbClr val="0070C0"/>
              </a:solidFill>
            </a:endParaRPr>
          </a:p>
        </p:txBody>
      </p:sp>
      <p:sp>
        <p:nvSpPr>
          <p:cNvPr id="5" name="Inhaltsplatzhalter 2"/>
          <p:cNvSpPr txBox="1">
            <a:spLocks/>
          </p:cNvSpPr>
          <p:nvPr/>
        </p:nvSpPr>
        <p:spPr>
          <a:xfrm>
            <a:off x="838199" y="2192799"/>
            <a:ext cx="6463353" cy="4242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latin typeface="Futura Md BT" panose="020B0602020204020303" pitchFamily="34" charset="0"/>
              </a:rPr>
              <a:t>Governments and </a:t>
            </a:r>
            <a:r>
              <a:rPr lang="en-GB" sz="2400" b="1" dirty="0" smtClean="0">
                <a:latin typeface="Futura Md BT" panose="020B0602020204020303" pitchFamily="34" charset="0"/>
              </a:rPr>
              <a:t>NGOs/CSOs</a:t>
            </a:r>
          </a:p>
          <a:p>
            <a:pPr>
              <a:lnSpc>
                <a:spcPct val="120000"/>
              </a:lnSpc>
              <a:buClr>
                <a:srgbClr val="0070C0"/>
              </a:buClr>
            </a:pPr>
            <a:r>
              <a:rPr lang="en-GB" sz="2000" dirty="0"/>
              <a:t>Contribute written submissions</a:t>
            </a:r>
          </a:p>
          <a:p>
            <a:pPr>
              <a:lnSpc>
                <a:spcPct val="120000"/>
              </a:lnSpc>
              <a:buClr>
                <a:srgbClr val="0070C0"/>
              </a:buClr>
            </a:pPr>
            <a:r>
              <a:rPr lang="en-GB" sz="2000" dirty="0"/>
              <a:t>Participate in discussion; deliver oral statements</a:t>
            </a:r>
          </a:p>
        </p:txBody>
      </p:sp>
    </p:spTree>
    <p:extLst>
      <p:ext uri="{BB962C8B-B14F-4D97-AF65-F5344CB8AC3E}">
        <p14:creationId xmlns:p14="http://schemas.microsoft.com/office/powerpoint/2010/main" val="3683470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Human Rights Council sessions </a:t>
            </a:r>
            <a:endParaRPr lang="en-US" sz="2800" dirty="0">
              <a:solidFill>
                <a:srgbClr val="0070C0"/>
              </a:solidFill>
            </a:endParaRPr>
          </a:p>
        </p:txBody>
      </p:sp>
      <p:sp>
        <p:nvSpPr>
          <p:cNvPr id="4" name="Content Placeholder 2"/>
          <p:cNvSpPr txBox="1">
            <a:spLocks/>
          </p:cNvSpPr>
          <p:nvPr/>
        </p:nvSpPr>
        <p:spPr bwMode="auto">
          <a:xfrm>
            <a:off x="911960" y="3916616"/>
            <a:ext cx="5475192" cy="2000921"/>
          </a:xfrm>
          <a:prstGeom prst="rect">
            <a:avLst/>
          </a:prstGeom>
          <a:solidFill>
            <a:schemeClr val="accent5">
              <a:lumMod val="20000"/>
              <a:lumOff val="80000"/>
            </a:schemeClr>
          </a:solidFill>
          <a:ln>
            <a:noFill/>
          </a:ln>
        </p:spPr>
        <p:txBody>
          <a:bodyPr vert="horz" wrap="square" lIns="180000" tIns="180000" rIns="180000" bIns="180000"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tx2"/>
              </a:buClr>
              <a:buFont typeface="Wingdings" pitchFamily="-108"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108"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108"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108"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Futura Md BT" panose="020B0602020204020303" pitchFamily="34" charset="0"/>
              </a:rPr>
              <a:t>Example of a side </a:t>
            </a:r>
            <a:r>
              <a:rPr lang="en-GB" sz="2000" dirty="0" smtClean="0">
                <a:latin typeface="Futura Md BT" panose="020B0602020204020303" pitchFamily="34" charset="0"/>
              </a:rPr>
              <a:t>event</a:t>
            </a:r>
            <a:endParaRPr lang="en-GB" sz="2000" dirty="0">
              <a:latin typeface="Futura Md BT" panose="020B0602020204020303" pitchFamily="34" charset="0"/>
            </a:endParaRPr>
          </a:p>
          <a:p>
            <a:pPr>
              <a:spcBef>
                <a:spcPts val="1200"/>
              </a:spcBef>
              <a:buClr>
                <a:srgbClr val="0070C0"/>
              </a:buClr>
              <a:buFont typeface="Arial" panose="020B0604020202020204" pitchFamily="34" charset="0"/>
              <a:buChar char="•"/>
            </a:pPr>
            <a:r>
              <a:rPr lang="en-GB" sz="2000" dirty="0">
                <a:latin typeface="Futura Std Light" panose="020B0402020204020303" pitchFamily="34" charset="0"/>
              </a:rPr>
              <a:t>Organized by the International Detention Coalition, supported by OHCHR, to launch a global strategy to end child immigration detention </a:t>
            </a:r>
          </a:p>
        </p:txBody>
      </p:sp>
      <p:sp>
        <p:nvSpPr>
          <p:cNvPr id="7" name="Content Placeholder 3"/>
          <p:cNvSpPr txBox="1">
            <a:spLocks/>
          </p:cNvSpPr>
          <p:nvPr/>
        </p:nvSpPr>
        <p:spPr>
          <a:xfrm>
            <a:off x="838200" y="1860408"/>
            <a:ext cx="8333469" cy="609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sz="2000" dirty="0"/>
              <a:t>Regular sessions occur three times each year</a:t>
            </a:r>
            <a:endParaRPr lang="en-GB" sz="2000" i="1" dirty="0">
              <a:latin typeface="Futura PT Bold" panose="020B0902020204020203"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362" y="1911668"/>
            <a:ext cx="3473572" cy="403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3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Human Rights Council sessions: How to engage</a:t>
            </a:r>
            <a:endParaRPr lang="en-US" sz="2800" dirty="0">
              <a:solidFill>
                <a:srgbClr val="0070C0"/>
              </a:solidFill>
            </a:endParaRPr>
          </a:p>
        </p:txBody>
      </p:sp>
      <p:sp>
        <p:nvSpPr>
          <p:cNvPr id="5" name="Inhaltsplatzhalter 2"/>
          <p:cNvSpPr txBox="1">
            <a:spLocks/>
          </p:cNvSpPr>
          <p:nvPr/>
        </p:nvSpPr>
        <p:spPr>
          <a:xfrm>
            <a:off x="838199" y="2192799"/>
            <a:ext cx="6463353" cy="4242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latin typeface="Futura Md BT" panose="020B0602020204020303" pitchFamily="34" charset="0"/>
              </a:rPr>
              <a:t>Governments and </a:t>
            </a:r>
            <a:r>
              <a:rPr lang="en-GB" sz="2400" b="1" dirty="0" smtClean="0">
                <a:latin typeface="Futura Md BT" panose="020B0602020204020303" pitchFamily="34" charset="0"/>
              </a:rPr>
              <a:t>NGOs/CSOs</a:t>
            </a:r>
          </a:p>
          <a:p>
            <a:pPr>
              <a:lnSpc>
                <a:spcPct val="120000"/>
              </a:lnSpc>
              <a:buClr>
                <a:srgbClr val="0070C0"/>
              </a:buClr>
            </a:pPr>
            <a:r>
              <a:rPr lang="en-GB" sz="2000" dirty="0"/>
              <a:t>Contribute written statements</a:t>
            </a:r>
          </a:p>
          <a:p>
            <a:pPr>
              <a:lnSpc>
                <a:spcPct val="120000"/>
              </a:lnSpc>
              <a:buClr>
                <a:srgbClr val="0070C0"/>
              </a:buClr>
            </a:pPr>
            <a:r>
              <a:rPr lang="en-GB" sz="2000" dirty="0"/>
              <a:t>Make oral statements</a:t>
            </a:r>
          </a:p>
          <a:p>
            <a:pPr>
              <a:lnSpc>
                <a:spcPct val="120000"/>
              </a:lnSpc>
              <a:buClr>
                <a:srgbClr val="0070C0"/>
              </a:buClr>
            </a:pPr>
            <a:r>
              <a:rPr lang="en-GB" sz="2000" dirty="0"/>
              <a:t>Organize or participate in side events</a:t>
            </a:r>
          </a:p>
        </p:txBody>
      </p:sp>
    </p:spTree>
    <p:extLst>
      <p:ext uri="{BB962C8B-B14F-4D97-AF65-F5344CB8AC3E}">
        <p14:creationId xmlns:p14="http://schemas.microsoft.com/office/powerpoint/2010/main" val="3623422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Engaging with the UN human rights system</a:t>
            </a:r>
            <a:endParaRPr lang="en-US" sz="2800" dirty="0">
              <a:solidFill>
                <a:srgbClr val="0070C0"/>
              </a:solidFill>
            </a:endParaRPr>
          </a:p>
        </p:txBody>
      </p:sp>
      <p:sp>
        <p:nvSpPr>
          <p:cNvPr id="5" name="Inhaltsplatzhalter 2"/>
          <p:cNvSpPr txBox="1">
            <a:spLocks/>
          </p:cNvSpPr>
          <p:nvPr/>
        </p:nvSpPr>
        <p:spPr>
          <a:xfrm>
            <a:off x="838199" y="2192799"/>
            <a:ext cx="6463353" cy="4242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0070C0"/>
              </a:buClr>
            </a:pPr>
            <a:r>
              <a:rPr lang="en-GB" sz="2000" dirty="0"/>
              <a:t>Documentation and evidence </a:t>
            </a:r>
          </a:p>
          <a:p>
            <a:pPr>
              <a:lnSpc>
                <a:spcPct val="120000"/>
              </a:lnSpc>
              <a:buClr>
                <a:srgbClr val="0070C0"/>
              </a:buClr>
            </a:pPr>
            <a:r>
              <a:rPr lang="en-GB" sz="2000" dirty="0"/>
              <a:t>A whole-system approach</a:t>
            </a:r>
          </a:p>
          <a:p>
            <a:pPr>
              <a:lnSpc>
                <a:spcPct val="120000"/>
              </a:lnSpc>
              <a:buClr>
                <a:srgbClr val="0070C0"/>
              </a:buClr>
            </a:pPr>
            <a:r>
              <a:rPr lang="en-GB" sz="2000" dirty="0"/>
              <a:t>Legal language and ‘translation’</a:t>
            </a:r>
          </a:p>
          <a:p>
            <a:pPr>
              <a:lnSpc>
                <a:spcPct val="120000"/>
              </a:lnSpc>
              <a:buClr>
                <a:srgbClr val="0070C0"/>
              </a:buClr>
            </a:pPr>
            <a:r>
              <a:rPr lang="en-GB" sz="2000" dirty="0"/>
              <a:t>Organization and cooperation</a:t>
            </a:r>
          </a:p>
          <a:p>
            <a:pPr>
              <a:lnSpc>
                <a:spcPct val="120000"/>
              </a:lnSpc>
              <a:buClr>
                <a:srgbClr val="0070C0"/>
              </a:buClr>
            </a:pPr>
            <a:r>
              <a:rPr lang="en-GB" sz="2000" dirty="0"/>
              <a:t>Strategizing</a:t>
            </a:r>
          </a:p>
          <a:p>
            <a:pPr>
              <a:lnSpc>
                <a:spcPct val="120000"/>
              </a:lnSpc>
              <a:buClr>
                <a:srgbClr val="0070C0"/>
              </a:buClr>
            </a:pPr>
            <a:r>
              <a:rPr lang="en-GB" sz="2000" dirty="0"/>
              <a:t>Limitations</a:t>
            </a:r>
          </a:p>
        </p:txBody>
      </p:sp>
    </p:spTree>
    <p:extLst>
      <p:ext uri="{BB962C8B-B14F-4D97-AF65-F5344CB8AC3E}">
        <p14:creationId xmlns:p14="http://schemas.microsoft.com/office/powerpoint/2010/main" val="2577585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8"/>
            <a:ext cx="10515600" cy="1054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What’s in it for me?</a:t>
            </a:r>
            <a:endParaRPr lang="en-US" sz="2800" dirty="0">
              <a:solidFill>
                <a:srgbClr val="0070C0"/>
              </a:solidFill>
            </a:endParaRPr>
          </a:p>
        </p:txBody>
      </p:sp>
      <p:sp>
        <p:nvSpPr>
          <p:cNvPr id="5" name="Inhaltsplatzhalter 2"/>
          <p:cNvSpPr txBox="1">
            <a:spLocks/>
          </p:cNvSpPr>
          <p:nvPr/>
        </p:nvSpPr>
        <p:spPr>
          <a:xfrm>
            <a:off x="838199" y="3719011"/>
            <a:ext cx="7896368" cy="257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0070C0"/>
              </a:buClr>
            </a:pPr>
            <a:r>
              <a:rPr lang="en-GB" sz="2000" dirty="0"/>
              <a:t>They provide guidance on legal standards</a:t>
            </a:r>
          </a:p>
          <a:p>
            <a:pPr>
              <a:lnSpc>
                <a:spcPct val="120000"/>
              </a:lnSpc>
              <a:buClr>
                <a:srgbClr val="0070C0"/>
              </a:buClr>
            </a:pPr>
            <a:r>
              <a:rPr lang="en-GB" sz="2000" dirty="0"/>
              <a:t>They monitor progress and shortcomings</a:t>
            </a:r>
          </a:p>
          <a:p>
            <a:pPr>
              <a:lnSpc>
                <a:spcPct val="120000"/>
              </a:lnSpc>
              <a:buClr>
                <a:srgbClr val="0070C0"/>
              </a:buClr>
            </a:pPr>
            <a:r>
              <a:rPr lang="en-GB" sz="2000" dirty="0"/>
              <a:t>They offer tools to raise awareness</a:t>
            </a:r>
          </a:p>
          <a:p>
            <a:pPr>
              <a:lnSpc>
                <a:spcPct val="120000"/>
              </a:lnSpc>
              <a:buClr>
                <a:srgbClr val="0070C0"/>
              </a:buClr>
            </a:pPr>
            <a:r>
              <a:rPr lang="en-GB" sz="2000" dirty="0"/>
              <a:t>Different stakeholders can build relationships through engagement</a:t>
            </a:r>
          </a:p>
          <a:p>
            <a:pPr>
              <a:lnSpc>
                <a:spcPct val="120000"/>
              </a:lnSpc>
              <a:buClr>
                <a:srgbClr val="0070C0"/>
              </a:buClr>
            </a:pPr>
            <a:r>
              <a:rPr lang="en-GB" sz="2000" dirty="0"/>
              <a:t>They give direction to programmes and projects</a:t>
            </a:r>
          </a:p>
        </p:txBody>
      </p:sp>
      <p:sp>
        <p:nvSpPr>
          <p:cNvPr id="4" name="Inhaltsplatzhalter 2"/>
          <p:cNvSpPr txBox="1">
            <a:spLocks/>
          </p:cNvSpPr>
          <p:nvPr/>
        </p:nvSpPr>
        <p:spPr>
          <a:xfrm>
            <a:off x="838198" y="1917510"/>
            <a:ext cx="7186686" cy="15763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i="1" dirty="0">
                <a:latin typeface="Futura Md BT" panose="020B0602020204020303" pitchFamily="34" charset="0"/>
              </a:rPr>
              <a:t>What are the benefits of engaging with UN human rights mechanisms</a:t>
            </a:r>
            <a:r>
              <a:rPr lang="en-GB" sz="2000" i="1" dirty="0" smtClean="0">
                <a:latin typeface="Futura Md BT" panose="020B0602020204020303" pitchFamily="34" charset="0"/>
              </a:rPr>
              <a:t>?</a:t>
            </a:r>
          </a:p>
          <a:p>
            <a:pPr>
              <a:lnSpc>
                <a:spcPct val="120000"/>
              </a:lnSpc>
              <a:spcBef>
                <a:spcPts val="1200"/>
              </a:spcBef>
              <a:buClr>
                <a:srgbClr val="0070C0"/>
              </a:buClr>
              <a:buFont typeface="Wingdings" panose="05000000000000000000" pitchFamily="2" charset="2"/>
              <a:buChar char="Ø"/>
            </a:pPr>
            <a:r>
              <a:rPr lang="en-GB" sz="2000" dirty="0"/>
              <a:t>For your work; for government; for civil society; for victims of human rights violations; for international organisations, etc.</a:t>
            </a:r>
          </a:p>
        </p:txBody>
      </p:sp>
    </p:spTree>
    <p:extLst>
      <p:ext uri="{BB962C8B-B14F-4D97-AF65-F5344CB8AC3E}">
        <p14:creationId xmlns:p14="http://schemas.microsoft.com/office/powerpoint/2010/main" val="1648336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7"/>
            <a:ext cx="10515600" cy="10546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Case study activity</a:t>
            </a:r>
          </a:p>
        </p:txBody>
      </p:sp>
      <p:sp>
        <p:nvSpPr>
          <p:cNvPr id="7" name="Content Placeholder 3"/>
          <p:cNvSpPr txBox="1">
            <a:spLocks/>
          </p:cNvSpPr>
          <p:nvPr/>
        </p:nvSpPr>
        <p:spPr>
          <a:xfrm>
            <a:off x="838200" y="2385846"/>
            <a:ext cx="7688126" cy="381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10000"/>
              </a:lnSpc>
              <a:spcBef>
                <a:spcPts val="1200"/>
              </a:spcBef>
              <a:buFont typeface="+mj-lt"/>
              <a:buAutoNum type="arabicPeriod"/>
            </a:pPr>
            <a:r>
              <a:rPr lang="en-GB" sz="2400" i="1" dirty="0"/>
              <a:t>Which human rights mechanisms will you use?</a:t>
            </a:r>
          </a:p>
          <a:p>
            <a:pPr marL="514350" lvl="0" indent="-514350">
              <a:lnSpc>
                <a:spcPct val="110000"/>
              </a:lnSpc>
              <a:spcBef>
                <a:spcPts val="1200"/>
              </a:spcBef>
              <a:buFont typeface="+mj-lt"/>
              <a:buAutoNum type="arabicPeriod"/>
            </a:pPr>
            <a:r>
              <a:rPr lang="en-GB" sz="2400" i="1" dirty="0"/>
              <a:t>What aims or goals will you have in mind when using each one?</a:t>
            </a:r>
          </a:p>
          <a:p>
            <a:pPr marL="514350" lvl="0" indent="-514350">
              <a:lnSpc>
                <a:spcPct val="110000"/>
              </a:lnSpc>
              <a:spcBef>
                <a:spcPts val="1200"/>
              </a:spcBef>
              <a:buFont typeface="+mj-lt"/>
              <a:buAutoNum type="arabicPeriod"/>
            </a:pPr>
            <a:r>
              <a:rPr lang="en-GB" sz="2400" i="1" dirty="0"/>
              <a:t>How will you go about achieving your goals, considering the resources you have available?</a:t>
            </a:r>
          </a:p>
        </p:txBody>
      </p:sp>
    </p:spTree>
    <p:extLst>
      <p:ext uri="{BB962C8B-B14F-4D97-AF65-F5344CB8AC3E}">
        <p14:creationId xmlns:p14="http://schemas.microsoft.com/office/powerpoint/2010/main" val="1058943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36CF-4F6F-354E-B0DB-EFAC5DD051DF}"/>
              </a:ext>
            </a:extLst>
          </p:cNvPr>
          <p:cNvSpPr txBox="1">
            <a:spLocks/>
          </p:cNvSpPr>
          <p:nvPr/>
        </p:nvSpPr>
        <p:spPr>
          <a:xfrm>
            <a:off x="838200" y="1196227"/>
            <a:ext cx="10515600" cy="105468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Futura Std Book" panose="020B0402020204020303" pitchFamily="34" charset="0"/>
                <a:ea typeface="+mj-ea"/>
                <a:cs typeface="+mj-cs"/>
              </a:defRPr>
            </a:lvl1pPr>
          </a:lstStyle>
          <a:p>
            <a:r>
              <a:rPr lang="en-GB" sz="2800" dirty="0">
                <a:solidFill>
                  <a:srgbClr val="0070C0"/>
                </a:solidFill>
              </a:rPr>
              <a:t>Case study activity</a:t>
            </a:r>
          </a:p>
        </p:txBody>
      </p:sp>
      <p:sp>
        <p:nvSpPr>
          <p:cNvPr id="7" name="Content Placeholder 3"/>
          <p:cNvSpPr txBox="1">
            <a:spLocks/>
          </p:cNvSpPr>
          <p:nvPr/>
        </p:nvSpPr>
        <p:spPr>
          <a:xfrm>
            <a:off x="838200" y="2385846"/>
            <a:ext cx="7688126" cy="381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10000"/>
              </a:lnSpc>
              <a:spcBef>
                <a:spcPts val="1200"/>
              </a:spcBef>
              <a:buFont typeface="+mj-lt"/>
              <a:buAutoNum type="arabicPeriod"/>
            </a:pPr>
            <a:r>
              <a:rPr lang="en-GB" sz="2400" i="1" dirty="0"/>
              <a:t>Which issues will you report on? </a:t>
            </a:r>
          </a:p>
          <a:p>
            <a:pPr marL="514350" lvl="0" indent="-514350">
              <a:lnSpc>
                <a:spcPct val="110000"/>
              </a:lnSpc>
              <a:spcBef>
                <a:spcPts val="1200"/>
              </a:spcBef>
              <a:buFont typeface="+mj-lt"/>
              <a:buAutoNum type="arabicPeriod"/>
            </a:pPr>
            <a:r>
              <a:rPr lang="en-GB" sz="2400" i="1" dirty="0"/>
              <a:t>Which ministries / departments / institutions can provide the data you need?</a:t>
            </a:r>
          </a:p>
          <a:p>
            <a:pPr marL="514350" lvl="0" indent="-514350">
              <a:lnSpc>
                <a:spcPct val="110000"/>
              </a:lnSpc>
              <a:spcBef>
                <a:spcPts val="1200"/>
              </a:spcBef>
              <a:buFont typeface="+mj-lt"/>
              <a:buAutoNum type="arabicPeriod"/>
            </a:pPr>
            <a:r>
              <a:rPr lang="en-GB" sz="2400" i="1" dirty="0"/>
              <a:t>How will you coordinate with the different ministries, and with NGOs, to obtain the information you need?</a:t>
            </a:r>
          </a:p>
          <a:p>
            <a:pPr marL="514350" lvl="0" indent="-514350">
              <a:lnSpc>
                <a:spcPct val="110000"/>
              </a:lnSpc>
              <a:spcBef>
                <a:spcPts val="1200"/>
              </a:spcBef>
              <a:buFont typeface="+mj-lt"/>
              <a:buAutoNum type="arabicPeriod"/>
            </a:pPr>
            <a:r>
              <a:rPr lang="en-GB" sz="2400" i="1" dirty="0"/>
              <a:t>What arguments can you make to show you are committed to meeting your human rights obligations? </a:t>
            </a:r>
          </a:p>
        </p:txBody>
      </p:sp>
    </p:spTree>
    <p:extLst>
      <p:ext uri="{BB962C8B-B14F-4D97-AF65-F5344CB8AC3E}">
        <p14:creationId xmlns:p14="http://schemas.microsoft.com/office/powerpoint/2010/main" val="3441652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smtClean="0">
                <a:solidFill>
                  <a:srgbClr val="0070C0"/>
                </a:solidFill>
              </a:rPr>
              <a:t>Summary and key </a:t>
            </a:r>
            <a:r>
              <a:rPr lang="en-GB" sz="2800" dirty="0">
                <a:solidFill>
                  <a:srgbClr val="0070C0"/>
                </a:solidFill>
              </a:rPr>
              <a:t>messages</a:t>
            </a:r>
          </a:p>
        </p:txBody>
      </p:sp>
      <p:sp>
        <p:nvSpPr>
          <p:cNvPr id="5" name="Content Placeholder 3"/>
          <p:cNvSpPr>
            <a:spLocks noGrp="1"/>
          </p:cNvSpPr>
          <p:nvPr>
            <p:ph idx="1"/>
          </p:nvPr>
        </p:nvSpPr>
        <p:spPr>
          <a:xfrm>
            <a:off x="838200" y="1955968"/>
            <a:ext cx="7227628" cy="4608334"/>
          </a:xfrm>
        </p:spPr>
        <p:txBody>
          <a:bodyPr>
            <a:noAutofit/>
          </a:bodyPr>
          <a:lstStyle/>
          <a:p>
            <a:pPr>
              <a:lnSpc>
                <a:spcPct val="100000"/>
              </a:lnSpc>
              <a:buClr>
                <a:srgbClr val="0070C0"/>
              </a:buClr>
            </a:pPr>
            <a:r>
              <a:rPr lang="en-GB" sz="2000" dirty="0"/>
              <a:t>Human rights are one of the three pillars of the UN</a:t>
            </a:r>
          </a:p>
          <a:p>
            <a:pPr>
              <a:lnSpc>
                <a:spcPct val="100000"/>
              </a:lnSpc>
              <a:buClr>
                <a:srgbClr val="0070C0"/>
              </a:buClr>
            </a:pPr>
            <a:r>
              <a:rPr lang="en-GB" sz="2000" dirty="0"/>
              <a:t>International human rights law is an accountability framework</a:t>
            </a:r>
          </a:p>
          <a:p>
            <a:pPr>
              <a:lnSpc>
                <a:spcPct val="100000"/>
              </a:lnSpc>
              <a:buClr>
                <a:srgbClr val="0070C0"/>
              </a:buClr>
            </a:pPr>
            <a:r>
              <a:rPr lang="en-GB" sz="2000" dirty="0"/>
              <a:t>OHCHR – treaty bodies – Human Rights Council</a:t>
            </a:r>
          </a:p>
          <a:p>
            <a:pPr>
              <a:lnSpc>
                <a:spcPct val="100000"/>
              </a:lnSpc>
              <a:buClr>
                <a:srgbClr val="0070C0"/>
              </a:buClr>
            </a:pPr>
            <a:r>
              <a:rPr lang="en-GB" sz="2000" dirty="0"/>
              <a:t>Guidance on implementation</a:t>
            </a:r>
          </a:p>
          <a:p>
            <a:pPr>
              <a:lnSpc>
                <a:spcPct val="100000"/>
              </a:lnSpc>
              <a:buClr>
                <a:srgbClr val="0070C0"/>
              </a:buClr>
            </a:pPr>
            <a:r>
              <a:rPr lang="en-GB" sz="2000" dirty="0"/>
              <a:t>Monitoring and accountability</a:t>
            </a:r>
          </a:p>
          <a:p>
            <a:pPr>
              <a:lnSpc>
                <a:spcPct val="100000"/>
              </a:lnSpc>
              <a:buClr>
                <a:srgbClr val="0070C0"/>
              </a:buClr>
            </a:pPr>
            <a:r>
              <a:rPr lang="en-GB" sz="2000" dirty="0"/>
              <a:t>General situations and individual cases</a:t>
            </a:r>
          </a:p>
          <a:p>
            <a:pPr>
              <a:lnSpc>
                <a:spcPct val="100000"/>
              </a:lnSpc>
              <a:buClr>
                <a:srgbClr val="0070C0"/>
              </a:buClr>
            </a:pPr>
            <a:r>
              <a:rPr lang="en-GB" sz="2000" dirty="0"/>
              <a:t>Complementarity</a:t>
            </a:r>
          </a:p>
          <a:p>
            <a:pPr>
              <a:lnSpc>
                <a:spcPct val="100000"/>
              </a:lnSpc>
              <a:buClr>
                <a:srgbClr val="0070C0"/>
              </a:buClr>
            </a:pPr>
            <a:r>
              <a:rPr lang="en-GB" sz="2000" dirty="0"/>
              <a:t>Urgency and the time factor</a:t>
            </a:r>
          </a:p>
          <a:p>
            <a:pPr>
              <a:lnSpc>
                <a:spcPct val="100000"/>
              </a:lnSpc>
              <a:buClr>
                <a:srgbClr val="0070C0"/>
              </a:buClr>
            </a:pPr>
            <a:r>
              <a:rPr lang="en-GB" sz="2000" dirty="0"/>
              <a:t>Active engagement and advocacy</a:t>
            </a:r>
          </a:p>
        </p:txBody>
      </p:sp>
    </p:spTree>
    <p:extLst>
      <p:ext uri="{BB962C8B-B14F-4D97-AF65-F5344CB8AC3E}">
        <p14:creationId xmlns:p14="http://schemas.microsoft.com/office/powerpoint/2010/main" val="311545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The United Nations system includes …</a:t>
            </a:r>
            <a:endParaRPr lang="en-US" sz="2800" dirty="0">
              <a:solidFill>
                <a:srgbClr val="0070C0"/>
              </a:solidFill>
            </a:endParaRPr>
          </a:p>
        </p:txBody>
      </p:sp>
      <p:sp>
        <p:nvSpPr>
          <p:cNvPr id="4" name="Oval 3"/>
          <p:cNvSpPr/>
          <p:nvPr/>
        </p:nvSpPr>
        <p:spPr>
          <a:xfrm>
            <a:off x="3600983" y="2582365"/>
            <a:ext cx="1733253" cy="1733253"/>
          </a:xfrm>
          <a:prstGeom prst="ellipse">
            <a:avLst/>
          </a:prstGeom>
          <a:solidFill>
            <a:schemeClr val="tx2">
              <a:alpha val="50000"/>
            </a:schemeClr>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pic>
        <p:nvPicPr>
          <p:cNvPr id="6" name="droppedImage.png"/>
          <p:cNvPicPr/>
          <p:nvPr/>
        </p:nvPicPr>
        <p:blipFill>
          <a:blip r:embed="rId2"/>
          <a:stretch>
            <a:fillRect/>
          </a:stretch>
        </p:blipFill>
        <p:spPr>
          <a:xfrm>
            <a:off x="2987984" y="3048047"/>
            <a:ext cx="2254978" cy="1747745"/>
          </a:xfrm>
          <a:prstGeom prst="rect">
            <a:avLst/>
          </a:prstGeom>
          <a:ln w="12700">
            <a:miter lim="400000"/>
          </a:ln>
        </p:spPr>
      </p:pic>
      <p:graphicFrame>
        <p:nvGraphicFramePr>
          <p:cNvPr id="8" name="Diagram 7"/>
          <p:cNvGraphicFramePr/>
          <p:nvPr>
            <p:extLst>
              <p:ext uri="{D42A27DB-BD31-4B8C-83A1-F6EECF244321}">
                <p14:modId xmlns:p14="http://schemas.microsoft.com/office/powerpoint/2010/main" val="953008903"/>
              </p:ext>
            </p:extLst>
          </p:nvPr>
        </p:nvGraphicFramePr>
        <p:xfrm>
          <a:off x="918248" y="1648527"/>
          <a:ext cx="6505575" cy="4521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5461884" y="2868005"/>
            <a:ext cx="1651743" cy="1342014"/>
            <a:chOff x="4505974" y="2275019"/>
            <a:chExt cx="1651743" cy="1342014"/>
          </a:xfrm>
        </p:grpSpPr>
        <p:sp>
          <p:nvSpPr>
            <p:cNvPr id="10" name="Rectangle 9"/>
            <p:cNvSpPr/>
            <p:nvPr/>
          </p:nvSpPr>
          <p:spPr>
            <a:xfrm>
              <a:off x="4505974" y="2455061"/>
              <a:ext cx="1651743" cy="116197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p:cNvSpPr txBox="1"/>
            <p:nvPr/>
          </p:nvSpPr>
          <p:spPr>
            <a:xfrm>
              <a:off x="4505974" y="2275019"/>
              <a:ext cx="1651743" cy="116197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a:solidFill>
                    <a:srgbClr val="0070C0"/>
                  </a:solidFill>
                  <a:latin typeface="Futura PT Bold" panose="020B0902020204020203" pitchFamily="34" charset="0"/>
                </a:rPr>
                <a:t>IOM</a:t>
              </a:r>
            </a:p>
          </p:txBody>
        </p:sp>
      </p:grpSp>
    </p:spTree>
    <p:extLst>
      <p:ext uri="{BB962C8B-B14F-4D97-AF65-F5344CB8AC3E}">
        <p14:creationId xmlns:p14="http://schemas.microsoft.com/office/powerpoint/2010/main" val="22093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659869"/>
          </a:xfrm>
        </p:spPr>
        <p:txBody>
          <a:bodyPr anchor="t">
            <a:normAutofit/>
          </a:bodyPr>
          <a:lstStyle/>
          <a:p>
            <a:r>
              <a:rPr lang="en-GB" sz="2800" dirty="0">
                <a:solidFill>
                  <a:srgbClr val="0070C0"/>
                </a:solidFill>
              </a:rPr>
              <a:t>Useful resources</a:t>
            </a:r>
          </a:p>
        </p:txBody>
      </p:sp>
      <p:sp>
        <p:nvSpPr>
          <p:cNvPr id="6" name="Content Placeholder 3"/>
          <p:cNvSpPr>
            <a:spLocks noGrp="1"/>
          </p:cNvSpPr>
          <p:nvPr>
            <p:ph idx="1"/>
          </p:nvPr>
        </p:nvSpPr>
        <p:spPr>
          <a:xfrm>
            <a:off x="838200" y="1992302"/>
            <a:ext cx="8584359" cy="4705224"/>
          </a:xfrm>
        </p:spPr>
        <p:txBody>
          <a:bodyPr>
            <a:noAutofit/>
          </a:bodyPr>
          <a:lstStyle/>
          <a:p>
            <a:pPr>
              <a:lnSpc>
                <a:spcPct val="100000"/>
              </a:lnSpc>
              <a:buClr>
                <a:srgbClr val="0070C0"/>
              </a:buClr>
              <a:buFont typeface="Wingdings" panose="05000000000000000000" pitchFamily="2" charset="2"/>
              <a:buChar char="ü"/>
            </a:pPr>
            <a:r>
              <a:rPr lang="en-GB" sz="2000" dirty="0"/>
              <a:t>UN General Assembly Resolution 48/141 of 20 December 1993, establishing the Mandate of the High Commissioner for Human Rights</a:t>
            </a:r>
          </a:p>
          <a:p>
            <a:pPr>
              <a:lnSpc>
                <a:spcPct val="100000"/>
              </a:lnSpc>
              <a:buClr>
                <a:srgbClr val="0070C0"/>
              </a:buClr>
              <a:buFont typeface="Wingdings" panose="05000000000000000000" pitchFamily="2" charset="2"/>
              <a:buChar char="ü"/>
            </a:pPr>
            <a:r>
              <a:rPr lang="en-GB" sz="2000" dirty="0"/>
              <a:t>OHCHR, Factsheet No. 7 Rev. 2, </a:t>
            </a:r>
            <a:r>
              <a:rPr lang="en-GB" sz="2000" i="1" dirty="0"/>
              <a:t>Individual Complaint Procedures under the United Nations Human Rights Treaties</a:t>
            </a:r>
            <a:r>
              <a:rPr lang="en-GB" sz="2000" dirty="0"/>
              <a:t>, 2013</a:t>
            </a:r>
          </a:p>
          <a:p>
            <a:pPr>
              <a:lnSpc>
                <a:spcPct val="100000"/>
              </a:lnSpc>
              <a:buClr>
                <a:srgbClr val="0070C0"/>
              </a:buClr>
              <a:buFont typeface="Wingdings" panose="05000000000000000000" pitchFamily="2" charset="2"/>
              <a:buChar char="ü"/>
            </a:pPr>
            <a:r>
              <a:rPr lang="en-GB" sz="2000" dirty="0"/>
              <a:t>OHCHR, Factsheet No. 30 Rev. 1, </a:t>
            </a:r>
            <a:r>
              <a:rPr lang="en-GB" sz="2000" i="1" dirty="0"/>
              <a:t>The United Nations Human Rights Treaty System</a:t>
            </a:r>
            <a:r>
              <a:rPr lang="en-GB" sz="2000" dirty="0"/>
              <a:t>, 2012</a:t>
            </a:r>
          </a:p>
          <a:p>
            <a:pPr>
              <a:lnSpc>
                <a:spcPct val="100000"/>
              </a:lnSpc>
              <a:buClr>
                <a:srgbClr val="0070C0"/>
              </a:buClr>
              <a:buFont typeface="Wingdings" panose="05000000000000000000" pitchFamily="2" charset="2"/>
              <a:buChar char="ü"/>
            </a:pPr>
            <a:r>
              <a:rPr lang="en-GB" sz="2000" dirty="0"/>
              <a:t>OHCHR, </a:t>
            </a:r>
            <a:r>
              <a:rPr lang="en-GB" sz="2000" i="1" dirty="0"/>
              <a:t>Training Package on Reporting to the United Nations Human Rights Treaty Bodies</a:t>
            </a:r>
            <a:r>
              <a:rPr lang="en-GB" sz="2000" dirty="0"/>
              <a:t>, 2017</a:t>
            </a:r>
          </a:p>
          <a:p>
            <a:pPr>
              <a:lnSpc>
                <a:spcPct val="100000"/>
              </a:lnSpc>
              <a:buClr>
                <a:srgbClr val="0070C0"/>
              </a:buClr>
              <a:buFont typeface="Wingdings" panose="05000000000000000000" pitchFamily="2" charset="2"/>
              <a:buChar char="ü"/>
            </a:pPr>
            <a:r>
              <a:rPr lang="en-GB" sz="2000" dirty="0"/>
              <a:t>OHCHR, </a:t>
            </a:r>
            <a:r>
              <a:rPr lang="en-GB" sz="2000" i="1" dirty="0"/>
              <a:t>Commissions of Inquiry and Fact-Finding Missions on International Human Rights and Humanitarian Law: Guidance and Practice</a:t>
            </a:r>
            <a:r>
              <a:rPr lang="en-GB" sz="2000" dirty="0"/>
              <a:t>, 2015</a:t>
            </a:r>
          </a:p>
          <a:p>
            <a:pPr>
              <a:lnSpc>
                <a:spcPct val="100000"/>
              </a:lnSpc>
              <a:buClr>
                <a:srgbClr val="0070C0"/>
              </a:buClr>
              <a:buFont typeface="Wingdings" panose="05000000000000000000" pitchFamily="2" charset="2"/>
              <a:buChar char="ü"/>
            </a:pPr>
            <a:r>
              <a:rPr lang="en-GB" sz="2000" dirty="0"/>
              <a:t>OHCHR, </a:t>
            </a:r>
            <a:r>
              <a:rPr lang="en-GB" sz="2000" i="1" dirty="0"/>
              <a:t>Working with the United Nations Human Rights Programme: A Handbook for Civil Society</a:t>
            </a:r>
            <a:r>
              <a:rPr lang="en-GB" sz="2000" dirty="0"/>
              <a:t>, 2008</a:t>
            </a:r>
            <a:endParaRPr lang="en-GB" sz="20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109" y="1020221"/>
            <a:ext cx="1230691" cy="1230691"/>
          </a:xfrm>
          <a:prstGeom prst="rect">
            <a:avLst/>
          </a:prstGeom>
        </p:spPr>
      </p:pic>
    </p:spTree>
    <p:extLst>
      <p:ext uri="{BB962C8B-B14F-4D97-AF65-F5344CB8AC3E}">
        <p14:creationId xmlns:p14="http://schemas.microsoft.com/office/powerpoint/2010/main" val="2392945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The United Nations system includes …</a:t>
            </a:r>
            <a:endParaRPr lang="en-US" sz="2800" dirty="0">
              <a:solidFill>
                <a:srgbClr val="0070C0"/>
              </a:solidFill>
            </a:endParaRPr>
          </a:p>
        </p:txBody>
      </p:sp>
      <p:pic>
        <p:nvPicPr>
          <p:cNvPr id="12" name="droppedImage.png"/>
          <p:cNvPicPr/>
          <p:nvPr/>
        </p:nvPicPr>
        <p:blipFill>
          <a:blip r:embed="rId2"/>
          <a:stretch>
            <a:fillRect/>
          </a:stretch>
        </p:blipFill>
        <p:spPr>
          <a:xfrm>
            <a:off x="1030515" y="1822210"/>
            <a:ext cx="2254978" cy="1747745"/>
          </a:xfrm>
          <a:prstGeom prst="rect">
            <a:avLst/>
          </a:prstGeom>
          <a:ln w="12700">
            <a:miter lim="400000"/>
          </a:ln>
        </p:spPr>
      </p:pic>
      <p:sp>
        <p:nvSpPr>
          <p:cNvPr id="14" name="Shape 66">
            <a:hlinkClick r:id="rId3" action="ppaction://hlinksldjump"/>
          </p:cNvPr>
          <p:cNvSpPr/>
          <p:nvPr/>
        </p:nvSpPr>
        <p:spPr>
          <a:xfrm>
            <a:off x="5385006" y="5153865"/>
            <a:ext cx="3292713" cy="454025"/>
          </a:xfrm>
          <a:prstGeom prst="roundRect">
            <a:avLst/>
          </a:prstGeom>
          <a:solidFill>
            <a:schemeClr val="accent1">
              <a:lumMod val="60000"/>
              <a:lumOff val="40000"/>
            </a:schemeClr>
          </a:solidFill>
          <a:ln>
            <a:noFill/>
          </a:ln>
          <a:extLst>
            <a:ext uri="{C572A759-6A51-4108-AA02-DFA0A04FC94B}">
              <ma14:wrappingTextBoxFlag xmlns:mc="http://schemas.openxmlformats.org/markup-compatibility/2006" xmlns:mv="urn:schemas-microsoft-com:mac:vml"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wrap="square" lIns="50800" tIns="50800" rIns="50800" bIns="50800" anchor="ctr">
            <a:spAutoFit/>
          </a:bodyPr>
          <a:lstStyle>
            <a:lvl1pPr>
              <a:defRPr sz="2600">
                <a:latin typeface="Gill Sans"/>
                <a:ea typeface="Gill Sans"/>
                <a:cs typeface="Gill Sans"/>
                <a:sym typeface="Gill Sans"/>
              </a:defRPr>
            </a:lvl1pPr>
          </a:lstStyle>
          <a:p>
            <a:pPr lvl="0" algn="ctr">
              <a:defRPr sz="1800"/>
            </a:pPr>
            <a:r>
              <a:rPr lang="en-GB" sz="2000" dirty="0">
                <a:solidFill>
                  <a:schemeClr val="bg1"/>
                </a:solidFill>
                <a:latin typeface="Futura Md BT" panose="020B0602020204020303" pitchFamily="34" charset="0"/>
                <a:cs typeface="Arial" panose="020B0604020202020204" pitchFamily="34" charset="0"/>
              </a:rPr>
              <a:t>T</a:t>
            </a:r>
            <a:r>
              <a:rPr sz="2000" dirty="0" err="1">
                <a:solidFill>
                  <a:schemeClr val="bg1"/>
                </a:solidFill>
                <a:latin typeface="Futura Md BT" panose="020B0602020204020303" pitchFamily="34" charset="0"/>
                <a:cs typeface="Arial" panose="020B0604020202020204" pitchFamily="34" charset="0"/>
              </a:rPr>
              <a:t>reaty</a:t>
            </a:r>
            <a:r>
              <a:rPr sz="2000" dirty="0">
                <a:solidFill>
                  <a:schemeClr val="bg1"/>
                </a:solidFill>
                <a:latin typeface="Futura Md BT" panose="020B0602020204020303" pitchFamily="34" charset="0"/>
                <a:cs typeface="Arial" panose="020B0604020202020204" pitchFamily="34" charset="0"/>
              </a:rPr>
              <a:t> </a:t>
            </a:r>
            <a:r>
              <a:rPr lang="en-GB" sz="2000" dirty="0">
                <a:solidFill>
                  <a:schemeClr val="bg1"/>
                </a:solidFill>
                <a:latin typeface="Futura Md BT" panose="020B0602020204020303" pitchFamily="34" charset="0"/>
                <a:cs typeface="Arial" panose="020B0604020202020204" pitchFamily="34" charset="0"/>
              </a:rPr>
              <a:t>b</a:t>
            </a:r>
            <a:r>
              <a:rPr sz="2000" dirty="0" err="1">
                <a:solidFill>
                  <a:schemeClr val="bg1"/>
                </a:solidFill>
                <a:latin typeface="Futura Md BT" panose="020B0602020204020303" pitchFamily="34" charset="0"/>
                <a:cs typeface="Arial" panose="020B0604020202020204" pitchFamily="34" charset="0"/>
              </a:rPr>
              <a:t>odies</a:t>
            </a:r>
            <a:endParaRPr sz="2000" dirty="0">
              <a:solidFill>
                <a:schemeClr val="bg1"/>
              </a:solidFill>
              <a:latin typeface="Futura Md BT" panose="020B0602020204020303" pitchFamily="34" charset="0"/>
              <a:cs typeface="Arial" panose="020B0604020202020204" pitchFamily="34" charset="0"/>
            </a:endParaRPr>
          </a:p>
        </p:txBody>
      </p:sp>
      <p:sp>
        <p:nvSpPr>
          <p:cNvPr id="15" name="Shape 67"/>
          <p:cNvSpPr/>
          <p:nvPr/>
        </p:nvSpPr>
        <p:spPr>
          <a:xfrm>
            <a:off x="5385005" y="6018859"/>
            <a:ext cx="3292713" cy="454025"/>
          </a:xfrm>
          <a:prstGeom prst="roundRect">
            <a:avLst/>
          </a:prstGeom>
          <a:solidFill>
            <a:schemeClr val="accent1">
              <a:lumMod val="60000"/>
              <a:lumOff val="40000"/>
            </a:schemeClr>
          </a:solidFill>
          <a:ln>
            <a:noFill/>
          </a:ln>
          <a:extLst>
            <a:ext uri="{C572A759-6A51-4108-AA02-DFA0A04FC94B}">
              <ma14:wrappingTextBoxFlag xmlns:mc="http://schemas.openxmlformats.org/markup-compatibility/2006" xmlns:mv="urn:schemas-microsoft-com:mac:vml"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wrap="square" lIns="50800" tIns="50800" rIns="50800" bIns="50800" anchor="ctr">
            <a:spAutoFit/>
          </a:bodyPr>
          <a:lstStyle>
            <a:lvl1pPr>
              <a:defRPr sz="2600">
                <a:latin typeface="Gill Sans"/>
                <a:ea typeface="Gill Sans"/>
                <a:cs typeface="Gill Sans"/>
                <a:sym typeface="Gill Sans"/>
              </a:defRPr>
            </a:lvl1pPr>
          </a:lstStyle>
          <a:p>
            <a:pPr lvl="0" algn="ctr">
              <a:defRPr sz="1800"/>
            </a:pPr>
            <a:r>
              <a:rPr sz="2000" dirty="0">
                <a:solidFill>
                  <a:schemeClr val="bg1"/>
                </a:solidFill>
                <a:latin typeface="Futura Md BT" panose="020B0602020204020303" pitchFamily="34" charset="0"/>
                <a:cs typeface="Arial" panose="020B0604020202020204" pitchFamily="34" charset="0"/>
              </a:rPr>
              <a:t>Human Rights Council</a:t>
            </a:r>
          </a:p>
        </p:txBody>
      </p:sp>
      <p:sp>
        <p:nvSpPr>
          <p:cNvPr id="16" name="Shape 68"/>
          <p:cNvSpPr/>
          <p:nvPr/>
        </p:nvSpPr>
        <p:spPr>
          <a:xfrm flipH="1">
            <a:off x="4297067" y="4678091"/>
            <a:ext cx="910772" cy="365583"/>
          </a:xfrm>
          <a:prstGeom prst="line">
            <a:avLst/>
          </a:prstGeom>
          <a:ln w="28575">
            <a:solidFill>
              <a:srgbClr val="0070C0"/>
            </a:solidFill>
            <a:headEnd type="stealth"/>
          </a:ln>
        </p:spPr>
        <p:style>
          <a:lnRef idx="1">
            <a:schemeClr val="accent2"/>
          </a:lnRef>
          <a:fillRef idx="0">
            <a:schemeClr val="accent2"/>
          </a:fillRef>
          <a:effectRef idx="0">
            <a:schemeClr val="accent2"/>
          </a:effectRef>
          <a:fontRef idx="minor">
            <a:schemeClr val="tx1"/>
          </a:fontRef>
        </p:style>
        <p:txBody>
          <a:bodyPr lIns="0" tIns="0" rIns="0" bIns="0"/>
          <a:lstStyle/>
          <a:p>
            <a:pPr lvl="0"/>
            <a:endParaRPr/>
          </a:p>
        </p:txBody>
      </p:sp>
      <p:sp>
        <p:nvSpPr>
          <p:cNvPr id="17" name="Shape 69"/>
          <p:cNvSpPr/>
          <p:nvPr/>
        </p:nvSpPr>
        <p:spPr>
          <a:xfrm flipH="1" flipV="1">
            <a:off x="2181162" y="3659715"/>
            <a:ext cx="2" cy="1130287"/>
          </a:xfrm>
          <a:prstGeom prst="line">
            <a:avLst/>
          </a:prstGeom>
          <a:ln w="38100">
            <a:solidFill>
              <a:srgbClr val="0070C0"/>
            </a:solidFill>
            <a:headEnd type="stealth"/>
          </a:ln>
        </p:spPr>
        <p:style>
          <a:lnRef idx="1">
            <a:schemeClr val="accent2"/>
          </a:lnRef>
          <a:fillRef idx="0">
            <a:schemeClr val="accent2"/>
          </a:fillRef>
          <a:effectRef idx="0">
            <a:schemeClr val="accent2"/>
          </a:effectRef>
          <a:fontRef idx="minor">
            <a:schemeClr val="tx1"/>
          </a:fontRef>
        </p:style>
        <p:txBody>
          <a:bodyPr lIns="0" tIns="0" rIns="0" bIns="0"/>
          <a:lstStyle/>
          <a:p>
            <a:pPr lvl="0"/>
            <a:endParaRPr/>
          </a:p>
        </p:txBody>
      </p:sp>
      <p:sp>
        <p:nvSpPr>
          <p:cNvPr id="18" name="Shape 77"/>
          <p:cNvSpPr/>
          <p:nvPr/>
        </p:nvSpPr>
        <p:spPr>
          <a:xfrm flipH="1" flipV="1">
            <a:off x="4297067" y="5666127"/>
            <a:ext cx="910772" cy="352731"/>
          </a:xfrm>
          <a:prstGeom prst="line">
            <a:avLst/>
          </a:prstGeom>
          <a:ln w="28575">
            <a:solidFill>
              <a:srgbClr val="0070C0"/>
            </a:solidFill>
            <a:headEnd type="stealth"/>
          </a:ln>
        </p:spPr>
        <p:style>
          <a:lnRef idx="1">
            <a:schemeClr val="accent2"/>
          </a:lnRef>
          <a:fillRef idx="0">
            <a:schemeClr val="accent2"/>
          </a:fillRef>
          <a:effectRef idx="0">
            <a:schemeClr val="accent2"/>
          </a:effectRef>
          <a:fontRef idx="minor">
            <a:schemeClr val="tx1"/>
          </a:fontRef>
        </p:style>
        <p:txBody>
          <a:bodyPr lIns="0" tIns="0" rIns="0" bIns="0"/>
          <a:lstStyle/>
          <a:p>
            <a:pPr lvl="0"/>
            <a:endParaRPr sz="1600"/>
          </a:p>
        </p:txBody>
      </p:sp>
      <p:pic>
        <p:nvPicPr>
          <p:cNvPr id="19" name="Office_logo_EN_blue_MEDIUM_150dpi.png"/>
          <p:cNvPicPr/>
          <p:nvPr/>
        </p:nvPicPr>
        <p:blipFill rotWithShape="1">
          <a:blip r:embed="rId4"/>
          <a:srcRect r="66374"/>
          <a:stretch/>
        </p:blipFill>
        <p:spPr>
          <a:xfrm>
            <a:off x="1673169" y="4711000"/>
            <a:ext cx="835800" cy="1140433"/>
          </a:xfrm>
          <a:prstGeom prst="rect">
            <a:avLst/>
          </a:prstGeom>
          <a:ln w="12700">
            <a:miter lim="400000"/>
          </a:ln>
        </p:spPr>
      </p:pic>
      <p:sp>
        <p:nvSpPr>
          <p:cNvPr id="20" name="Shape 68"/>
          <p:cNvSpPr/>
          <p:nvPr/>
        </p:nvSpPr>
        <p:spPr>
          <a:xfrm flipH="1">
            <a:off x="4297067" y="5373019"/>
            <a:ext cx="910773" cy="0"/>
          </a:xfrm>
          <a:prstGeom prst="line">
            <a:avLst/>
          </a:prstGeom>
          <a:ln w="28575">
            <a:solidFill>
              <a:srgbClr val="0070C0"/>
            </a:solidFill>
            <a:headEnd type="stealth"/>
          </a:ln>
        </p:spPr>
        <p:style>
          <a:lnRef idx="1">
            <a:schemeClr val="accent2"/>
          </a:lnRef>
          <a:fillRef idx="0">
            <a:schemeClr val="accent2"/>
          </a:fillRef>
          <a:effectRef idx="0">
            <a:schemeClr val="accent2"/>
          </a:effectRef>
          <a:fontRef idx="minor">
            <a:schemeClr val="tx1"/>
          </a:fontRef>
        </p:style>
        <p:txBody>
          <a:bodyPr lIns="0" tIns="0" rIns="0" bIns="0"/>
          <a:lstStyle/>
          <a:p>
            <a:pPr lvl="0"/>
            <a:endParaRPr/>
          </a:p>
        </p:txBody>
      </p:sp>
      <p:sp>
        <p:nvSpPr>
          <p:cNvPr id="21" name="Shape 66">
            <a:hlinkClick r:id="rId3" action="ppaction://hlinksldjump"/>
          </p:cNvPr>
          <p:cNvSpPr/>
          <p:nvPr/>
        </p:nvSpPr>
        <p:spPr>
          <a:xfrm>
            <a:off x="5385008" y="3949849"/>
            <a:ext cx="3292713" cy="792000"/>
          </a:xfrm>
          <a:prstGeom prst="roundRect">
            <a:avLst/>
          </a:prstGeom>
          <a:solidFill>
            <a:schemeClr val="accent1">
              <a:lumMod val="60000"/>
              <a:lumOff val="40000"/>
            </a:schemeClr>
          </a:solidFill>
          <a:ln>
            <a:noFill/>
          </a:ln>
          <a:extLst>
            <a:ext uri="{C572A759-6A51-4108-AA02-DFA0A04FC94B}">
              <ma14:wrappingTextBoxFlag xmlns:mc="http://schemas.openxmlformats.org/markup-compatibility/2006" xmlns:mv="urn:schemas-microsoft-com:mac:vml"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wrap="square" lIns="50800" tIns="50800" rIns="50800" bIns="50800" anchor="ctr">
            <a:spAutoFit/>
          </a:bodyPr>
          <a:lstStyle>
            <a:lvl1pPr>
              <a:defRPr sz="2600">
                <a:latin typeface="Gill Sans"/>
                <a:ea typeface="Gill Sans"/>
                <a:cs typeface="Gill Sans"/>
                <a:sym typeface="Gill Sans"/>
              </a:defRPr>
            </a:lvl1pPr>
          </a:lstStyle>
          <a:p>
            <a:pPr lvl="0" algn="ctr">
              <a:defRPr sz="1800"/>
            </a:pPr>
            <a:r>
              <a:rPr lang="en-GB" sz="2000" dirty="0">
                <a:solidFill>
                  <a:schemeClr val="bg1"/>
                </a:solidFill>
                <a:latin typeface="Futura Md BT" panose="020B0602020204020303" pitchFamily="34" charset="0"/>
                <a:cs typeface="Arial" panose="020B0604020202020204" pitchFamily="34" charset="0"/>
              </a:rPr>
              <a:t>High Commissioner </a:t>
            </a:r>
            <a:r>
              <a:rPr lang="en-GB" sz="2000" dirty="0" smtClean="0">
                <a:solidFill>
                  <a:schemeClr val="bg1"/>
                </a:solidFill>
                <a:latin typeface="Futura Md BT" panose="020B0602020204020303" pitchFamily="34" charset="0"/>
                <a:cs typeface="Arial" panose="020B0604020202020204" pitchFamily="34" charset="0"/>
              </a:rPr>
              <a:t/>
            </a:r>
            <a:br>
              <a:rPr lang="en-GB" sz="2000" dirty="0" smtClean="0">
                <a:solidFill>
                  <a:schemeClr val="bg1"/>
                </a:solidFill>
                <a:latin typeface="Futura Md BT" panose="020B0602020204020303" pitchFamily="34" charset="0"/>
                <a:cs typeface="Arial" panose="020B0604020202020204" pitchFamily="34" charset="0"/>
              </a:rPr>
            </a:br>
            <a:r>
              <a:rPr lang="en-GB" sz="2000" dirty="0" smtClean="0">
                <a:solidFill>
                  <a:schemeClr val="bg1"/>
                </a:solidFill>
                <a:latin typeface="Futura Md BT" panose="020B0602020204020303" pitchFamily="34" charset="0"/>
                <a:cs typeface="Arial" panose="020B0604020202020204" pitchFamily="34" charset="0"/>
              </a:rPr>
              <a:t>for </a:t>
            </a:r>
            <a:r>
              <a:rPr lang="en-GB" sz="2000" dirty="0">
                <a:solidFill>
                  <a:schemeClr val="bg1"/>
                </a:solidFill>
                <a:latin typeface="Futura Md BT" panose="020B0602020204020303" pitchFamily="34" charset="0"/>
                <a:cs typeface="Arial" panose="020B0604020202020204" pitchFamily="34" charset="0"/>
              </a:rPr>
              <a:t>Human Rights</a:t>
            </a:r>
            <a:endParaRPr sz="2000" dirty="0">
              <a:solidFill>
                <a:schemeClr val="bg1"/>
              </a:solidFill>
              <a:latin typeface="Futura Md BT" panose="020B0602020204020303" pitchFamily="34" charset="0"/>
              <a:cs typeface="Arial" panose="020B0604020202020204" pitchFamily="34" charset="0"/>
            </a:endParaRPr>
          </a:p>
        </p:txBody>
      </p:sp>
      <p:sp>
        <p:nvSpPr>
          <p:cNvPr id="22" name="Shape 66">
            <a:hlinkClick r:id="rId3" action="ppaction://hlinksldjump"/>
          </p:cNvPr>
          <p:cNvSpPr/>
          <p:nvPr/>
        </p:nvSpPr>
        <p:spPr>
          <a:xfrm>
            <a:off x="2679960" y="5119812"/>
            <a:ext cx="1360175" cy="522129"/>
          </a:xfrm>
          <a:prstGeom prst="roundRect">
            <a:avLst/>
          </a:prstGeom>
          <a:solidFill>
            <a:srgbClr val="0070C0"/>
          </a:solidFill>
          <a:ln>
            <a:noFill/>
          </a:ln>
          <a:extLst>
            <a:ext uri="{C572A759-6A51-4108-AA02-DFA0A04FC94B}">
              <ma14:wrappingTextBoxFlag xmlns:mc="http://schemas.openxmlformats.org/markup-compatibility/2006" xmlns:mv="urn:schemas-microsoft-com:mac:vml" xmlns:ma14="http://schemas.microsoft.com/office/mac/drawingml/2011/main" xmlns="" val="1"/>
            </a:ext>
          </a:extLst>
        </p:spPr>
        <p:style>
          <a:lnRef idx="1">
            <a:schemeClr val="accent5"/>
          </a:lnRef>
          <a:fillRef idx="2">
            <a:schemeClr val="accent5"/>
          </a:fillRef>
          <a:effectRef idx="1">
            <a:schemeClr val="accent5"/>
          </a:effectRef>
          <a:fontRef idx="minor">
            <a:schemeClr val="dk1"/>
          </a:fontRef>
        </p:style>
        <p:txBody>
          <a:bodyPr wrap="square" lIns="50800" tIns="50800" rIns="50800" bIns="50800" anchor="ctr">
            <a:spAutoFit/>
          </a:bodyPr>
          <a:lstStyle>
            <a:lvl1pPr>
              <a:defRPr sz="2600">
                <a:latin typeface="Gill Sans"/>
                <a:ea typeface="Gill Sans"/>
                <a:cs typeface="Gill Sans"/>
                <a:sym typeface="Gill Sans"/>
              </a:defRPr>
            </a:lvl1pPr>
          </a:lstStyle>
          <a:p>
            <a:pPr lvl="0" algn="ctr">
              <a:defRPr sz="1800"/>
            </a:pPr>
            <a:r>
              <a:rPr lang="en-GB" sz="2400" dirty="0" smtClean="0">
                <a:solidFill>
                  <a:schemeClr val="bg1"/>
                </a:solidFill>
                <a:latin typeface="Futura PT Bold" panose="020B0902020204020203" pitchFamily="34" charset="0"/>
                <a:cs typeface="Arial" panose="020B0604020202020204" pitchFamily="34" charset="0"/>
              </a:rPr>
              <a:t>OHCHR</a:t>
            </a:r>
            <a:endParaRPr sz="2400" dirty="0">
              <a:solidFill>
                <a:schemeClr val="bg1"/>
              </a:solidFill>
              <a:latin typeface="Futura PT Bold" panose="020B0902020204020203" pitchFamily="34" charset="0"/>
              <a:cs typeface="Arial" panose="020B0604020202020204" pitchFamily="34" charset="0"/>
            </a:endParaRPr>
          </a:p>
        </p:txBody>
      </p:sp>
      <p:sp>
        <p:nvSpPr>
          <p:cNvPr id="24" name="TextBox 23"/>
          <p:cNvSpPr txBox="1"/>
          <p:nvPr/>
        </p:nvSpPr>
        <p:spPr>
          <a:xfrm>
            <a:off x="3411842" y="2320798"/>
            <a:ext cx="5611045" cy="1292662"/>
          </a:xfrm>
          <a:prstGeom prst="rect">
            <a:avLst/>
          </a:prstGeom>
          <a:noFill/>
        </p:spPr>
        <p:txBody>
          <a:bodyPr wrap="square" rtlCol="0">
            <a:spAutoFit/>
          </a:bodyPr>
          <a:lstStyle/>
          <a:p>
            <a:r>
              <a:rPr lang="en-GB" sz="2200" dirty="0">
                <a:latin typeface="Futura Md BT" panose="020B0602020204020303" pitchFamily="34" charset="0"/>
                <a:cs typeface="Arial" panose="020B0604020202020204" pitchFamily="34" charset="0"/>
              </a:rPr>
              <a:t>United Nations Charter, Article 1(3)</a:t>
            </a:r>
          </a:p>
          <a:p>
            <a:r>
              <a:rPr lang="en-GB" i="1" dirty="0">
                <a:latin typeface="Futura Md BT" panose="020B0602020204020303" pitchFamily="34" charset="0"/>
                <a:cs typeface="Arial" panose="020B0604020202020204" pitchFamily="34" charset="0"/>
              </a:rPr>
              <a:t>“…promoting and encouraging respect for human rights and for fundamental freedoms for all without distinction as to race, sex, language, or religion</a:t>
            </a:r>
            <a:r>
              <a:rPr lang="en-GB" i="1" dirty="0" smtClean="0">
                <a:latin typeface="Futura Md BT" panose="020B0602020204020303" pitchFamily="34" charset="0"/>
                <a:cs typeface="Arial" panose="020B0604020202020204" pitchFamily="34" charset="0"/>
              </a:rPr>
              <a:t>...”</a:t>
            </a:r>
            <a:endParaRPr lang="en-GB" i="1" dirty="0">
              <a:latin typeface="Futura Md BT" panose="020B0602020204020303" pitchFamily="34" charset="0"/>
            </a:endParaRPr>
          </a:p>
        </p:txBody>
      </p:sp>
      <p:sp>
        <p:nvSpPr>
          <p:cNvPr id="25" name="TextBox 24"/>
          <p:cNvSpPr txBox="1"/>
          <p:nvPr/>
        </p:nvSpPr>
        <p:spPr>
          <a:xfrm>
            <a:off x="3411842" y="1830889"/>
            <a:ext cx="5611045" cy="461665"/>
          </a:xfrm>
          <a:prstGeom prst="rect">
            <a:avLst/>
          </a:prstGeom>
          <a:noFill/>
        </p:spPr>
        <p:txBody>
          <a:bodyPr wrap="square" rtlCol="0">
            <a:spAutoFit/>
          </a:bodyPr>
          <a:lstStyle/>
          <a:p>
            <a:r>
              <a:rPr lang="en-GB" sz="2400" dirty="0">
                <a:solidFill>
                  <a:srgbClr val="0070C0"/>
                </a:solidFill>
                <a:latin typeface="Futura Md BT" panose="020B0602020204020303" pitchFamily="34" charset="0"/>
                <a:cs typeface="Arial" panose="020B0604020202020204" pitchFamily="34" charset="0"/>
              </a:rPr>
              <a:t>UN organizations around the world</a:t>
            </a:r>
            <a:endParaRPr lang="en-GB" sz="2400" dirty="0">
              <a:solidFill>
                <a:srgbClr val="0070C0"/>
              </a:solidFill>
            </a:endParaRPr>
          </a:p>
        </p:txBody>
      </p:sp>
    </p:spTree>
    <p:extLst>
      <p:ext uri="{BB962C8B-B14F-4D97-AF65-F5344CB8AC3E}">
        <p14:creationId xmlns:p14="http://schemas.microsoft.com/office/powerpoint/2010/main" val="32141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a:solidFill>
                  <a:srgbClr val="0070C0"/>
                </a:solidFill>
              </a:rPr>
              <a:t>Office of the High Commissioner for Human Rights</a:t>
            </a:r>
            <a:endParaRPr lang="en-US" sz="2800" dirty="0">
              <a:solidFill>
                <a:srgbClr val="0070C0"/>
              </a:solidFill>
            </a:endParaRPr>
          </a:p>
        </p:txBody>
      </p:sp>
      <p:sp>
        <p:nvSpPr>
          <p:cNvPr id="23" name="Content Placeholder 3"/>
          <p:cNvSpPr txBox="1">
            <a:spLocks/>
          </p:cNvSpPr>
          <p:nvPr/>
        </p:nvSpPr>
        <p:spPr>
          <a:xfrm>
            <a:off x="4199078" y="2028891"/>
            <a:ext cx="6016772" cy="38138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dirty="0"/>
              <a:t>General Assembly Resolution 48/141</a:t>
            </a:r>
          </a:p>
          <a:p>
            <a:pPr lvl="0">
              <a:lnSpc>
                <a:spcPct val="110000"/>
              </a:lnSpc>
              <a:buClr>
                <a:srgbClr val="0070C0"/>
              </a:buClr>
            </a:pPr>
            <a:r>
              <a:rPr lang="en-GB" dirty="0"/>
              <a:t>Promotes and protects human rights</a:t>
            </a:r>
          </a:p>
          <a:p>
            <a:pPr lvl="0">
              <a:lnSpc>
                <a:spcPct val="110000"/>
              </a:lnSpc>
              <a:buClr>
                <a:srgbClr val="0070C0"/>
              </a:buClr>
            </a:pPr>
            <a:r>
              <a:rPr lang="en-GB" dirty="0"/>
              <a:t>Helps empower people</a:t>
            </a:r>
          </a:p>
          <a:p>
            <a:pPr lvl="0">
              <a:lnSpc>
                <a:spcPct val="110000"/>
              </a:lnSpc>
              <a:buClr>
                <a:srgbClr val="0070C0"/>
              </a:buClr>
            </a:pPr>
            <a:r>
              <a:rPr lang="en-GB" dirty="0"/>
              <a:t>Assists governments</a:t>
            </a:r>
          </a:p>
          <a:p>
            <a:pPr lvl="0">
              <a:lnSpc>
                <a:spcPct val="110000"/>
              </a:lnSpc>
              <a:buClr>
                <a:srgbClr val="0070C0"/>
              </a:buClr>
            </a:pPr>
            <a:r>
              <a:rPr lang="en-GB" dirty="0"/>
              <a:t>Mainstreams human rights in UN programmes</a:t>
            </a:r>
            <a:endParaRPr lang="en-GB" i="1" dirty="0">
              <a:latin typeface="Futura PT Bold" panose="020B0902020204020203"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788" r="31818"/>
          <a:stretch/>
        </p:blipFill>
        <p:spPr>
          <a:xfrm>
            <a:off x="936352" y="2137636"/>
            <a:ext cx="3077308" cy="3513279"/>
          </a:xfrm>
          <a:prstGeom prst="rect">
            <a:avLst/>
          </a:prstGeom>
        </p:spPr>
      </p:pic>
    </p:spTree>
    <p:extLst>
      <p:ext uri="{BB962C8B-B14F-4D97-AF65-F5344CB8AC3E}">
        <p14:creationId xmlns:p14="http://schemas.microsoft.com/office/powerpoint/2010/main" val="1227827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7"/>
            <a:ext cx="10515600" cy="1054685"/>
          </a:xfrm>
        </p:spPr>
        <p:txBody>
          <a:bodyPr anchor="t">
            <a:normAutofit/>
          </a:bodyPr>
          <a:lstStyle/>
          <a:p>
            <a:r>
              <a:rPr lang="en-GB" sz="2800" dirty="0" smtClean="0">
                <a:solidFill>
                  <a:srgbClr val="0070C0"/>
                </a:solidFill>
              </a:rPr>
              <a:t>Treaty bodies</a:t>
            </a:r>
            <a:endParaRPr lang="en-US" sz="2800" dirty="0">
              <a:solidFill>
                <a:srgbClr val="0070C0"/>
              </a:solidFill>
            </a:endParaRPr>
          </a:p>
        </p:txBody>
      </p:sp>
      <p:sp>
        <p:nvSpPr>
          <p:cNvPr id="23" name="Content Placeholder 3"/>
          <p:cNvSpPr txBox="1">
            <a:spLocks/>
          </p:cNvSpPr>
          <p:nvPr/>
        </p:nvSpPr>
        <p:spPr>
          <a:xfrm>
            <a:off x="4840975" y="2028891"/>
            <a:ext cx="5604986" cy="38138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dirty="0"/>
              <a:t>Are created by relevant treaty</a:t>
            </a:r>
          </a:p>
          <a:p>
            <a:pPr lvl="0">
              <a:lnSpc>
                <a:spcPct val="110000"/>
              </a:lnSpc>
              <a:buClr>
                <a:srgbClr val="0070C0"/>
              </a:buClr>
            </a:pPr>
            <a:r>
              <a:rPr lang="en-GB" dirty="0"/>
              <a:t>Are committees of independent experts</a:t>
            </a:r>
          </a:p>
          <a:p>
            <a:pPr lvl="0">
              <a:lnSpc>
                <a:spcPct val="110000"/>
              </a:lnSpc>
              <a:buClr>
                <a:srgbClr val="0070C0"/>
              </a:buClr>
            </a:pPr>
            <a:r>
              <a:rPr lang="en-GB" dirty="0"/>
              <a:t>Monitor compliance</a:t>
            </a:r>
          </a:p>
          <a:p>
            <a:pPr lvl="0">
              <a:lnSpc>
                <a:spcPct val="110000"/>
              </a:lnSpc>
              <a:buClr>
                <a:srgbClr val="0070C0"/>
              </a:buClr>
            </a:pPr>
            <a:r>
              <a:rPr lang="en-GB" dirty="0"/>
              <a:t>Issue recommendations</a:t>
            </a:r>
          </a:p>
          <a:p>
            <a:pPr lvl="0">
              <a:lnSpc>
                <a:spcPct val="110000"/>
              </a:lnSpc>
              <a:buClr>
                <a:srgbClr val="0070C0"/>
              </a:buClr>
            </a:pPr>
            <a:r>
              <a:rPr lang="en-GB" dirty="0"/>
              <a:t>Interpret the relevant treaty</a:t>
            </a:r>
          </a:p>
          <a:p>
            <a:pPr lvl="0">
              <a:lnSpc>
                <a:spcPct val="110000"/>
              </a:lnSpc>
              <a:buClr>
                <a:srgbClr val="0070C0"/>
              </a:buClr>
            </a:pPr>
            <a:r>
              <a:rPr lang="en-GB" dirty="0"/>
              <a:t>Consider individual complaints</a:t>
            </a:r>
          </a:p>
          <a:p>
            <a:pPr lvl="0">
              <a:lnSpc>
                <a:spcPct val="110000"/>
              </a:lnSpc>
              <a:buClr>
                <a:srgbClr val="0070C0"/>
              </a:buClr>
            </a:pPr>
            <a:r>
              <a:rPr lang="en-GB" dirty="0"/>
              <a:t>Conduct inquiries</a:t>
            </a:r>
          </a:p>
          <a:p>
            <a:pPr lvl="0">
              <a:lnSpc>
                <a:spcPct val="110000"/>
              </a:lnSpc>
              <a:buClr>
                <a:srgbClr val="0070C0"/>
              </a:buClr>
            </a:pPr>
            <a:r>
              <a:rPr lang="en-GB" dirty="0"/>
              <a:t>Request interim measures</a:t>
            </a:r>
            <a:endParaRPr lang="en-GB" i="1" dirty="0">
              <a:latin typeface="Futura PT Bold" panose="020B0902020204020203" pitchFamily="34" charset="0"/>
            </a:endParaRPr>
          </a:p>
        </p:txBody>
      </p:sp>
      <p:pic>
        <p:nvPicPr>
          <p:cNvPr id="5" name="Picture 4" descr="http://www.ohchr.org/SiteCollectionImages/Press/palais_wilson_back_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111490"/>
            <a:ext cx="3715633" cy="340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80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008498"/>
            <a:ext cx="10515600" cy="620470"/>
          </a:xfrm>
        </p:spPr>
        <p:txBody>
          <a:bodyPr anchor="t">
            <a:normAutofit/>
          </a:bodyPr>
          <a:lstStyle/>
          <a:p>
            <a:r>
              <a:rPr lang="en-GB" sz="2800" dirty="0" smtClean="0">
                <a:solidFill>
                  <a:srgbClr val="0070C0"/>
                </a:solidFill>
              </a:rPr>
              <a:t>Treaty bodies</a:t>
            </a:r>
            <a:endParaRPr lang="en-US" sz="2800" dirty="0">
              <a:solidFill>
                <a:srgbClr val="0070C0"/>
              </a:solidFill>
            </a:endParaRPr>
          </a:p>
        </p:txBody>
      </p:sp>
      <p:graphicFrame>
        <p:nvGraphicFramePr>
          <p:cNvPr id="55" name="Content Placeholder 3"/>
          <p:cNvGraphicFramePr>
            <a:graphicFrameLocks/>
          </p:cNvGraphicFramePr>
          <p:nvPr>
            <p:extLst>
              <p:ext uri="{D42A27DB-BD31-4B8C-83A1-F6EECF244321}">
                <p14:modId xmlns:p14="http://schemas.microsoft.com/office/powerpoint/2010/main" val="337884659"/>
              </p:ext>
            </p:extLst>
          </p:nvPr>
        </p:nvGraphicFramePr>
        <p:xfrm>
          <a:off x="913642" y="1628967"/>
          <a:ext cx="10364715" cy="501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9785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C036CF-4F6F-354E-B0DB-EFAC5DD051DF}"/>
              </a:ext>
            </a:extLst>
          </p:cNvPr>
          <p:cNvSpPr>
            <a:spLocks noGrp="1"/>
          </p:cNvSpPr>
          <p:nvPr>
            <p:ph type="title"/>
          </p:nvPr>
        </p:nvSpPr>
        <p:spPr>
          <a:xfrm>
            <a:off x="838200" y="1196228"/>
            <a:ext cx="10515600" cy="747630"/>
          </a:xfrm>
        </p:spPr>
        <p:txBody>
          <a:bodyPr anchor="t">
            <a:normAutofit/>
          </a:bodyPr>
          <a:lstStyle/>
          <a:p>
            <a:r>
              <a:rPr lang="en-GB" sz="2800" dirty="0">
                <a:solidFill>
                  <a:srgbClr val="0070C0"/>
                </a:solidFill>
              </a:rPr>
              <a:t>Human Rights Council</a:t>
            </a:r>
            <a:endParaRPr lang="en-US" sz="2800" dirty="0">
              <a:solidFill>
                <a:srgbClr val="0070C0"/>
              </a:solidFill>
            </a:endParaRPr>
          </a:p>
        </p:txBody>
      </p:sp>
      <p:sp>
        <p:nvSpPr>
          <p:cNvPr id="23" name="Content Placeholder 3"/>
          <p:cNvSpPr txBox="1">
            <a:spLocks/>
          </p:cNvSpPr>
          <p:nvPr/>
        </p:nvSpPr>
        <p:spPr>
          <a:xfrm>
            <a:off x="841991" y="4448233"/>
            <a:ext cx="7726724" cy="2331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400" dirty="0"/>
              <a:t>Responds to emergencies</a:t>
            </a:r>
          </a:p>
          <a:p>
            <a:pPr lvl="0">
              <a:lnSpc>
                <a:spcPct val="110000"/>
              </a:lnSpc>
              <a:buClr>
                <a:srgbClr val="0070C0"/>
              </a:buClr>
            </a:pPr>
            <a:r>
              <a:rPr lang="en-GB" sz="2400" dirty="0"/>
              <a:t>Provides an international forum for human rights dialogue</a:t>
            </a:r>
          </a:p>
          <a:p>
            <a:pPr lvl="0">
              <a:lnSpc>
                <a:spcPct val="110000"/>
              </a:lnSpc>
              <a:buClr>
                <a:srgbClr val="0070C0"/>
              </a:buClr>
            </a:pPr>
            <a:r>
              <a:rPr lang="en-GB" sz="2400" dirty="0"/>
              <a:t>Recommends developments in human rights law</a:t>
            </a:r>
          </a:p>
          <a:p>
            <a:pPr lvl="0">
              <a:lnSpc>
                <a:spcPct val="110000"/>
              </a:lnSpc>
              <a:buClr>
                <a:srgbClr val="0070C0"/>
              </a:buClr>
            </a:pPr>
            <a:r>
              <a:rPr lang="en-GB" sz="2400" dirty="0"/>
              <a:t>Reviews countries via Universal Periodic Review</a:t>
            </a:r>
            <a:endParaRPr lang="en-GB" sz="2400" i="1" dirty="0">
              <a:latin typeface="Futura PT Bold" panose="020B0902020204020203"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443" t="17829" r="18276" b="10897"/>
          <a:stretch/>
        </p:blipFill>
        <p:spPr>
          <a:xfrm>
            <a:off x="926512" y="2028890"/>
            <a:ext cx="3415374" cy="2198479"/>
          </a:xfrm>
          <a:prstGeom prst="rect">
            <a:avLst/>
          </a:prstGeom>
        </p:spPr>
      </p:pic>
      <p:sp>
        <p:nvSpPr>
          <p:cNvPr id="6" name="Content Placeholder 3"/>
          <p:cNvSpPr txBox="1">
            <a:spLocks/>
          </p:cNvSpPr>
          <p:nvPr/>
        </p:nvSpPr>
        <p:spPr>
          <a:xfrm>
            <a:off x="4514980" y="1943858"/>
            <a:ext cx="5761423" cy="233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buClr>
                <a:srgbClr val="0070C0"/>
              </a:buClr>
            </a:pPr>
            <a:r>
              <a:rPr lang="en-GB" sz="2400" dirty="0"/>
              <a:t>Created by General Assembly Resolution 60/251 of 2006</a:t>
            </a:r>
          </a:p>
          <a:p>
            <a:pPr lvl="0">
              <a:lnSpc>
                <a:spcPct val="110000"/>
              </a:lnSpc>
              <a:buClr>
                <a:srgbClr val="0070C0"/>
              </a:buClr>
            </a:pPr>
            <a:r>
              <a:rPr lang="en-GB" sz="2400" dirty="0"/>
              <a:t>Intergovernmental body with 47 members</a:t>
            </a:r>
          </a:p>
          <a:p>
            <a:pPr lvl="0">
              <a:lnSpc>
                <a:spcPct val="110000"/>
              </a:lnSpc>
              <a:buClr>
                <a:srgbClr val="0070C0"/>
              </a:buClr>
            </a:pPr>
            <a:r>
              <a:rPr lang="en-GB" sz="2400" dirty="0"/>
              <a:t>Addresses and works to prevent human rights violations</a:t>
            </a:r>
            <a:endParaRPr lang="en-GB" sz="2400" i="1" dirty="0">
              <a:latin typeface="Futura PT Bold" panose="020B0902020204020203" pitchFamily="34" charset="0"/>
            </a:endParaRPr>
          </a:p>
        </p:txBody>
      </p:sp>
    </p:spTree>
    <p:extLst>
      <p:ext uri="{BB962C8B-B14F-4D97-AF65-F5344CB8AC3E}">
        <p14:creationId xmlns:p14="http://schemas.microsoft.com/office/powerpoint/2010/main" val="3029330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4571</TotalTime>
  <Words>2325</Words>
  <Application>Microsoft Office PowerPoint</Application>
  <PresentationFormat>Widescreen</PresentationFormat>
  <Paragraphs>264</Paragraphs>
  <Slides>40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Futura Md BT</vt:lpstr>
      <vt:lpstr>Futura PT Bold</vt:lpstr>
      <vt:lpstr>Gill Sans</vt:lpstr>
      <vt:lpstr>ＭＳ Ｐゴシック</vt:lpstr>
      <vt:lpstr>Arial</vt:lpstr>
      <vt:lpstr>Calibri</vt:lpstr>
      <vt:lpstr>Futura Std Book</vt:lpstr>
      <vt:lpstr>Futura Std Light</vt:lpstr>
      <vt:lpstr>Wingdings</vt:lpstr>
      <vt:lpstr>Office Theme</vt:lpstr>
      <vt:lpstr>Cover</vt:lpstr>
      <vt:lpstr>MODULE 2</vt:lpstr>
      <vt:lpstr>Module overview</vt:lpstr>
      <vt:lpstr>Session overview</vt:lpstr>
      <vt:lpstr>The United Nations system includes …</vt:lpstr>
      <vt:lpstr>The United Nations system includes …</vt:lpstr>
      <vt:lpstr>Office of the High Commissioner for Human Rights</vt:lpstr>
      <vt:lpstr>Treaty bodies</vt:lpstr>
      <vt:lpstr>Treaty bodies</vt:lpstr>
      <vt:lpstr>Human Rights Council</vt:lpstr>
      <vt:lpstr>Human Rights Council: Special procedures</vt:lpstr>
      <vt:lpstr>Human Rights Council: Universal Periodic Review</vt:lpstr>
      <vt:lpstr>Functions and how to engage</vt:lpstr>
      <vt:lpstr>State review</vt:lpstr>
      <vt:lpstr>State review: Example of treaty bodies (CAT)</vt:lpstr>
      <vt:lpstr>State review: Example from the UPR</vt:lpstr>
      <vt:lpstr>State review: How to engage</vt:lpstr>
      <vt:lpstr>Inquiries</vt:lpstr>
      <vt:lpstr>Inquiries under treaty bodies: How to engage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key messages</vt:lpstr>
      <vt:lpstr>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GS Migration Unit</cp:lastModifiedBy>
  <cp:revision>147</cp:revision>
  <dcterms:created xsi:type="dcterms:W3CDTF">2020-02-03T15:47:33Z</dcterms:created>
  <dcterms:modified xsi:type="dcterms:W3CDTF">2023-03-31T09:22:41Z</dcterms:modified>
</cp:coreProperties>
</file>